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90" r:id="rId3"/>
    <p:sldId id="260" r:id="rId4"/>
    <p:sldId id="372" r:id="rId5"/>
    <p:sldId id="371" r:id="rId6"/>
    <p:sldId id="365" r:id="rId7"/>
    <p:sldId id="373" r:id="rId8"/>
    <p:sldId id="317" r:id="rId9"/>
    <p:sldId id="362" r:id="rId10"/>
    <p:sldId id="319" r:id="rId11"/>
    <p:sldId id="320" r:id="rId12"/>
    <p:sldId id="321" r:id="rId13"/>
    <p:sldId id="316" r:id="rId14"/>
    <p:sldId id="318" r:id="rId15"/>
    <p:sldId id="386" r:id="rId16"/>
    <p:sldId id="387" r:id="rId17"/>
    <p:sldId id="366" r:id="rId18"/>
    <p:sldId id="370" r:id="rId19"/>
    <p:sldId id="263" r:id="rId20"/>
    <p:sldId id="264" r:id="rId21"/>
    <p:sldId id="294" r:id="rId22"/>
    <p:sldId id="265" r:id="rId23"/>
    <p:sldId id="295" r:id="rId24"/>
    <p:sldId id="296" r:id="rId25"/>
    <p:sldId id="297" r:id="rId26"/>
    <p:sldId id="266" r:id="rId27"/>
    <p:sldId id="298" r:id="rId28"/>
    <p:sldId id="267" r:id="rId29"/>
    <p:sldId id="299" r:id="rId30"/>
    <p:sldId id="268" r:id="rId31"/>
    <p:sldId id="300" r:id="rId32"/>
    <p:sldId id="269" r:id="rId33"/>
    <p:sldId id="270" r:id="rId34"/>
    <p:sldId id="301" r:id="rId35"/>
    <p:sldId id="271" r:id="rId36"/>
    <p:sldId id="302" r:id="rId37"/>
    <p:sldId id="272" r:id="rId38"/>
    <p:sldId id="303" r:id="rId39"/>
    <p:sldId id="273" r:id="rId40"/>
    <p:sldId id="304" r:id="rId41"/>
    <p:sldId id="305" r:id="rId42"/>
    <p:sldId id="394" r:id="rId43"/>
    <p:sldId id="395" r:id="rId44"/>
    <p:sldId id="393" r:id="rId45"/>
    <p:sldId id="278" r:id="rId46"/>
    <p:sldId id="388" r:id="rId47"/>
    <p:sldId id="389" r:id="rId48"/>
    <p:sldId id="383" r:id="rId49"/>
    <p:sldId id="384" r:id="rId50"/>
    <p:sldId id="385" r:id="rId51"/>
    <p:sldId id="380" r:id="rId52"/>
    <p:sldId id="381" r:id="rId53"/>
    <p:sldId id="391" r:id="rId54"/>
    <p:sldId id="392" r:id="rId55"/>
    <p:sldId id="379" r:id="rId56"/>
    <p:sldId id="350" r:id="rId57"/>
    <p:sldId id="351" r:id="rId58"/>
    <p:sldId id="352" r:id="rId59"/>
    <p:sldId id="377" r:id="rId60"/>
    <p:sldId id="376" r:id="rId61"/>
    <p:sldId id="378" r:id="rId62"/>
    <p:sldId id="375" r:id="rId63"/>
    <p:sldId id="280" r:id="rId64"/>
    <p:sldId id="281" r:id="rId65"/>
    <p:sldId id="309" r:id="rId66"/>
    <p:sldId id="282" r:id="rId67"/>
    <p:sldId id="283" r:id="rId68"/>
    <p:sldId id="363" r:id="rId69"/>
    <p:sldId id="292" r:id="rId70"/>
    <p:sldId id="293" r:id="rId71"/>
    <p:sldId id="354" r:id="rId72"/>
    <p:sldId id="355" r:id="rId73"/>
    <p:sldId id="356" r:id="rId74"/>
    <p:sldId id="357" r:id="rId75"/>
    <p:sldId id="358" r:id="rId76"/>
    <p:sldId id="353" r:id="rId77"/>
    <p:sldId id="359" r:id="rId78"/>
    <p:sldId id="360" r:id="rId79"/>
    <p:sldId id="361" r:id="rId8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64EE-EF00-4F3D-BF32-46938AFC108F}" type="datetimeFigureOut">
              <a:rPr lang="it-IT" smtClean="0"/>
              <a:pPr/>
              <a:t>07/09/2011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5D1D-2B5E-4878-BC48-5EE23F22A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64EE-EF00-4F3D-BF32-46938AFC108F}" type="datetimeFigureOut">
              <a:rPr lang="it-IT" smtClean="0"/>
              <a:pPr/>
              <a:t>07/09/2011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5D1D-2B5E-4878-BC48-5EE23F22A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64EE-EF00-4F3D-BF32-46938AFC108F}" type="datetimeFigureOut">
              <a:rPr lang="it-IT" smtClean="0"/>
              <a:pPr/>
              <a:t>07/09/2011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5D1D-2B5E-4878-BC48-5EE23F22A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64EE-EF00-4F3D-BF32-46938AFC108F}" type="datetimeFigureOut">
              <a:rPr lang="it-IT" smtClean="0"/>
              <a:pPr/>
              <a:t>07/09/2011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5D1D-2B5E-4878-BC48-5EE23F22A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64EE-EF00-4F3D-BF32-46938AFC108F}" type="datetimeFigureOut">
              <a:rPr lang="it-IT" smtClean="0"/>
              <a:pPr/>
              <a:t>07/09/2011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5D1D-2B5E-4878-BC48-5EE23F22A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64EE-EF00-4F3D-BF32-46938AFC108F}" type="datetimeFigureOut">
              <a:rPr lang="it-IT" smtClean="0"/>
              <a:pPr/>
              <a:t>07/09/2011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5D1D-2B5E-4878-BC48-5EE23F22A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64EE-EF00-4F3D-BF32-46938AFC108F}" type="datetimeFigureOut">
              <a:rPr lang="it-IT" smtClean="0"/>
              <a:pPr/>
              <a:t>07/09/2011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5D1D-2B5E-4878-BC48-5EE23F22A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64EE-EF00-4F3D-BF32-46938AFC108F}" type="datetimeFigureOut">
              <a:rPr lang="it-IT" smtClean="0"/>
              <a:pPr/>
              <a:t>07/09/2011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5D1D-2B5E-4878-BC48-5EE23F22A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64EE-EF00-4F3D-BF32-46938AFC108F}" type="datetimeFigureOut">
              <a:rPr lang="it-IT" smtClean="0"/>
              <a:pPr/>
              <a:t>07/09/2011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5D1D-2B5E-4878-BC48-5EE23F22A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64EE-EF00-4F3D-BF32-46938AFC108F}" type="datetimeFigureOut">
              <a:rPr lang="it-IT" smtClean="0"/>
              <a:pPr/>
              <a:t>07/09/2011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5D1D-2B5E-4878-BC48-5EE23F22A0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64EE-EF00-4F3D-BF32-46938AFC108F}" type="datetimeFigureOut">
              <a:rPr lang="it-IT" smtClean="0"/>
              <a:pPr/>
              <a:t>07/09/2011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065D1D-2B5E-4878-BC48-5EE23F22A09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C964EE-EF00-4F3D-BF32-46938AFC108F}" type="datetimeFigureOut">
              <a:rPr lang="it-IT" smtClean="0"/>
              <a:pPr/>
              <a:t>07/09/2011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065D1D-2B5E-4878-BC48-5EE23F22A09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8.png"/><Relationship Id="rId7" Type="http://schemas.openxmlformats.org/officeDocument/2006/relationships/image" Target="../media/image9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2.png"/><Relationship Id="rId4" Type="http://schemas.openxmlformats.org/officeDocument/2006/relationships/image" Target="../media/image8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3.png"/><Relationship Id="rId7" Type="http://schemas.openxmlformats.org/officeDocument/2006/relationships/image" Target="../media/image108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0.png"/><Relationship Id="rId7" Type="http://schemas.openxmlformats.org/officeDocument/2006/relationships/image" Target="../media/image11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11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0.png"/><Relationship Id="rId7" Type="http://schemas.openxmlformats.org/officeDocument/2006/relationships/image" Target="../media/image11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4.png"/><Relationship Id="rId5" Type="http://schemas.openxmlformats.org/officeDocument/2006/relationships/image" Target="../media/image112.png"/><Relationship Id="rId10" Type="http://schemas.openxmlformats.org/officeDocument/2006/relationships/image" Target="../media/image118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7.png"/><Relationship Id="rId7" Type="http://schemas.openxmlformats.org/officeDocument/2006/relationships/image" Target="../media/image1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300" dirty="0" smtClean="0"/>
              <a:t>New Trends in Differential Geometry,  L'Aquila, September 7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-9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2011 </a:t>
            </a:r>
            <a:br>
              <a:rPr lang="en-US" sz="23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200" dirty="0" smtClean="0"/>
              <a:t>Intrinsic torsion varieties of Riemannian almost-product structures</a:t>
            </a:r>
            <a:r>
              <a:rPr lang="it-IT" sz="4200" dirty="0" smtClean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sz="2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7854696" cy="2040632"/>
          </a:xfrm>
        </p:spPr>
        <p:txBody>
          <a:bodyPr>
            <a:normAutofit/>
          </a:bodyPr>
          <a:lstStyle/>
          <a:p>
            <a:pPr algn="ctr"/>
            <a:r>
              <a:rPr lang="bg-BG" sz="2400" dirty="0" smtClean="0"/>
              <a:t>Георги М. Михайлов</a:t>
            </a:r>
            <a:r>
              <a:rPr lang="it-IT" sz="2400" dirty="0" smtClean="0"/>
              <a:t>  - Politecnico di Torino</a:t>
            </a:r>
            <a:endParaRPr lang="it-I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Null-torsion classification</a:t>
            </a:r>
            <a:endParaRPr lang="it-IT" sz="4000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43242"/>
            <a:ext cx="8229600" cy="61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6199" y="1803673"/>
            <a:ext cx="962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Null-torsion classification</a:t>
            </a:r>
            <a:endParaRPr lang="it-IT" sz="4000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43242"/>
            <a:ext cx="8229600" cy="61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54900"/>
            <a:ext cx="2479699" cy="39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1224136" cy="23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6199" y="1803673"/>
            <a:ext cx="962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Null-torsion classification</a:t>
            </a:r>
            <a:endParaRPr lang="it-IT" sz="4000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43242"/>
            <a:ext cx="8229600" cy="61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2695723" cy="42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1224136" cy="23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ScreenShot0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797152"/>
            <a:ext cx="71326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ScreenShot0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933056"/>
            <a:ext cx="714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661248"/>
            <a:ext cx="8135938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26199" y="1803673"/>
            <a:ext cx="962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54900"/>
            <a:ext cx="2479699" cy="39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The </a:t>
            </a:r>
            <a:r>
              <a:rPr lang="it-IT" sz="4000" dirty="0" err="1" smtClean="0"/>
              <a:t>Riemannian</a:t>
            </a:r>
            <a:r>
              <a:rPr lang="it-IT" sz="4000" dirty="0" smtClean="0"/>
              <a:t> case</a:t>
            </a:r>
            <a:endParaRPr lang="it-IT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4851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The </a:t>
            </a:r>
            <a:r>
              <a:rPr lang="it-IT" sz="4000" dirty="0" err="1" smtClean="0"/>
              <a:t>Riemannian</a:t>
            </a:r>
            <a:r>
              <a:rPr lang="it-IT" sz="4000" dirty="0" smtClean="0"/>
              <a:t> case</a:t>
            </a:r>
            <a:endParaRPr lang="it-IT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4851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85328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221088"/>
            <a:ext cx="48688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301208"/>
            <a:ext cx="8229600" cy="56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84238"/>
          </a:xfrm>
        </p:spPr>
        <p:txBody>
          <a:bodyPr/>
          <a:lstStyle/>
          <a:p>
            <a:r>
              <a:rPr lang="en-US" sz="4000" dirty="0" smtClean="0"/>
              <a:t>Parameter spaces 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60575"/>
            <a:ext cx="85328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84238"/>
          </a:xfrm>
        </p:spPr>
        <p:txBody>
          <a:bodyPr/>
          <a:lstStyle/>
          <a:p>
            <a:r>
              <a:rPr lang="en-US" sz="4000" dirty="0" smtClean="0"/>
              <a:t>Parameter spaces 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060575"/>
            <a:ext cx="85328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508500"/>
            <a:ext cx="867568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00113"/>
          </a:xfrm>
        </p:spPr>
        <p:txBody>
          <a:bodyPr/>
          <a:lstStyle/>
          <a:p>
            <a:r>
              <a:rPr lang="it-IT" sz="4000" dirty="0" err="1" smtClean="0"/>
              <a:t>Definition</a:t>
            </a:r>
            <a:r>
              <a:rPr lang="it-IT" sz="4000" dirty="0" smtClean="0"/>
              <a:t> </a:t>
            </a:r>
            <a:r>
              <a:rPr lang="it-IT" sz="4000" dirty="0" err="1" smtClean="0"/>
              <a:t>of</a:t>
            </a:r>
            <a:r>
              <a:rPr lang="it-IT" sz="4000" dirty="0" smtClean="0"/>
              <a:t> ITV’s.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477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00113"/>
          </a:xfrm>
        </p:spPr>
        <p:txBody>
          <a:bodyPr/>
          <a:lstStyle/>
          <a:p>
            <a:r>
              <a:rPr lang="it-IT" sz="4000" dirty="0" err="1" smtClean="0"/>
              <a:t>Definition</a:t>
            </a:r>
            <a:r>
              <a:rPr lang="it-IT" sz="4000" dirty="0" smtClean="0"/>
              <a:t> </a:t>
            </a:r>
            <a:r>
              <a:rPr lang="it-IT" sz="4000" dirty="0" err="1" smtClean="0"/>
              <a:t>of</a:t>
            </a:r>
            <a:r>
              <a:rPr lang="it-IT" sz="4000" dirty="0" smtClean="0"/>
              <a:t> ITV’s.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8431981" cy="119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7477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00113"/>
          </a:xfrm>
        </p:spPr>
        <p:txBody>
          <a:bodyPr/>
          <a:lstStyle/>
          <a:p>
            <a:r>
              <a:rPr lang="it-IT" sz="4000" dirty="0" err="1" smtClean="0"/>
              <a:t>Definition</a:t>
            </a:r>
            <a:r>
              <a:rPr lang="it-IT" sz="4000" dirty="0" smtClean="0"/>
              <a:t> </a:t>
            </a:r>
            <a:r>
              <a:rPr lang="it-IT" sz="4000" dirty="0" err="1" smtClean="0"/>
              <a:t>of</a:t>
            </a:r>
            <a:r>
              <a:rPr lang="it-IT" sz="4000" dirty="0" smtClean="0"/>
              <a:t> ITV’s.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8431981" cy="119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803290"/>
            <a:ext cx="6643712" cy="35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7477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300" dirty="0" smtClean="0"/>
              <a:t>New Trends in Differential Geometry,  L'Aquila, September 7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-9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2011 </a:t>
            </a:r>
            <a:br>
              <a:rPr lang="en-US" sz="23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200" dirty="0" smtClean="0"/>
              <a:t>Intrinsic torsion varieties of Riemannian almost-product structures</a:t>
            </a:r>
            <a:r>
              <a:rPr lang="it-IT" sz="4200" dirty="0" smtClean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sz="2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7854696" cy="2040632"/>
          </a:xfrm>
        </p:spPr>
        <p:txBody>
          <a:bodyPr>
            <a:normAutofit/>
          </a:bodyPr>
          <a:lstStyle/>
          <a:p>
            <a:pPr algn="ctr"/>
            <a:r>
              <a:rPr lang="it-IT" sz="2400" dirty="0" err="1" smtClean="0"/>
              <a:t>Gueorgui</a:t>
            </a:r>
            <a:r>
              <a:rPr lang="it-IT" sz="2400" dirty="0" smtClean="0"/>
              <a:t> M. </a:t>
            </a:r>
            <a:r>
              <a:rPr lang="it-IT" sz="2400" dirty="0" err="1" smtClean="0"/>
              <a:t>Mihaylov</a:t>
            </a:r>
            <a:r>
              <a:rPr lang="it-IT" sz="2400" dirty="0" smtClean="0"/>
              <a:t>  - Politecnico di Torino</a:t>
            </a:r>
            <a:endParaRPr lang="it-I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683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2-forms in a Riemannian context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9500"/>
            <a:ext cx="3257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1663"/>
            <a:ext cx="2571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41663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412776"/>
            <a:ext cx="1771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683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2-forms in a Riemannian context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9500"/>
            <a:ext cx="3257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17963"/>
            <a:ext cx="41433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005263"/>
            <a:ext cx="22288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141663"/>
            <a:ext cx="2571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141663"/>
            <a:ext cx="1704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4508500"/>
            <a:ext cx="21764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412776"/>
            <a:ext cx="1771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68338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Coadjoint</a:t>
            </a:r>
            <a:r>
              <a:rPr lang="en-US" sz="4000" dirty="0" smtClean="0"/>
              <a:t> orbits of SO(6)</a:t>
            </a: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2028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381522"/>
            <a:ext cx="152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68338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Coadjoint</a:t>
            </a:r>
            <a:r>
              <a:rPr lang="en-US" sz="4000" dirty="0" smtClean="0"/>
              <a:t> orbits of SO(6)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166813" y="280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2028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636912"/>
            <a:ext cx="3724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381522"/>
            <a:ext cx="152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68338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Coadjoint</a:t>
            </a:r>
            <a:r>
              <a:rPr lang="en-US" sz="4000" dirty="0" smtClean="0"/>
              <a:t> orbits of SO(6)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166813" y="280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3563938" y="40052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3635375" y="47974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1270" name="Text Box 16"/>
          <p:cNvSpPr txBox="1">
            <a:spLocks noChangeArrowheads="1"/>
          </p:cNvSpPr>
          <p:nvPr/>
        </p:nvSpPr>
        <p:spPr bwMode="auto">
          <a:xfrm>
            <a:off x="4067175" y="544512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2028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636912"/>
            <a:ext cx="3724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979143"/>
            <a:ext cx="18859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005064"/>
            <a:ext cx="18859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1381522"/>
            <a:ext cx="152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4077072"/>
            <a:ext cx="1590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68338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Coadjoint</a:t>
            </a:r>
            <a:r>
              <a:rPr lang="en-US" sz="4000" dirty="0" smtClean="0"/>
              <a:t> orbits of SO(6)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166813" y="280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3563938" y="40052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3635375" y="47974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1270" name="Text Box 16"/>
          <p:cNvSpPr txBox="1">
            <a:spLocks noChangeArrowheads="1"/>
          </p:cNvSpPr>
          <p:nvPr/>
        </p:nvSpPr>
        <p:spPr bwMode="auto">
          <a:xfrm>
            <a:off x="4067175" y="544512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2028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636912"/>
            <a:ext cx="3724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577036"/>
            <a:ext cx="38766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979143"/>
            <a:ext cx="18859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4005064"/>
            <a:ext cx="18859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1381522"/>
            <a:ext cx="152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4077072"/>
            <a:ext cx="1590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572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Standard </a:t>
            </a:r>
            <a:r>
              <a:rPr lang="en-US" sz="4000" dirty="0" err="1" smtClean="0"/>
              <a:t>symplectic</a:t>
            </a:r>
            <a:r>
              <a:rPr lang="en-US" sz="4000" dirty="0" smtClean="0"/>
              <a:t> structure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519113" y="1647825"/>
            <a:ext cx="772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852936"/>
            <a:ext cx="3943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645024"/>
            <a:ext cx="1162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645024"/>
            <a:ext cx="1028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564904"/>
            <a:ext cx="4381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556792"/>
            <a:ext cx="86756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5325" y="3352800"/>
            <a:ext cx="133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5325" y="3352800"/>
            <a:ext cx="133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5445125"/>
            <a:ext cx="133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572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Standard </a:t>
            </a:r>
            <a:r>
              <a:rPr lang="en-US" sz="4000" dirty="0" err="1" smtClean="0"/>
              <a:t>symplectic</a:t>
            </a:r>
            <a:r>
              <a:rPr lang="en-US" sz="4000" dirty="0" smtClean="0"/>
              <a:t> structure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519113" y="1647825"/>
            <a:ext cx="772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852936"/>
            <a:ext cx="3943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645024"/>
            <a:ext cx="1162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645024"/>
            <a:ext cx="1028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437112"/>
            <a:ext cx="78962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581128"/>
            <a:ext cx="46386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513" y="2564904"/>
            <a:ext cx="4381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1556792"/>
            <a:ext cx="86756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5325" y="3352800"/>
            <a:ext cx="133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5325" y="3352800"/>
            <a:ext cx="133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6100" y="5445125"/>
            <a:ext cx="133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2349"/>
            <a:ext cx="8229600" cy="614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Structures via 2-forms</a:t>
            </a:r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256531"/>
            <a:ext cx="81629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924175"/>
            <a:ext cx="6683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1725" y="3573463"/>
            <a:ext cx="6683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068638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1340768"/>
            <a:ext cx="57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2349"/>
            <a:ext cx="8229600" cy="614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Structures via 2-forms</a:t>
            </a:r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256531"/>
            <a:ext cx="81629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677494"/>
            <a:ext cx="8001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924175"/>
            <a:ext cx="6683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1725" y="3573463"/>
            <a:ext cx="6683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4767684"/>
            <a:ext cx="6683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5013176"/>
            <a:ext cx="6683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068638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350" y="1340768"/>
            <a:ext cx="57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4708376"/>
            <a:ext cx="57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59531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G-structures</a:t>
            </a:r>
          </a:p>
        </p:txBody>
      </p:sp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501627"/>
            <a:ext cx="48006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2-forms and </a:t>
            </a:r>
            <a:r>
              <a:rPr lang="en-US" sz="4000" dirty="0" err="1" smtClean="0"/>
              <a:t>polytopes</a:t>
            </a:r>
            <a:endParaRPr lang="en-US" sz="4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14607"/>
            <a:ext cx="3084190" cy="281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2-forms and </a:t>
            </a:r>
            <a:r>
              <a:rPr lang="en-US" sz="4000" dirty="0" err="1" smtClean="0"/>
              <a:t>polytopes</a:t>
            </a:r>
            <a:endParaRPr lang="en-US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1" y="843888"/>
            <a:ext cx="5616624" cy="60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14607"/>
            <a:ext cx="3084190" cy="281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6651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Differential </a:t>
            </a:r>
            <a:r>
              <a:rPr lang="en-US" sz="4000" dirty="0" err="1" smtClean="0"/>
              <a:t>fibrations</a:t>
            </a:r>
            <a:endParaRPr lang="en-US" sz="4000" dirty="0" smtClean="0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73238"/>
            <a:ext cx="77819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755650" y="5589588"/>
            <a:ext cx="7451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(—) Toric moment mappings and Riemannian structures. (to appear...)</a:t>
            </a:r>
          </a:p>
          <a:p>
            <a:r>
              <a:rPr lang="en-US"/>
              <a:t>preprint available: arXiv:0810.2799v1 15Oct, 2008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84238"/>
          </a:xfrm>
        </p:spPr>
        <p:txBody>
          <a:bodyPr/>
          <a:lstStyle/>
          <a:p>
            <a:r>
              <a:rPr lang="en-US" sz="4000" dirty="0" smtClean="0"/>
              <a:t>A </a:t>
            </a:r>
            <a:r>
              <a:rPr lang="en-US" sz="4000" dirty="0" err="1" smtClean="0"/>
              <a:t>toric</a:t>
            </a:r>
            <a:r>
              <a:rPr lang="en-US" sz="4000" dirty="0" smtClean="0"/>
              <a:t> moment map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837309"/>
            <a:ext cx="6124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340768"/>
            <a:ext cx="6096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973263"/>
            <a:ext cx="276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4425" y="1973263"/>
            <a:ext cx="276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84238"/>
          </a:xfrm>
        </p:spPr>
        <p:txBody>
          <a:bodyPr/>
          <a:lstStyle/>
          <a:p>
            <a:r>
              <a:rPr lang="en-US" sz="4000" dirty="0" smtClean="0"/>
              <a:t>A </a:t>
            </a:r>
            <a:r>
              <a:rPr lang="en-US" sz="4000" dirty="0" err="1" smtClean="0"/>
              <a:t>toric</a:t>
            </a:r>
            <a:r>
              <a:rPr lang="en-US" sz="4000" dirty="0" smtClean="0"/>
              <a:t> moment map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267" y="3484587"/>
            <a:ext cx="32099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837309"/>
            <a:ext cx="6124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340768"/>
            <a:ext cx="6096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1973263"/>
            <a:ext cx="276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4425" y="1973263"/>
            <a:ext cx="276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614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err="1" smtClean="0"/>
              <a:t>Symplectic</a:t>
            </a:r>
            <a:r>
              <a:rPr lang="en-US" sz="4000" dirty="0" smtClean="0"/>
              <a:t> </a:t>
            </a:r>
            <a:r>
              <a:rPr lang="en-US" sz="4000" dirty="0" err="1" smtClean="0"/>
              <a:t>fibrations</a:t>
            </a:r>
            <a:endParaRPr lang="en-US" sz="4000" dirty="0" smtClean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908720"/>
            <a:ext cx="32575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614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err="1" smtClean="0"/>
              <a:t>Symplectic</a:t>
            </a:r>
            <a:r>
              <a:rPr lang="en-US" sz="4000" dirty="0" smtClean="0"/>
              <a:t> </a:t>
            </a:r>
            <a:r>
              <a:rPr lang="en-US" sz="4000" dirty="0" err="1" smtClean="0"/>
              <a:t>fibrations</a:t>
            </a:r>
            <a:endParaRPr lang="en-US" sz="4000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8974138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908720"/>
            <a:ext cx="32575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648"/>
            <a:ext cx="8229600" cy="614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err="1" smtClean="0"/>
              <a:t>Symplectic</a:t>
            </a:r>
            <a:r>
              <a:rPr lang="en-US" sz="4000" dirty="0" smtClean="0"/>
              <a:t> </a:t>
            </a:r>
            <a:r>
              <a:rPr lang="en-US" sz="4000" dirty="0" err="1" smtClean="0"/>
              <a:t>fibrations</a:t>
            </a:r>
            <a:endParaRPr lang="en-US" sz="4000" dirty="0" smtClean="0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7593" y="980728"/>
            <a:ext cx="3076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648"/>
            <a:ext cx="8229600" cy="614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err="1" smtClean="0"/>
              <a:t>Symplectic</a:t>
            </a:r>
            <a:r>
              <a:rPr lang="en-US" sz="4000" dirty="0" smtClean="0"/>
              <a:t> </a:t>
            </a:r>
            <a:r>
              <a:rPr lang="en-US" sz="4000" dirty="0" err="1" smtClean="0"/>
              <a:t>fibrations</a:t>
            </a:r>
            <a:endParaRPr lang="en-US" sz="4000" dirty="0" smtClean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933825"/>
            <a:ext cx="87122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593" y="980728"/>
            <a:ext cx="3076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9556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The </a:t>
            </a:r>
            <a:r>
              <a:rPr lang="en-US" sz="4000" dirty="0" err="1" smtClean="0"/>
              <a:t>Iwasawa</a:t>
            </a:r>
            <a:r>
              <a:rPr lang="en-US" sz="4000" dirty="0" smtClean="0"/>
              <a:t> manifold</a:t>
            </a:r>
          </a:p>
        </p:txBody>
      </p:sp>
      <p:pic>
        <p:nvPicPr>
          <p:cNvPr id="20483" name="Picture 4" descr="ScreenShot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46799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420938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781300"/>
            <a:ext cx="552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3500438"/>
            <a:ext cx="552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8328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Forms</a:t>
            </a:r>
            <a:r>
              <a:rPr lang="it-IT" sz="4000" dirty="0" smtClean="0"/>
              <a:t> on P</a:t>
            </a:r>
            <a:endParaRPr lang="it-IT" sz="4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5000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6667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9556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The </a:t>
            </a:r>
            <a:r>
              <a:rPr lang="en-US" sz="4000" dirty="0" err="1" smtClean="0"/>
              <a:t>Iwasawa</a:t>
            </a:r>
            <a:r>
              <a:rPr lang="en-US" sz="4000" dirty="0" smtClean="0"/>
              <a:t> manifold</a:t>
            </a:r>
          </a:p>
        </p:txBody>
      </p:sp>
      <p:pic>
        <p:nvPicPr>
          <p:cNvPr id="20483" name="Picture 4" descr="ScreenShot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46799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076700"/>
            <a:ext cx="551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420938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781300"/>
            <a:ext cx="552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3500438"/>
            <a:ext cx="552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9556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The </a:t>
            </a:r>
            <a:r>
              <a:rPr lang="en-US" sz="4000" dirty="0" err="1" smtClean="0"/>
              <a:t>Iwasawa</a:t>
            </a:r>
            <a:r>
              <a:rPr lang="en-US" sz="4000" dirty="0" smtClean="0"/>
              <a:t> manifold</a:t>
            </a:r>
          </a:p>
        </p:txBody>
      </p:sp>
      <p:pic>
        <p:nvPicPr>
          <p:cNvPr id="20483" name="Picture 4" descr="ScreenShot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46799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076700"/>
            <a:ext cx="551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8863"/>
            <a:ext cx="2495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4797425"/>
            <a:ext cx="3124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2420938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5300663"/>
            <a:ext cx="36195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2781300"/>
            <a:ext cx="552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738" y="3500438"/>
            <a:ext cx="552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Almost</a:t>
            </a:r>
            <a:r>
              <a:rPr lang="it-IT" sz="4000" dirty="0" smtClean="0"/>
              <a:t> </a:t>
            </a:r>
            <a:r>
              <a:rPr lang="it-IT" sz="4000" dirty="0" err="1" smtClean="0"/>
              <a:t>Hermitian</a:t>
            </a:r>
            <a:r>
              <a:rPr lang="it-IT" sz="4000" dirty="0" smtClean="0"/>
              <a:t> </a:t>
            </a:r>
            <a:r>
              <a:rPr lang="it-IT" sz="4000" dirty="0" err="1" smtClean="0"/>
              <a:t>structures</a:t>
            </a:r>
            <a:r>
              <a:rPr lang="it-IT" sz="4000" dirty="0" smtClean="0"/>
              <a:t> on N</a:t>
            </a:r>
            <a:endParaRPr lang="it-IT" sz="4000" dirty="0"/>
          </a:p>
        </p:txBody>
      </p:sp>
      <p:pic>
        <p:nvPicPr>
          <p:cNvPr id="1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229600" cy="7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445224"/>
            <a:ext cx="2924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Almost</a:t>
            </a:r>
            <a:r>
              <a:rPr lang="it-IT" sz="4000" dirty="0" smtClean="0"/>
              <a:t> </a:t>
            </a:r>
            <a:r>
              <a:rPr lang="it-IT" sz="4000" dirty="0" err="1" smtClean="0"/>
              <a:t>Hermitian</a:t>
            </a:r>
            <a:r>
              <a:rPr lang="it-IT" sz="4000" dirty="0" smtClean="0"/>
              <a:t> </a:t>
            </a:r>
            <a:r>
              <a:rPr lang="it-IT" sz="4000" dirty="0" err="1" smtClean="0"/>
              <a:t>structures</a:t>
            </a:r>
            <a:r>
              <a:rPr lang="it-IT" sz="4000" dirty="0" smtClean="0"/>
              <a:t> on N</a:t>
            </a:r>
            <a:endParaRPr lang="it-IT" sz="4000" dirty="0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7487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229600" cy="7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445224"/>
            <a:ext cx="2924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Almost</a:t>
            </a:r>
            <a:r>
              <a:rPr lang="it-IT" sz="4000" dirty="0" smtClean="0"/>
              <a:t> </a:t>
            </a:r>
            <a:r>
              <a:rPr lang="it-IT" sz="4000" dirty="0" err="1" smtClean="0"/>
              <a:t>Hermitian</a:t>
            </a:r>
            <a:r>
              <a:rPr lang="it-IT" sz="4000" dirty="0" smtClean="0"/>
              <a:t> </a:t>
            </a:r>
            <a:r>
              <a:rPr lang="it-IT" sz="4000" dirty="0" err="1" smtClean="0"/>
              <a:t>structures</a:t>
            </a:r>
            <a:r>
              <a:rPr lang="it-IT" sz="4000" dirty="0" smtClean="0"/>
              <a:t> on N</a:t>
            </a:r>
            <a:endParaRPr lang="it-IT" sz="4000" dirty="0"/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7487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229600" cy="7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589240"/>
            <a:ext cx="40671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445224"/>
            <a:ext cx="29241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59531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Almost product structures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5717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736" y="1232942"/>
            <a:ext cx="3657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59531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Almost product structures</a:t>
            </a: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35932"/>
            <a:ext cx="6638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060575"/>
            <a:ext cx="552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25717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8736" y="1232942"/>
            <a:ext cx="3657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289548"/>
            <a:ext cx="807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59531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Almost product structures</a:t>
            </a: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35932"/>
            <a:ext cx="6638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060575"/>
            <a:ext cx="552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077072"/>
            <a:ext cx="57340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25717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8736" y="1232942"/>
            <a:ext cx="3657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212976"/>
            <a:ext cx="807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84238"/>
          </a:xfrm>
        </p:spPr>
        <p:txBody>
          <a:bodyPr/>
          <a:lstStyle/>
          <a:p>
            <a:r>
              <a:rPr lang="en-US" sz="4000" dirty="0" smtClean="0"/>
              <a:t>An operative criterion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81946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84238"/>
          </a:xfrm>
        </p:spPr>
        <p:txBody>
          <a:bodyPr/>
          <a:lstStyle/>
          <a:p>
            <a:r>
              <a:rPr lang="en-US" sz="4000" dirty="0" smtClean="0"/>
              <a:t>An operative criterion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81946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284538"/>
            <a:ext cx="8569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37459"/>
            <a:ext cx="3000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883521"/>
            <a:ext cx="1238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501008"/>
            <a:ext cx="590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8328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Forms</a:t>
            </a:r>
            <a:r>
              <a:rPr lang="it-IT" sz="4000" dirty="0" smtClean="0"/>
              <a:t> on P</a:t>
            </a:r>
            <a:endParaRPr lang="it-IT" sz="4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5000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6667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076" y="2959224"/>
            <a:ext cx="3771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15791"/>
            <a:ext cx="38671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2852936"/>
            <a:ext cx="17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84238"/>
          </a:xfrm>
        </p:spPr>
        <p:txBody>
          <a:bodyPr/>
          <a:lstStyle/>
          <a:p>
            <a:r>
              <a:rPr lang="en-US" sz="4000" dirty="0" smtClean="0"/>
              <a:t>An operative criterion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268413"/>
            <a:ext cx="81946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284538"/>
            <a:ext cx="8569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37459"/>
            <a:ext cx="3000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995639"/>
            <a:ext cx="36004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883521"/>
            <a:ext cx="1238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5875362"/>
            <a:ext cx="21621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501008"/>
            <a:ext cx="590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9256" cy="650336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Types</a:t>
            </a:r>
            <a:r>
              <a:rPr lang="it-IT" sz="4000" dirty="0" smtClean="0"/>
              <a:t> </a:t>
            </a:r>
            <a:r>
              <a:rPr lang="it-IT" sz="4000" dirty="0" err="1" smtClean="0"/>
              <a:t>of</a:t>
            </a:r>
            <a:r>
              <a:rPr lang="it-IT" sz="4000" dirty="0" smtClean="0"/>
              <a:t> OPS’s on N</a:t>
            </a:r>
            <a:endParaRPr lang="it-IT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4581"/>
            <a:ext cx="79914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756084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9256" cy="650336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Types</a:t>
            </a:r>
            <a:r>
              <a:rPr lang="it-IT" sz="4000" dirty="0" smtClean="0"/>
              <a:t> </a:t>
            </a:r>
            <a:r>
              <a:rPr lang="it-IT" sz="4000" dirty="0" err="1" smtClean="0"/>
              <a:t>of</a:t>
            </a:r>
            <a:r>
              <a:rPr lang="it-IT" sz="4000" dirty="0" smtClean="0"/>
              <a:t> OPS’s on N</a:t>
            </a:r>
            <a:endParaRPr lang="it-IT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4581"/>
            <a:ext cx="79914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756084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3895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9256" cy="650336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Types</a:t>
            </a:r>
            <a:r>
              <a:rPr lang="it-IT" sz="4000" dirty="0" smtClean="0"/>
              <a:t> </a:t>
            </a:r>
            <a:r>
              <a:rPr lang="it-IT" sz="4000" dirty="0" err="1" smtClean="0"/>
              <a:t>of</a:t>
            </a:r>
            <a:r>
              <a:rPr lang="it-IT" sz="4000" dirty="0" smtClean="0"/>
              <a:t> OPS’s on N</a:t>
            </a:r>
            <a:endParaRPr lang="it-IT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4581"/>
            <a:ext cx="79914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756084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3895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53136"/>
            <a:ext cx="2486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581128"/>
            <a:ext cx="3028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9256" cy="650336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Types</a:t>
            </a:r>
            <a:r>
              <a:rPr lang="it-IT" sz="4000" dirty="0" smtClean="0"/>
              <a:t> </a:t>
            </a:r>
            <a:r>
              <a:rPr lang="it-IT" sz="4000" dirty="0" err="1" smtClean="0"/>
              <a:t>of</a:t>
            </a:r>
            <a:r>
              <a:rPr lang="it-IT" sz="4000" dirty="0" smtClean="0"/>
              <a:t> OPS’s on N</a:t>
            </a:r>
            <a:endParaRPr lang="it-IT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4581"/>
            <a:ext cx="79914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756084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3895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53136"/>
            <a:ext cx="2486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581128"/>
            <a:ext cx="3028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157192"/>
            <a:ext cx="7048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9256" cy="650336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Types</a:t>
            </a:r>
            <a:r>
              <a:rPr lang="it-IT" sz="4000" dirty="0" smtClean="0"/>
              <a:t> </a:t>
            </a:r>
            <a:r>
              <a:rPr lang="it-IT" sz="4000" dirty="0" err="1" smtClean="0"/>
              <a:t>of</a:t>
            </a:r>
            <a:r>
              <a:rPr lang="it-IT" sz="4000" dirty="0" smtClean="0"/>
              <a:t> OPS’s on N</a:t>
            </a:r>
            <a:endParaRPr lang="it-IT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4581"/>
            <a:ext cx="79914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756084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3895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53136"/>
            <a:ext cx="2486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581128"/>
            <a:ext cx="3028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157192"/>
            <a:ext cx="7048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5445224"/>
            <a:ext cx="19716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6021288"/>
            <a:ext cx="44481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An </a:t>
            </a:r>
            <a:r>
              <a:rPr lang="it-IT" sz="4000" dirty="0" err="1" smtClean="0"/>
              <a:t>example</a:t>
            </a:r>
            <a:endParaRPr lang="it-IT" sz="4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24944"/>
            <a:ext cx="1676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1000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76872"/>
            <a:ext cx="695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24744"/>
            <a:ext cx="9239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An </a:t>
            </a:r>
            <a:r>
              <a:rPr lang="it-IT" sz="4000" dirty="0" err="1" smtClean="0"/>
              <a:t>example</a:t>
            </a:r>
            <a:endParaRPr lang="it-IT" sz="4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24944"/>
            <a:ext cx="1676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1000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76872"/>
            <a:ext cx="695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933056"/>
            <a:ext cx="1695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797152"/>
            <a:ext cx="3190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124744"/>
            <a:ext cx="9239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An </a:t>
            </a:r>
            <a:r>
              <a:rPr lang="it-IT" sz="4000" dirty="0" err="1" smtClean="0"/>
              <a:t>example</a:t>
            </a:r>
            <a:endParaRPr lang="it-IT" sz="4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924944"/>
            <a:ext cx="1676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1000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76872"/>
            <a:ext cx="695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933056"/>
            <a:ext cx="1695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797152"/>
            <a:ext cx="3190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517232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24744"/>
            <a:ext cx="9239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9256" cy="578328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Another</a:t>
            </a:r>
            <a:r>
              <a:rPr lang="it-IT" sz="4000" dirty="0" smtClean="0"/>
              <a:t> </a:t>
            </a:r>
            <a:r>
              <a:rPr lang="it-IT" sz="4000" dirty="0" err="1" smtClean="0"/>
              <a:t>example</a:t>
            </a:r>
            <a:endParaRPr lang="it-IT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4437"/>
            <a:ext cx="54483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3990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9525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779018"/>
            <a:ext cx="1885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8328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Forms</a:t>
            </a:r>
            <a:r>
              <a:rPr lang="it-IT" sz="4000" dirty="0" smtClean="0"/>
              <a:t> on P</a:t>
            </a:r>
            <a:endParaRPr lang="it-IT" sz="4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5000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6667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91719"/>
            <a:ext cx="60293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986114"/>
            <a:ext cx="6153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076" y="2959224"/>
            <a:ext cx="3771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915791"/>
            <a:ext cx="38671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2852936"/>
            <a:ext cx="17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4077072"/>
            <a:ext cx="571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5229200"/>
            <a:ext cx="571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5229200"/>
            <a:ext cx="571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162028"/>
            <a:ext cx="571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9256" cy="578328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Another</a:t>
            </a:r>
            <a:r>
              <a:rPr lang="it-IT" sz="4000" dirty="0" smtClean="0"/>
              <a:t> </a:t>
            </a:r>
            <a:r>
              <a:rPr lang="it-IT" sz="4000" dirty="0" err="1" smtClean="0"/>
              <a:t>example</a:t>
            </a:r>
            <a:endParaRPr lang="it-IT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4437"/>
            <a:ext cx="54483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3990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9525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779018"/>
            <a:ext cx="1885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71106"/>
            <a:ext cx="5114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599681"/>
            <a:ext cx="1752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9256" cy="578328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Another</a:t>
            </a:r>
            <a:r>
              <a:rPr lang="it-IT" sz="4000" dirty="0" smtClean="0"/>
              <a:t> </a:t>
            </a:r>
            <a:r>
              <a:rPr lang="it-IT" sz="4000" dirty="0" err="1" smtClean="0"/>
              <a:t>example</a:t>
            </a:r>
            <a:endParaRPr lang="it-IT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4437"/>
            <a:ext cx="54483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3990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9525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779018"/>
            <a:ext cx="1885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71106"/>
            <a:ext cx="5114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653136"/>
            <a:ext cx="1695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725144"/>
            <a:ext cx="704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3599681"/>
            <a:ext cx="1752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19256" cy="578328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Another</a:t>
            </a:r>
            <a:r>
              <a:rPr lang="it-IT" sz="4000" dirty="0" smtClean="0"/>
              <a:t> </a:t>
            </a:r>
            <a:r>
              <a:rPr lang="it-IT" sz="4000" dirty="0" err="1" smtClean="0"/>
              <a:t>example</a:t>
            </a:r>
            <a:endParaRPr lang="it-IT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4437"/>
            <a:ext cx="54483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3990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9525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779018"/>
            <a:ext cx="1885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71106"/>
            <a:ext cx="5114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653136"/>
            <a:ext cx="1695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5517232"/>
            <a:ext cx="15621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725144"/>
            <a:ext cx="704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5589240"/>
            <a:ext cx="723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3599681"/>
            <a:ext cx="1752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68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ITV’s of SO(2)</a:t>
            </a:r>
            <a:r>
              <a:rPr lang="en-US" sz="4000" dirty="0" err="1" smtClean="0"/>
              <a:t>xSO</a:t>
            </a:r>
            <a:r>
              <a:rPr lang="en-US" sz="4000" dirty="0" smtClean="0"/>
              <a:t>(4)-structures on 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559521"/>
            <a:ext cx="72866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76771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556792"/>
            <a:ext cx="364179" cy="19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84238"/>
          </a:xfrm>
        </p:spPr>
        <p:txBody>
          <a:bodyPr/>
          <a:lstStyle/>
          <a:p>
            <a:r>
              <a:rPr lang="en-US" sz="4000" dirty="0" err="1" smtClean="0"/>
              <a:t>Toric</a:t>
            </a:r>
            <a:r>
              <a:rPr lang="en-US" sz="4000" dirty="0" smtClean="0"/>
              <a:t> invariance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268413"/>
            <a:ext cx="6362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997200"/>
            <a:ext cx="86391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00213"/>
            <a:ext cx="676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84238"/>
          </a:xfrm>
        </p:spPr>
        <p:txBody>
          <a:bodyPr/>
          <a:lstStyle/>
          <a:p>
            <a:r>
              <a:rPr lang="en-US" sz="4000" dirty="0" err="1" smtClean="0"/>
              <a:t>Toric</a:t>
            </a:r>
            <a:r>
              <a:rPr lang="en-US" sz="4000" dirty="0" smtClean="0"/>
              <a:t> invariance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268413"/>
            <a:ext cx="6362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997200"/>
            <a:ext cx="863917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4005263"/>
            <a:ext cx="500221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724400"/>
            <a:ext cx="2600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1700213"/>
            <a:ext cx="6762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84238"/>
          </a:xfrm>
        </p:spPr>
        <p:txBody>
          <a:bodyPr/>
          <a:lstStyle/>
          <a:p>
            <a:r>
              <a:rPr lang="en-US" sz="4000" dirty="0" smtClean="0"/>
              <a:t>The “geography” of CP</a:t>
            </a:r>
            <a:r>
              <a:rPr lang="en-US" sz="4000" baseline="30000" dirty="0" smtClean="0"/>
              <a:t>3</a:t>
            </a:r>
            <a:endParaRPr lang="en-US" sz="4000" dirty="0" smtClean="0"/>
          </a:p>
        </p:txBody>
      </p:sp>
      <p:pic>
        <p:nvPicPr>
          <p:cNvPr id="62474" name="Picture 10" descr="herm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072352" cy="4976788"/>
          </a:xfrm>
          <a:prstGeom prst="rect">
            <a:avLst/>
          </a:prstGeom>
          <a:noFill/>
        </p:spPr>
      </p:pic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229600" cy="7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n-US" sz="4000" dirty="0" smtClean="0"/>
              <a:t>The “geography” of </a:t>
            </a:r>
            <a:r>
              <a:rPr lang="en-US" sz="4000" dirty="0" err="1" smtClean="0"/>
              <a:t>Gr</a:t>
            </a:r>
            <a:endParaRPr lang="en-US" sz="4000" dirty="0" smtClean="0"/>
          </a:p>
        </p:txBody>
      </p:sp>
      <p:pic>
        <p:nvPicPr>
          <p:cNvPr id="1026" name="Picture 2" descr="C:\Users\Xtera\Desktop\torsgras3h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572612"/>
            <a:ext cx="8964488" cy="43859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19256" cy="7223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ITV’s of SO(3)</a:t>
            </a:r>
            <a:r>
              <a:rPr lang="en-US" sz="4000" dirty="0" err="1" smtClean="0"/>
              <a:t>xSO</a:t>
            </a:r>
            <a:r>
              <a:rPr lang="en-US" sz="4000" dirty="0" smtClean="0"/>
              <a:t>(3)-structures on N</a:t>
            </a:r>
            <a:endParaRPr lang="it-IT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358" y="1340768"/>
            <a:ext cx="7639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517" y="1340768"/>
            <a:ext cx="364179" cy="19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" y="2204864"/>
            <a:ext cx="80867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84238"/>
          </a:xfrm>
        </p:spPr>
        <p:txBody>
          <a:bodyPr/>
          <a:lstStyle/>
          <a:p>
            <a:r>
              <a:rPr lang="en-US" sz="4000" dirty="0" smtClean="0"/>
              <a:t>The reason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78328"/>
          </a:xfrm>
        </p:spPr>
        <p:txBody>
          <a:bodyPr>
            <a:noAutofit/>
          </a:bodyPr>
          <a:lstStyle/>
          <a:p>
            <a:r>
              <a:rPr lang="it-IT" sz="4000" dirty="0" err="1" smtClean="0"/>
              <a:t>Forms</a:t>
            </a:r>
            <a:r>
              <a:rPr lang="it-IT" sz="4000" dirty="0" smtClean="0"/>
              <a:t> on P</a:t>
            </a:r>
            <a:endParaRPr lang="it-IT" sz="4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5000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6667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91719"/>
            <a:ext cx="60293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986114"/>
            <a:ext cx="6153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076" y="2959224"/>
            <a:ext cx="3771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915791"/>
            <a:ext cx="38671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2852936"/>
            <a:ext cx="17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884238"/>
          </a:xfrm>
        </p:spPr>
        <p:txBody>
          <a:bodyPr/>
          <a:lstStyle/>
          <a:p>
            <a:r>
              <a:rPr lang="en-US" sz="4000" dirty="0" smtClean="0"/>
              <a:t>The reason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164"/>
            <a:ext cx="6840759" cy="598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First-order</a:t>
            </a:r>
            <a:r>
              <a:rPr lang="it-IT" sz="4000" dirty="0" smtClean="0"/>
              <a:t> </a:t>
            </a:r>
            <a:r>
              <a:rPr lang="it-IT" sz="4000" dirty="0" err="1" smtClean="0"/>
              <a:t>approach</a:t>
            </a:r>
            <a:r>
              <a:rPr lang="it-IT" sz="4000" dirty="0" smtClean="0"/>
              <a:t> </a:t>
            </a:r>
            <a:endParaRPr lang="it-IT" sz="4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8688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4181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First-order</a:t>
            </a:r>
            <a:r>
              <a:rPr lang="it-IT" sz="4000" dirty="0" smtClean="0"/>
              <a:t> </a:t>
            </a:r>
            <a:r>
              <a:rPr lang="it-IT" sz="4000" dirty="0" err="1" smtClean="0"/>
              <a:t>approach</a:t>
            </a:r>
            <a:r>
              <a:rPr lang="it-IT" sz="4000" dirty="0" smtClean="0"/>
              <a:t> </a:t>
            </a:r>
            <a:endParaRPr lang="it-IT" sz="4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8688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4181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132856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04864"/>
            <a:ext cx="285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First-order</a:t>
            </a:r>
            <a:r>
              <a:rPr lang="it-IT" sz="4000" dirty="0" smtClean="0"/>
              <a:t> </a:t>
            </a:r>
            <a:r>
              <a:rPr lang="it-IT" sz="4000" dirty="0" err="1" smtClean="0"/>
              <a:t>approach</a:t>
            </a:r>
            <a:r>
              <a:rPr lang="it-IT" sz="4000" dirty="0" smtClean="0"/>
              <a:t> </a:t>
            </a:r>
            <a:endParaRPr lang="it-IT" sz="4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8688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4181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132856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04864"/>
            <a:ext cx="285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768" y="2996952"/>
            <a:ext cx="304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042" y="2996952"/>
            <a:ext cx="7372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First-order</a:t>
            </a:r>
            <a:r>
              <a:rPr lang="it-IT" sz="4000" dirty="0" smtClean="0"/>
              <a:t> </a:t>
            </a:r>
            <a:r>
              <a:rPr lang="it-IT" sz="4000" dirty="0" err="1" smtClean="0"/>
              <a:t>approach</a:t>
            </a:r>
            <a:r>
              <a:rPr lang="it-IT" sz="4000" dirty="0" smtClean="0"/>
              <a:t> </a:t>
            </a:r>
            <a:endParaRPr lang="it-IT" sz="4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8688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4181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132856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04864"/>
            <a:ext cx="285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768" y="2996952"/>
            <a:ext cx="304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042" y="2996952"/>
            <a:ext cx="7372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365104"/>
            <a:ext cx="7019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First-order</a:t>
            </a:r>
            <a:r>
              <a:rPr lang="it-IT" sz="4000" dirty="0" smtClean="0"/>
              <a:t> </a:t>
            </a:r>
            <a:r>
              <a:rPr lang="it-IT" sz="4000" dirty="0" err="1" smtClean="0"/>
              <a:t>approach</a:t>
            </a:r>
            <a:r>
              <a:rPr lang="it-IT" sz="4000" dirty="0" smtClean="0"/>
              <a:t> </a:t>
            </a:r>
            <a:endParaRPr lang="it-IT" sz="4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8688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517232"/>
            <a:ext cx="5734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124744"/>
            <a:ext cx="4181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132856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204864"/>
            <a:ext cx="285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768" y="2996952"/>
            <a:ext cx="304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042" y="2996952"/>
            <a:ext cx="7372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365104"/>
            <a:ext cx="7019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Second-order</a:t>
            </a:r>
            <a:r>
              <a:rPr lang="it-IT" sz="4000" dirty="0" smtClean="0"/>
              <a:t> </a:t>
            </a:r>
            <a:r>
              <a:rPr lang="it-IT" sz="4000" dirty="0" err="1" smtClean="0"/>
              <a:t>approach</a:t>
            </a:r>
            <a:endParaRPr lang="it-IT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591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Second-order</a:t>
            </a:r>
            <a:r>
              <a:rPr lang="it-IT" sz="4000" dirty="0" smtClean="0"/>
              <a:t> </a:t>
            </a:r>
            <a:r>
              <a:rPr lang="it-IT" sz="4000" dirty="0" err="1" smtClean="0"/>
              <a:t>approach</a:t>
            </a:r>
            <a:endParaRPr lang="it-IT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591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547" y="2492896"/>
            <a:ext cx="29813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Second-order</a:t>
            </a:r>
            <a:r>
              <a:rPr lang="it-IT" sz="4000" dirty="0" smtClean="0"/>
              <a:t> </a:t>
            </a:r>
            <a:r>
              <a:rPr lang="it-IT" sz="4000" dirty="0" err="1" smtClean="0"/>
              <a:t>approach</a:t>
            </a:r>
            <a:endParaRPr lang="it-IT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591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547" y="2492896"/>
            <a:ext cx="29813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7639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err="1" smtClean="0"/>
              <a:t>Second-order</a:t>
            </a:r>
            <a:r>
              <a:rPr lang="it-IT" sz="4000" dirty="0" smtClean="0"/>
              <a:t> </a:t>
            </a:r>
            <a:r>
              <a:rPr lang="it-IT" sz="4000" dirty="0" err="1" smtClean="0"/>
              <a:t>approach</a:t>
            </a:r>
            <a:endParaRPr lang="it-IT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7591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547" y="2492896"/>
            <a:ext cx="29813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7639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09120"/>
            <a:ext cx="7629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The </a:t>
            </a:r>
            <a:r>
              <a:rPr lang="it-IT" sz="4000" dirty="0" err="1" smtClean="0"/>
              <a:t>intrinsic</a:t>
            </a:r>
            <a:r>
              <a:rPr lang="it-IT" sz="4000" dirty="0" smtClean="0"/>
              <a:t> </a:t>
            </a:r>
            <a:r>
              <a:rPr lang="it-IT" sz="4000" dirty="0" err="1" smtClean="0"/>
              <a:t>torsion</a:t>
            </a:r>
            <a:endParaRPr lang="it-IT" sz="40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60293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The </a:t>
            </a:r>
            <a:r>
              <a:rPr lang="it-IT" sz="4000" dirty="0" err="1" smtClean="0"/>
              <a:t>intrinsic</a:t>
            </a:r>
            <a:r>
              <a:rPr lang="it-IT" sz="4000" dirty="0" smtClean="0"/>
              <a:t> </a:t>
            </a:r>
            <a:r>
              <a:rPr lang="it-IT" sz="4000" dirty="0" err="1" smtClean="0"/>
              <a:t>torsion</a:t>
            </a:r>
            <a:endParaRPr lang="it-IT" sz="40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20430"/>
            <a:ext cx="72580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422354"/>
            <a:ext cx="59150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339183"/>
            <a:ext cx="19351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36912"/>
            <a:ext cx="356315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644527"/>
            <a:ext cx="2790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12776"/>
            <a:ext cx="60293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2084</TotalTime>
  <Words>281</Words>
  <Application>Microsoft Office PowerPoint</Application>
  <PresentationFormat>Presentazione su schermo (4:3)</PresentationFormat>
  <Paragraphs>83</Paragraphs>
  <Slides>79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79</vt:i4>
      </vt:variant>
    </vt:vector>
  </HeadingPairs>
  <TitlesOfParts>
    <vt:vector size="80" baseType="lpstr">
      <vt:lpstr>Equinozio</vt:lpstr>
      <vt:lpstr>        New Trends in Differential Geometry,  L'Aquila, September 7th-9th 2011   Intrinsic torsion varieties of Riemannian almost-product structures  </vt:lpstr>
      <vt:lpstr>        New Trends in Differential Geometry,  L'Aquila, September 7th-9th 2011   Intrinsic torsion varieties of Riemannian almost-product structures  </vt:lpstr>
      <vt:lpstr>G-structures</vt:lpstr>
      <vt:lpstr>Forms on P</vt:lpstr>
      <vt:lpstr>Forms on P</vt:lpstr>
      <vt:lpstr>Forms on P</vt:lpstr>
      <vt:lpstr>Forms on P</vt:lpstr>
      <vt:lpstr>The intrinsic torsion</vt:lpstr>
      <vt:lpstr>The intrinsic torsion</vt:lpstr>
      <vt:lpstr>Null-torsion classification</vt:lpstr>
      <vt:lpstr>Null-torsion classification</vt:lpstr>
      <vt:lpstr>Null-torsion classification</vt:lpstr>
      <vt:lpstr>The Riemannian case</vt:lpstr>
      <vt:lpstr>The Riemannian case</vt:lpstr>
      <vt:lpstr>Parameter spaces </vt:lpstr>
      <vt:lpstr>Parameter spaces </vt:lpstr>
      <vt:lpstr>Definition of ITV’s. </vt:lpstr>
      <vt:lpstr>Definition of ITV’s. </vt:lpstr>
      <vt:lpstr>Definition of ITV’s. </vt:lpstr>
      <vt:lpstr>2-forms in a Riemannian context</vt:lpstr>
      <vt:lpstr>2-forms in a Riemannian context</vt:lpstr>
      <vt:lpstr>Coadjoint orbits of SO(6)</vt:lpstr>
      <vt:lpstr>Coadjoint orbits of SO(6)</vt:lpstr>
      <vt:lpstr>Coadjoint orbits of SO(6)</vt:lpstr>
      <vt:lpstr>Coadjoint orbits of SO(6)</vt:lpstr>
      <vt:lpstr>Standard symplectic structure</vt:lpstr>
      <vt:lpstr>Standard symplectic structure</vt:lpstr>
      <vt:lpstr>Structures via 2-forms</vt:lpstr>
      <vt:lpstr>Structures via 2-forms</vt:lpstr>
      <vt:lpstr>2-forms and polytopes</vt:lpstr>
      <vt:lpstr>2-forms and polytopes</vt:lpstr>
      <vt:lpstr>Differential fibrations</vt:lpstr>
      <vt:lpstr>A toric moment map</vt:lpstr>
      <vt:lpstr>A toric moment map</vt:lpstr>
      <vt:lpstr>Symplectic fibrations</vt:lpstr>
      <vt:lpstr>Symplectic fibrations</vt:lpstr>
      <vt:lpstr>Symplectic fibrations</vt:lpstr>
      <vt:lpstr>Symplectic fibrations</vt:lpstr>
      <vt:lpstr>The Iwasawa manifold</vt:lpstr>
      <vt:lpstr>The Iwasawa manifold</vt:lpstr>
      <vt:lpstr>The Iwasawa manifold</vt:lpstr>
      <vt:lpstr>Almost Hermitian structures on N</vt:lpstr>
      <vt:lpstr>Almost Hermitian structures on N</vt:lpstr>
      <vt:lpstr>Almost Hermitian structures on N</vt:lpstr>
      <vt:lpstr>Almost product structures</vt:lpstr>
      <vt:lpstr>Almost product structures</vt:lpstr>
      <vt:lpstr>Almost product structures</vt:lpstr>
      <vt:lpstr>An operative criterion</vt:lpstr>
      <vt:lpstr>An operative criterion</vt:lpstr>
      <vt:lpstr>An operative criterion</vt:lpstr>
      <vt:lpstr>Types of OPS’s on N</vt:lpstr>
      <vt:lpstr>Types of OPS’s on N</vt:lpstr>
      <vt:lpstr>Types of OPS’s on N</vt:lpstr>
      <vt:lpstr>Types of OPS’s on N</vt:lpstr>
      <vt:lpstr>Types of OPS’s on N</vt:lpstr>
      <vt:lpstr>An example</vt:lpstr>
      <vt:lpstr>An example</vt:lpstr>
      <vt:lpstr>An example</vt:lpstr>
      <vt:lpstr>Another example</vt:lpstr>
      <vt:lpstr>Another example</vt:lpstr>
      <vt:lpstr>Another example</vt:lpstr>
      <vt:lpstr>Another example</vt:lpstr>
      <vt:lpstr>ITV’s of SO(2)xSO(4)-structures on N</vt:lpstr>
      <vt:lpstr>Toric invariance</vt:lpstr>
      <vt:lpstr>Toric invariance</vt:lpstr>
      <vt:lpstr>The “geography” of CP3</vt:lpstr>
      <vt:lpstr>The “geography” of Gr</vt:lpstr>
      <vt:lpstr>ITV’s of SO(3)xSO(3)-structures on N</vt:lpstr>
      <vt:lpstr>The reason</vt:lpstr>
      <vt:lpstr>The reason</vt:lpstr>
      <vt:lpstr>First-order approach </vt:lpstr>
      <vt:lpstr>First-order approach </vt:lpstr>
      <vt:lpstr>First-order approach </vt:lpstr>
      <vt:lpstr>First-order approach </vt:lpstr>
      <vt:lpstr>First-order approach </vt:lpstr>
      <vt:lpstr>Second-order approach</vt:lpstr>
      <vt:lpstr>Second-order approach</vt:lpstr>
      <vt:lpstr>Second-order approach</vt:lpstr>
      <vt:lpstr>Second-order approach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Null-torsion classes of Riemannian structures  7 Febbraio 2011 Università dell’Insubria-Como</dc:title>
  <dc:creator>Xtera</dc:creator>
  <cp:lastModifiedBy>Xtera</cp:lastModifiedBy>
  <cp:revision>55</cp:revision>
  <dcterms:created xsi:type="dcterms:W3CDTF">2011-02-10T07:48:04Z</dcterms:created>
  <dcterms:modified xsi:type="dcterms:W3CDTF">2011-09-07T14:15:18Z</dcterms:modified>
</cp:coreProperties>
</file>