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460" r:id="rId2"/>
    <p:sldId id="608" r:id="rId3"/>
    <p:sldId id="609" r:id="rId4"/>
    <p:sldId id="529" r:id="rId5"/>
    <p:sldId id="511" r:id="rId6"/>
    <p:sldId id="461" r:id="rId7"/>
    <p:sldId id="462" r:id="rId8"/>
    <p:sldId id="463" r:id="rId9"/>
    <p:sldId id="464" r:id="rId10"/>
    <p:sldId id="465" r:id="rId11"/>
    <p:sldId id="610" r:id="rId12"/>
    <p:sldId id="466" r:id="rId13"/>
    <p:sldId id="467" r:id="rId14"/>
    <p:sldId id="484" r:id="rId15"/>
    <p:sldId id="505" r:id="rId16"/>
    <p:sldId id="485" r:id="rId17"/>
    <p:sldId id="480" r:id="rId18"/>
    <p:sldId id="487" r:id="rId19"/>
    <p:sldId id="482" r:id="rId20"/>
    <p:sldId id="506" r:id="rId21"/>
    <p:sldId id="554" r:id="rId22"/>
    <p:sldId id="507" r:id="rId23"/>
    <p:sldId id="488" r:id="rId24"/>
    <p:sldId id="471" r:id="rId25"/>
    <p:sldId id="490" r:id="rId26"/>
    <p:sldId id="493" r:id="rId27"/>
    <p:sldId id="494" r:id="rId28"/>
    <p:sldId id="522" r:id="rId29"/>
    <p:sldId id="523" r:id="rId30"/>
    <p:sldId id="496" r:id="rId31"/>
    <p:sldId id="530" r:id="rId32"/>
    <p:sldId id="497" r:id="rId33"/>
    <p:sldId id="524" r:id="rId34"/>
    <p:sldId id="525" r:id="rId35"/>
    <p:sldId id="500" r:id="rId36"/>
    <p:sldId id="498" r:id="rId37"/>
    <p:sldId id="499" r:id="rId38"/>
    <p:sldId id="502" r:id="rId39"/>
    <p:sldId id="503" r:id="rId40"/>
    <p:sldId id="473" r:id="rId41"/>
    <p:sldId id="527" r:id="rId42"/>
    <p:sldId id="528" r:id="rId43"/>
    <p:sldId id="504" r:id="rId44"/>
    <p:sldId id="477" r:id="rId45"/>
    <p:sldId id="520" r:id="rId46"/>
    <p:sldId id="585" r:id="rId47"/>
    <p:sldId id="586" r:id="rId48"/>
    <p:sldId id="587" r:id="rId49"/>
    <p:sldId id="588" r:id="rId50"/>
    <p:sldId id="589" r:id="rId51"/>
    <p:sldId id="590" r:id="rId52"/>
    <p:sldId id="547" r:id="rId53"/>
    <p:sldId id="548" r:id="rId54"/>
    <p:sldId id="532" r:id="rId55"/>
    <p:sldId id="533" r:id="rId56"/>
    <p:sldId id="551" r:id="rId57"/>
    <p:sldId id="535" r:id="rId58"/>
    <p:sldId id="479" r:id="rId59"/>
    <p:sldId id="546" r:id="rId60"/>
    <p:sldId id="591" r:id="rId61"/>
    <p:sldId id="592" r:id="rId62"/>
    <p:sldId id="593" r:id="rId63"/>
    <p:sldId id="594" r:id="rId64"/>
    <p:sldId id="595" r:id="rId65"/>
    <p:sldId id="596" r:id="rId66"/>
    <p:sldId id="597" r:id="rId67"/>
    <p:sldId id="598" r:id="rId68"/>
    <p:sldId id="599" r:id="rId69"/>
    <p:sldId id="600" r:id="rId70"/>
    <p:sldId id="601" r:id="rId71"/>
    <p:sldId id="602" r:id="rId72"/>
    <p:sldId id="603" r:id="rId73"/>
    <p:sldId id="604" r:id="rId74"/>
    <p:sldId id="605" r:id="rId75"/>
    <p:sldId id="508" r:id="rId76"/>
    <p:sldId id="545" r:id="rId77"/>
    <p:sldId id="606" r:id="rId78"/>
    <p:sldId id="607" r:id="rId7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8000"/>
    <a:srgbClr val="0000FF"/>
    <a:srgbClr val="FF0000"/>
    <a:srgbClr val="CC0000"/>
    <a:srgbClr val="3333CC"/>
    <a:srgbClr val="009900"/>
    <a:srgbClr val="CC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79" autoAdjust="0"/>
    <p:restoredTop sz="94660" autoAdjust="0"/>
  </p:normalViewPr>
  <p:slideViewPr>
    <p:cSldViewPr>
      <p:cViewPr varScale="1">
        <p:scale>
          <a:sx n="81" d="100"/>
          <a:sy n="81" d="100"/>
        </p:scale>
        <p:origin x="307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3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2.xml"/><Relationship Id="rId2" Type="http://schemas.openxmlformats.org/officeDocument/2006/relationships/slide" Target="slides/slide21.xml"/><Relationship Id="rId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108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Relationship Id="rId4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241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41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FBEBE78-3482-43D1-A9D0-48B8C73AD6D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1A0-C1A4-4CE9-9A35-562C7803289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FC482-FB34-4F0C-8489-63957CDADD5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D2F3D-16B0-4BE8-99B3-5AB2A9727D6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55D53-DEDB-4759-9673-ABC8C669C5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31878-C55E-48F2-8FD2-24BD3472731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C5A70-AFED-42D0-982B-E615F99773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91900-24EF-4319-81A2-C1CD9890FE2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F3D17-9BBB-4270-B401-59DBBE71C2F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65E46-3A8C-4855-A958-F6C2545B81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70FB0-08BF-400C-A760-CBBEDC5DB5E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5A1B7-4E7C-4EED-92C1-9D9DCBB17A8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F9160-5995-47EB-A0D5-07AD894D9F6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E5D1F20-F5E6-4F50-8609-06FF1215DAC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2.wmf"/><Relationship Id="rId4" Type="http://schemas.openxmlformats.org/officeDocument/2006/relationships/image" Target="../media/image29.emf"/><Relationship Id="rId9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6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3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56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0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73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81.wmf"/><Relationship Id="rId4" Type="http://schemas.openxmlformats.org/officeDocument/2006/relationships/oleObject" Target="../embeddings/oleObject35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84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90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oleObject" Target="../embeddings/oleObject40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23.png"/><Relationship Id="rId4" Type="http://schemas.openxmlformats.org/officeDocument/2006/relationships/image" Target="../media/image92.wmf"/><Relationship Id="rId9" Type="http://schemas.openxmlformats.org/officeDocument/2006/relationships/image" Target="../media/image94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10" Type="http://schemas.openxmlformats.org/officeDocument/2006/relationships/image" Target="../media/image99.wmf"/><Relationship Id="rId4" Type="http://schemas.openxmlformats.org/officeDocument/2006/relationships/image" Target="../media/image97.wmf"/><Relationship Id="rId9" Type="http://schemas.openxmlformats.org/officeDocument/2006/relationships/oleObject" Target="../embeddings/oleObject45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13" Type="http://schemas.openxmlformats.org/officeDocument/2006/relationships/image" Target="../media/image109.png"/><Relationship Id="rId3" Type="http://schemas.openxmlformats.org/officeDocument/2006/relationships/video" Target="../media/media1.mpg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108.wmf"/><Relationship Id="rId2" Type="http://schemas.microsoft.com/office/2007/relationships/media" Target="../media/media1.mpg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5.w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10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8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110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112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7" Type="http://schemas.openxmlformats.org/officeDocument/2006/relationships/image" Target="../media/image122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emf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3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25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126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0"/>
            <a:ext cx="8719787" cy="3312368"/>
          </a:xfrm>
        </p:spPr>
        <p:txBody>
          <a:bodyPr/>
          <a:lstStyle/>
          <a:p>
            <a:pPr eaLnBrk="1" hangingPunct="1">
              <a:defRPr/>
            </a:pPr>
            <a:endParaRPr lang="de-DE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de-DE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Anastasios (Tassos) Bountis 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Department of Mathematics, School of Science and Humanities, Nazarbayev University</a:t>
            </a:r>
          </a:p>
          <a:p>
            <a:pPr eaLnBrk="1" hangingPunct="1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Nur-Sultan, Republic of Kazakhstan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defRPr/>
            </a:pPr>
            <a:endParaRPr lang="en-GB" sz="800" b="1" dirty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n-US" sz="2000" b="1" dirty="0">
                <a:solidFill>
                  <a:srgbClr val="0000FF"/>
                </a:solidFill>
              </a:rPr>
              <a:t>6</a:t>
            </a:r>
            <a:r>
              <a:rPr lang="en-US" sz="2000" b="1" baseline="30000" dirty="0">
                <a:solidFill>
                  <a:srgbClr val="0000FF"/>
                </a:solidFill>
              </a:rPr>
              <a:t>th</a:t>
            </a:r>
            <a:r>
              <a:rPr lang="en-US" sz="2000" b="1" dirty="0">
                <a:solidFill>
                  <a:srgbClr val="0000FF"/>
                </a:solidFill>
              </a:rPr>
              <a:t> European Ph. D. School,  </a:t>
            </a:r>
            <a:r>
              <a:rPr lang="en-US" sz="2000" b="1" dirty="0">
                <a:solidFill>
                  <a:srgbClr val="FF0000"/>
                </a:solidFill>
              </a:rPr>
              <a:t>International Center for  Nonlinear Dynamics and Complex Systems, </a:t>
            </a:r>
            <a:r>
              <a:rPr lang="en-US" sz="2000" b="1" dirty="0">
                <a:solidFill>
                  <a:srgbClr val="008000"/>
                </a:solidFill>
              </a:rPr>
              <a:t>Prof. Angela de </a:t>
            </a:r>
            <a:r>
              <a:rPr lang="en-US" sz="2000" b="1" dirty="0" err="1">
                <a:solidFill>
                  <a:srgbClr val="008000"/>
                </a:solidFill>
              </a:rPr>
              <a:t>Sanctis</a:t>
            </a:r>
            <a:r>
              <a:rPr lang="en-US" sz="2000" b="1" dirty="0">
                <a:solidFill>
                  <a:srgbClr val="008000"/>
                </a:solidFill>
              </a:rPr>
              <a:t>, </a:t>
            </a:r>
          </a:p>
          <a:p>
            <a:pPr eaLnBrk="1" hangingPunct="1">
              <a:defRPr/>
            </a:pPr>
            <a:r>
              <a:rPr lang="en-US" sz="2000" b="1" dirty="0" err="1">
                <a:solidFill>
                  <a:srgbClr val="008000"/>
                </a:solidFill>
              </a:rPr>
              <a:t>Universitá</a:t>
            </a:r>
            <a:r>
              <a:rPr lang="en-US" sz="2000" b="1" dirty="0">
                <a:solidFill>
                  <a:srgbClr val="008000"/>
                </a:solidFill>
              </a:rPr>
              <a:t> “G. d’ Annunzio’’, </a:t>
            </a:r>
            <a:r>
              <a:rPr lang="en-US" sz="2000" b="1" dirty="0">
                <a:solidFill>
                  <a:srgbClr val="0000FF"/>
                </a:solidFill>
              </a:rPr>
              <a:t>Pescara, July 3 – 11, 2019</a:t>
            </a:r>
            <a:endParaRPr lang="el-GR" sz="2000" b="1" dirty="0">
              <a:solidFill>
                <a:srgbClr val="0000FF"/>
              </a:solidFill>
            </a:endParaRPr>
          </a:p>
          <a:p>
            <a:pPr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8435" name="WordArt 4"/>
          <p:cNvSpPr>
            <a:spLocks noChangeArrowheads="1" noChangeShapeType="1" noTextEdit="1"/>
          </p:cNvSpPr>
          <p:nvPr/>
        </p:nvSpPr>
        <p:spPr bwMode="auto">
          <a:xfrm>
            <a:off x="827584" y="185973"/>
            <a:ext cx="7488832" cy="1082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69"/>
              </a:avLst>
            </a:prstTxWarp>
          </a:bodyPr>
          <a:lstStyle/>
          <a:p>
            <a:pPr algn="ctr"/>
            <a:r>
              <a:rPr lang="en-US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omic Sans MS"/>
              </a:rPr>
              <a:t>Complex Dynamics and Statistics</a:t>
            </a:r>
            <a:endParaRPr lang="en-GB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Comic Sans MS"/>
            </a:endParaRPr>
          </a:p>
          <a:p>
            <a:pPr algn="ctr"/>
            <a:r>
              <a:rPr lang="en-US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omic Sans MS"/>
              </a:rPr>
              <a:t> in Hamiltonian 1-D Lattices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9D708C6-63FA-4ACE-913D-9D0D21596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3312368" cy="179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2" descr="Image result for pescara photos italy">
            <a:extLst>
              <a:ext uri="{FF2B5EF4-FFF2-40B4-BE49-F238E27FC236}">
                <a16:creationId xmlns:a16="http://schemas.microsoft.com/office/drawing/2014/main" id="{5012E391-C63B-45C4-AB13-9A4F6F94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7" y="1638248"/>
            <a:ext cx="4299596" cy="179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611188" y="549275"/>
            <a:ext cx="7921625" cy="5472113"/>
          </a:xfrm>
        </p:spPr>
        <p:txBody>
          <a:bodyPr/>
          <a:lstStyle/>
          <a:p>
            <a:pPr algn="l">
              <a:defRPr/>
            </a:pP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We assume that the linear equations resulting from (1) and (2), with</a:t>
            </a:r>
            <a:r>
              <a:rPr lang="en-US" sz="2000" b="1" i="1" dirty="0">
                <a:solidFill>
                  <a:srgbClr val="333399"/>
                </a:solidFill>
                <a:latin typeface="Comic Sans MS" pitchFamily="66" charset="0"/>
              </a:rPr>
              <a:t> </a:t>
            </a:r>
            <a:r>
              <a:rPr lang="en-US" sz="2000" b="1" i="1" dirty="0" err="1">
                <a:solidFill>
                  <a:srgbClr val="333399"/>
                </a:solidFill>
                <a:latin typeface="Comic Sans MS" pitchFamily="66" charset="0"/>
              </a:rPr>
              <a:t>H</a:t>
            </a:r>
            <a:r>
              <a:rPr lang="en-US" sz="2000" b="1" i="1" baseline="-25000" dirty="0" err="1">
                <a:solidFill>
                  <a:srgbClr val="333399"/>
                </a:solidFill>
                <a:latin typeface="Comic Sans MS" pitchFamily="66" charset="0"/>
              </a:rPr>
              <a:t>m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 = 0 for all m &gt; 2, yield a matrix, whose </a:t>
            </a:r>
            <a:r>
              <a:rPr lang="en-US" sz="2000" b="1" dirty="0" err="1">
                <a:solidFill>
                  <a:srgbClr val="333399"/>
                </a:solidFill>
                <a:latin typeface="Comic Sans MS" pitchFamily="66" charset="0"/>
              </a:rPr>
              <a:t>eigenvalues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all occur in conjugate imaginary pairs, ±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i</a:t>
            </a:r>
            <a:r>
              <a:rPr lang="el-GR" sz="2000" b="1" dirty="0">
                <a:solidFill>
                  <a:srgbClr val="FF0000"/>
                </a:solidFill>
                <a:latin typeface="Comic Sans MS" pitchFamily="66" charset="0"/>
              </a:rPr>
              <a:t>ω</a:t>
            </a:r>
            <a:r>
              <a:rPr lang="en-US" sz="2000" b="1" baseline="-25000" dirty="0">
                <a:solidFill>
                  <a:srgbClr val="FF0000"/>
                </a:solidFill>
                <a:latin typeface="Comic Sans MS" pitchFamily="66" charset="0"/>
              </a:rPr>
              <a:t>q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, and thus provide the frequencies of the so-called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normal mode oscillations</a:t>
            </a:r>
            <a: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of the </a:t>
            </a:r>
            <a:r>
              <a:rPr lang="en-US" sz="2000" b="1" dirty="0" err="1">
                <a:solidFill>
                  <a:srgbClr val="333399"/>
                </a:solidFill>
                <a:latin typeface="Comic Sans MS" pitchFamily="66" charset="0"/>
              </a:rPr>
              <a:t>linearized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 system. </a:t>
            </a:r>
          </a:p>
          <a:p>
            <a:pPr algn="l">
              <a:defRPr/>
            </a:pPr>
            <a:endParaRPr lang="en-US" sz="1000" b="1" dirty="0">
              <a:solidFill>
                <a:srgbClr val="333399"/>
              </a:solidFill>
              <a:latin typeface="Comic Sans MS" pitchFamily="66" charset="0"/>
            </a:endParaRPr>
          </a:p>
          <a:p>
            <a:pPr algn="l">
              <a:defRPr/>
            </a:pPr>
            <a:endParaRPr lang="en-US" sz="2000" b="1" dirty="0">
              <a:solidFill>
                <a:schemeClr val="accent6"/>
              </a:solidFill>
              <a:latin typeface="Comic Sans MS" pitchFamily="66" charset="0"/>
            </a:endParaRPr>
          </a:p>
          <a:p>
            <a:pPr algn="l">
              <a:defRPr/>
            </a:pPr>
            <a:endParaRPr lang="en-US" sz="2000" b="1" dirty="0">
              <a:solidFill>
                <a:schemeClr val="accent6"/>
              </a:solidFill>
              <a:latin typeface="Comic Sans MS" pitchFamily="66" charset="0"/>
            </a:endParaRPr>
          </a:p>
          <a:p>
            <a:pPr algn="l">
              <a:defRPr/>
            </a:pP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where </a:t>
            </a:r>
            <a:r>
              <a:rPr lang="en-US" sz="2000" b="1" dirty="0" err="1">
                <a:solidFill>
                  <a:srgbClr val="333399"/>
                </a:solidFill>
                <a:latin typeface="Comic Sans MS" pitchFamily="66" charset="0"/>
              </a:rPr>
              <a:t>P</a:t>
            </a:r>
            <a:r>
              <a:rPr lang="en-US" sz="2000" b="1" baseline="-25000" dirty="0" err="1">
                <a:solidFill>
                  <a:srgbClr val="333399"/>
                </a:solidFill>
                <a:latin typeface="Comic Sans MS" pitchFamily="66" charset="0"/>
              </a:rPr>
              <a:t>q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 , </a:t>
            </a:r>
            <a:r>
              <a:rPr lang="en-US" sz="2000" b="1" dirty="0" err="1">
                <a:solidFill>
                  <a:srgbClr val="333399"/>
                </a:solidFill>
                <a:latin typeface="Comic Sans MS" pitchFamily="66" charset="0"/>
              </a:rPr>
              <a:t>Q</a:t>
            </a:r>
            <a:r>
              <a:rPr lang="en-US" sz="2000" b="1" baseline="-25000" dirty="0" err="1">
                <a:solidFill>
                  <a:srgbClr val="333399"/>
                </a:solidFill>
                <a:latin typeface="Comic Sans MS" pitchFamily="66" charset="0"/>
              </a:rPr>
              <a:t>q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 are the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normal mode coordinates</a:t>
            </a:r>
            <a: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  <a:t>. 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Then, according to a famous theorem by </a:t>
            </a:r>
            <a:r>
              <a:rPr lang="en-US" sz="2000" b="1" dirty="0" err="1">
                <a:solidFill>
                  <a:srgbClr val="333399"/>
                </a:solidFill>
                <a:latin typeface="Comic Sans MS" pitchFamily="66" charset="0"/>
              </a:rPr>
              <a:t>Lyapunov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, if </a:t>
            </a:r>
            <a:r>
              <a:rPr lang="en-US" sz="2000" b="1" dirty="0">
                <a:solidFill>
                  <a:srgbClr val="009900"/>
                </a:solidFill>
                <a:latin typeface="Comic Sans MS" pitchFamily="66" charset="0"/>
              </a:rPr>
              <a:t>none of the ratios of these </a:t>
            </a:r>
            <a:r>
              <a:rPr lang="en-US" sz="2000" b="1" dirty="0" err="1">
                <a:solidFill>
                  <a:srgbClr val="009900"/>
                </a:solidFill>
                <a:latin typeface="Comic Sans MS" pitchFamily="66" charset="0"/>
              </a:rPr>
              <a:t>eigenvalues</a:t>
            </a:r>
            <a:r>
              <a:rPr lang="en-US" sz="2000" b="1" dirty="0">
                <a:solidFill>
                  <a:srgbClr val="009900"/>
                </a:solidFill>
                <a:latin typeface="Comic Sans MS" pitchFamily="66" charset="0"/>
              </a:rPr>
              <a:t>, </a:t>
            </a:r>
            <a:r>
              <a:rPr lang="el-GR" sz="2000" b="1" dirty="0">
                <a:solidFill>
                  <a:srgbClr val="009900"/>
                </a:solidFill>
                <a:latin typeface="Comic Sans MS" pitchFamily="66" charset="0"/>
              </a:rPr>
              <a:t>ω</a:t>
            </a:r>
            <a:r>
              <a:rPr lang="en-US" sz="2000" b="1" baseline="-25000" dirty="0">
                <a:solidFill>
                  <a:srgbClr val="009900"/>
                </a:solidFill>
                <a:latin typeface="Comic Sans MS" pitchFamily="66" charset="0"/>
              </a:rPr>
              <a:t>j</a:t>
            </a:r>
            <a:r>
              <a:rPr lang="en-US" sz="2000" b="1" dirty="0">
                <a:solidFill>
                  <a:srgbClr val="009900"/>
                </a:solidFill>
                <a:latin typeface="Comic Sans MS" pitchFamily="66" charset="0"/>
              </a:rPr>
              <a:t>/</a:t>
            </a:r>
            <a:r>
              <a:rPr lang="el-GR" sz="2000" b="1" dirty="0">
                <a:solidFill>
                  <a:srgbClr val="009900"/>
                </a:solidFill>
                <a:latin typeface="Comic Sans MS" pitchFamily="66" charset="0"/>
              </a:rPr>
              <a:t>ω</a:t>
            </a:r>
            <a:r>
              <a:rPr lang="en-US" sz="2000" b="1" baseline="-25000" dirty="0">
                <a:solidFill>
                  <a:srgbClr val="009900"/>
                </a:solidFill>
                <a:latin typeface="Comic Sans MS" pitchFamily="66" charset="0"/>
              </a:rPr>
              <a:t>k</a:t>
            </a:r>
            <a:r>
              <a:rPr lang="en-US" sz="2000" b="1" dirty="0">
                <a:solidFill>
                  <a:srgbClr val="009900"/>
                </a:solidFill>
                <a:latin typeface="Comic Sans MS" pitchFamily="66" charset="0"/>
              </a:rPr>
              <a:t>  is rational, for any j, k = 1,2,…,N, j ≠ k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, all linear normal modes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continue to exist as periodic solutions</a:t>
            </a:r>
            <a: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of the nonlinear system. </a:t>
            </a:r>
          </a:p>
          <a:p>
            <a:pPr algn="l">
              <a:defRPr/>
            </a:pPr>
            <a:endParaRPr lang="en-US" sz="1000" b="1" dirty="0">
              <a:solidFill>
                <a:srgbClr val="C00000"/>
              </a:solidFill>
              <a:latin typeface="Comic Sans MS" pitchFamily="66" charset="0"/>
            </a:endParaRPr>
          </a:p>
          <a:p>
            <a:pPr algn="l">
              <a:defRPr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If these 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frequencies are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close to those of the linear modes 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they are examples of what we call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simple periodic orbits (SPOs),</a:t>
            </a:r>
            <a: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where</a:t>
            </a:r>
            <a: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all variables oscillate with the same frequency.</a:t>
            </a:r>
            <a:endParaRPr lang="en-GB" sz="2000" b="1" dirty="0">
              <a:solidFill>
                <a:srgbClr val="008000"/>
              </a:solidFill>
              <a:latin typeface="Comic Sans MS" pitchFamily="66" charset="0"/>
            </a:endParaRPr>
          </a:p>
        </p:txBody>
      </p:sp>
      <p:graphicFrame>
        <p:nvGraphicFramePr>
          <p:cNvPr id="17411" name="Object 1"/>
          <p:cNvGraphicFramePr>
            <a:graphicFrameLocks noChangeAspect="1"/>
          </p:cNvGraphicFramePr>
          <p:nvPr/>
        </p:nvGraphicFramePr>
        <p:xfrm>
          <a:off x="1476375" y="2205038"/>
          <a:ext cx="62277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3" imgW="3454200" imgH="393480" progId="Equation.DSMT4">
                  <p:embed/>
                </p:oleObj>
              </mc:Choice>
              <mc:Fallback>
                <p:oleObj name="Equation" r:id="rId3" imgW="345420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205038"/>
                        <a:ext cx="6227763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- Θέση περιεχομένου"/>
          <p:cNvSpPr>
            <a:spLocks noGrp="1"/>
          </p:cNvSpPr>
          <p:nvPr>
            <p:ph idx="1"/>
          </p:nvPr>
        </p:nvSpPr>
        <p:spPr>
          <a:xfrm>
            <a:off x="539750" y="5157788"/>
            <a:ext cx="8229600" cy="1223540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b="1" dirty="0"/>
              <a:t>Figure 1 : </a:t>
            </a:r>
            <a:r>
              <a:rPr lang="en-GB" sz="2000" b="1" dirty="0">
                <a:solidFill>
                  <a:srgbClr val="3333CC"/>
                </a:solidFill>
              </a:rPr>
              <a:t>Examples of SPOs that we have called </a:t>
            </a:r>
            <a:r>
              <a:rPr lang="en-GB" sz="2000" b="1" dirty="0">
                <a:solidFill>
                  <a:srgbClr val="C00000"/>
                </a:solidFill>
              </a:rPr>
              <a:t>the Out of Phase </a:t>
            </a:r>
          </a:p>
          <a:p>
            <a:pPr>
              <a:buFontTx/>
              <a:buNone/>
            </a:pPr>
            <a:r>
              <a:rPr lang="en-GB" sz="2000" b="1" dirty="0">
                <a:solidFill>
                  <a:srgbClr val="C00000"/>
                </a:solidFill>
              </a:rPr>
              <a:t>(or pi-)  Mode </a:t>
            </a:r>
            <a:r>
              <a:rPr lang="en-GB" sz="2000" b="1" dirty="0">
                <a:solidFill>
                  <a:srgbClr val="3333CC"/>
                </a:solidFill>
              </a:rPr>
              <a:t>(above), </a:t>
            </a:r>
            <a:r>
              <a:rPr lang="en-GB" sz="2000" b="1" dirty="0">
                <a:solidFill>
                  <a:srgbClr val="C00000"/>
                </a:solidFill>
              </a:rPr>
              <a:t>the SPO1 orbit </a:t>
            </a:r>
            <a:r>
              <a:rPr lang="en-GB" sz="2000" b="1" dirty="0">
                <a:solidFill>
                  <a:srgbClr val="3333CC"/>
                </a:solidFill>
              </a:rPr>
              <a:t>(middle) and </a:t>
            </a:r>
            <a:r>
              <a:rPr lang="en-GB" sz="2000" b="1" dirty="0">
                <a:solidFill>
                  <a:srgbClr val="C00000"/>
                </a:solidFill>
              </a:rPr>
              <a:t>the SPO2 orbit</a:t>
            </a:r>
          </a:p>
          <a:p>
            <a:pPr>
              <a:buFontTx/>
              <a:buNone/>
            </a:pPr>
            <a:r>
              <a:rPr lang="en-GB" sz="2000" b="1" dirty="0">
                <a:solidFill>
                  <a:srgbClr val="3333CC"/>
                </a:solidFill>
              </a:rPr>
              <a:t> (below).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60493" r="49280"/>
          <a:stretch>
            <a:fillRect/>
          </a:stretch>
        </p:blipFill>
        <p:spPr bwMode="auto">
          <a:xfrm>
            <a:off x="611560" y="188640"/>
            <a:ext cx="758460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470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476672"/>
            <a:ext cx="8568951" cy="5976664"/>
          </a:xfrm>
        </p:spPr>
        <p:txBody>
          <a:bodyPr/>
          <a:lstStyle/>
          <a:p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What is the importance of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these SPOs also called nonlinear normal modes, or NNMs?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Once we have established that they exist,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what can we say about their stability under small perturbations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of their initial conditions? </a:t>
            </a:r>
          </a:p>
          <a:p>
            <a:endParaRPr lang="en-US" sz="1000" b="1" dirty="0">
              <a:solidFill>
                <a:srgbClr val="3333CC"/>
              </a:solidFill>
              <a:latin typeface="Comic Sans MS" pitchFamily="66" charset="0"/>
            </a:endParaRPr>
          </a:p>
          <a:p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How do these properties change as we vary the total energy? Do such changes affect only the motion </a:t>
            </a:r>
            <a:r>
              <a:rPr lang="en-US" sz="2000" b="1" dirty="0">
                <a:solidFill>
                  <a:srgbClr val="009900"/>
                </a:solidFill>
                <a:latin typeface="Comic Sans MS" pitchFamily="66" charset="0"/>
              </a:rPr>
              <a:t>in the immediate vicinity of the NNMs or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can they also influence the dynamics of the system more globally? </a:t>
            </a:r>
          </a:p>
          <a:p>
            <a:endParaRPr lang="el-GR" sz="1000" b="1" dirty="0">
              <a:solidFill>
                <a:srgbClr val="3333CC"/>
              </a:solidFill>
              <a:latin typeface="Comic Sans MS" pitchFamily="66" charset="0"/>
            </a:endParaRPr>
          </a:p>
          <a:p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Introducing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the spectrum of </a:t>
            </a:r>
            <a:r>
              <a:rPr lang="en-US" sz="2000" b="1" dirty="0" err="1">
                <a:solidFill>
                  <a:srgbClr val="C00000"/>
                </a:solidFill>
                <a:latin typeface="Comic Sans MS" pitchFamily="66" charset="0"/>
              </a:rPr>
              <a:t>Lyapunov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 exponents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, I will point out </a:t>
            </a:r>
            <a:r>
              <a:rPr lang="en-US" sz="2000" b="1" dirty="0">
                <a:solidFill>
                  <a:srgbClr val="009900"/>
                </a:solidFill>
                <a:latin typeface="Comic Sans MS" pitchFamily="66" charset="0"/>
              </a:rPr>
              <a:t>how its convergence properties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are connected to the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emergence of strongly chaotic behavior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in the solutions. </a:t>
            </a:r>
          </a:p>
          <a:p>
            <a:pPr>
              <a:buNone/>
            </a:pPr>
            <a:endParaRPr lang="en-US" sz="800" b="1" dirty="0">
              <a:solidFill>
                <a:srgbClr val="3333CC"/>
              </a:solidFill>
              <a:latin typeface="Comic Sans MS" pitchFamily="66" charset="0"/>
            </a:endParaRPr>
          </a:p>
          <a:p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I shall also describe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the method of the Generalized Alignment Indices 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GALI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pitchFamily="66" charset="0"/>
              </a:rPr>
              <a:t>k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, k=1,2,…,2N,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which </a:t>
            </a:r>
            <a:r>
              <a:rPr lang="en-US" sz="2000" b="1" dirty="0">
                <a:solidFill>
                  <a:srgbClr val="009900"/>
                </a:solidFill>
                <a:latin typeface="Comic Sans MS" pitchFamily="66" charset="0"/>
              </a:rPr>
              <a:t>efficiently identify domains of chaos and order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in 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N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Comic Sans MS" pitchFamily="66" charset="0"/>
              </a:rPr>
              <a:t>dof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Hamiltonian systems and 2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N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-dimensional (2ND) </a:t>
            </a:r>
            <a:r>
              <a:rPr lang="en-US" sz="2000" b="1" dirty="0" err="1">
                <a:solidFill>
                  <a:srgbClr val="3333CC"/>
                </a:solidFill>
                <a:latin typeface="Comic Sans MS" pitchFamily="66" charset="0"/>
              </a:rPr>
              <a:t>symplectic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maps. </a:t>
            </a:r>
            <a:endParaRPr lang="el-GR" sz="2000" b="1" dirty="0">
              <a:solidFill>
                <a:srgbClr val="3333CC"/>
              </a:solidFill>
              <a:latin typeface="Comic Sans MS" pitchFamily="66" charset="0"/>
            </a:endParaRPr>
          </a:p>
          <a:p>
            <a:endParaRPr lang="en-GB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2 - Θέση περιεχομένου"/>
          <p:cNvSpPr>
            <a:spLocks noGrp="1"/>
          </p:cNvSpPr>
          <p:nvPr>
            <p:ph idx="1"/>
          </p:nvPr>
        </p:nvSpPr>
        <p:spPr>
          <a:xfrm>
            <a:off x="179388" y="333375"/>
            <a:ext cx="8640762" cy="5975350"/>
          </a:xfrm>
        </p:spPr>
        <p:txBody>
          <a:bodyPr/>
          <a:lstStyle/>
          <a:p>
            <a:pPr>
              <a:defRPr/>
            </a:pPr>
            <a:endParaRPr lang="en-GB" sz="2000" dirty="0">
              <a:latin typeface="Comic Sans MS" pitchFamily="66" charset="0"/>
            </a:endParaRPr>
          </a:p>
          <a:p>
            <a:pPr marL="457200" indent="-457200">
              <a:buFontTx/>
              <a:buNone/>
              <a:defRPr/>
            </a:pPr>
            <a:r>
              <a:rPr lang="en-US" sz="2000" b="1" u="sng" dirty="0">
                <a:solidFill>
                  <a:srgbClr val="FF0000"/>
                </a:solidFill>
                <a:latin typeface="Comic Sans MS" pitchFamily="66" charset="0"/>
              </a:rPr>
              <a:t>3.  INDICATORS OF REGULAR AND CHAOTIC DYNAMICS</a:t>
            </a:r>
          </a:p>
          <a:p>
            <a:pPr marL="457200" indent="-457200">
              <a:buFontTx/>
              <a:buNone/>
              <a:defRPr/>
            </a:pPr>
            <a:endParaRPr lang="en-US" sz="800" b="1" dirty="0"/>
          </a:p>
          <a:p>
            <a:pPr>
              <a:buFontTx/>
              <a:buNone/>
              <a:defRPr/>
            </a:pPr>
            <a:r>
              <a:rPr lang="en-US" sz="2000" b="1" dirty="0"/>
              <a:t>     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An interesting question in Hamiltonian dynamics concerns the connection between the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local (linear) stability properties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of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simple periodic solutions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of Hamiltonian systems, with the more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“global” dynamics.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Let us examine this question using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the one-dimensional lattice (or chain) of coupled oscillators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called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the Fermi Pasta </a:t>
            </a:r>
            <a:r>
              <a:rPr lang="en-US" sz="2000" b="1" dirty="0" err="1">
                <a:solidFill>
                  <a:srgbClr val="C00000"/>
                </a:solidFill>
                <a:latin typeface="Comic Sans MS" pitchFamily="66" charset="0"/>
              </a:rPr>
              <a:t>Ulam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l-GR" sz="2000" b="1" dirty="0">
                <a:solidFill>
                  <a:srgbClr val="C00000"/>
                </a:solidFill>
                <a:latin typeface="Comic Sans MS" pitchFamily="66" charset="0"/>
              </a:rPr>
              <a:t>β-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model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described by the 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N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Comic Sans MS" pitchFamily="66" charset="0"/>
              </a:rPr>
              <a:t>dof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Hamiltonian </a:t>
            </a:r>
            <a:endParaRPr lang="en-US" sz="2000" dirty="0"/>
          </a:p>
          <a:p>
            <a:pPr>
              <a:buFontTx/>
              <a:buNone/>
              <a:defRPr/>
            </a:pPr>
            <a:r>
              <a:rPr lang="en-US" sz="2000" dirty="0"/>
              <a:t>   </a:t>
            </a:r>
          </a:p>
          <a:p>
            <a:pPr>
              <a:buFontTx/>
              <a:buNone/>
              <a:defRPr/>
            </a:pPr>
            <a:r>
              <a:rPr lang="en-US" sz="2000" dirty="0"/>
              <a:t>                                                                                                                    </a:t>
            </a:r>
            <a:r>
              <a:rPr lang="en-US" sz="2000" b="1" dirty="0">
                <a:solidFill>
                  <a:srgbClr val="3333CC"/>
                </a:solidFill>
              </a:rPr>
              <a:t>(3)</a:t>
            </a:r>
            <a:endParaRPr lang="el-GR" sz="2000" b="1" dirty="0">
              <a:solidFill>
                <a:srgbClr val="3333CC"/>
              </a:solidFill>
            </a:endParaRPr>
          </a:p>
          <a:p>
            <a:pPr>
              <a:buFontTx/>
              <a:buNone/>
              <a:defRPr/>
            </a:pPr>
            <a:endParaRPr lang="el-GR" sz="2000" b="1" dirty="0">
              <a:solidFill>
                <a:srgbClr val="3333CC"/>
              </a:solidFill>
            </a:endParaRPr>
          </a:p>
          <a:p>
            <a:pPr>
              <a:buFontTx/>
              <a:buNone/>
              <a:defRPr/>
            </a:pPr>
            <a:endParaRPr lang="el-GR" sz="2000" b="1" dirty="0">
              <a:solidFill>
                <a:srgbClr val="3333CC"/>
              </a:solidFill>
            </a:endParaRPr>
          </a:p>
          <a:p>
            <a:pPr>
              <a:buNone/>
              <a:defRPr/>
            </a:pPr>
            <a:r>
              <a:rPr lang="el-GR" sz="2000" b="1" dirty="0">
                <a:solidFill>
                  <a:srgbClr val="3333CC"/>
                </a:solidFill>
                <a:latin typeface="Comic Sans MS" pitchFamily="66" charset="0"/>
              </a:rPr>
              <a:t>  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where 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x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are the displacements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of the particles from their </a:t>
            </a:r>
            <a:r>
              <a:rPr lang="el-GR" sz="2000" b="1" dirty="0">
                <a:solidFill>
                  <a:srgbClr val="3333CC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equilibrium positions, and 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= 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dx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/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dt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are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momenta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s-ES" sz="2000" b="1" dirty="0">
                <a:solidFill>
                  <a:srgbClr val="009900"/>
                </a:solidFill>
                <a:latin typeface="Comic Sans MS" pitchFamily="66" charset="0"/>
              </a:rPr>
              <a:t>β </a:t>
            </a:r>
            <a:r>
              <a:rPr lang="en-US" sz="2000" b="1" dirty="0">
                <a:solidFill>
                  <a:srgbClr val="009900"/>
                </a:solidFill>
                <a:latin typeface="Comic Sans MS" pitchFamily="66" charset="0"/>
              </a:rPr>
              <a:t>is a positive real constant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and E is the total energy. </a:t>
            </a:r>
          </a:p>
          <a:p>
            <a:pPr>
              <a:buFontTx/>
              <a:buNone/>
              <a:defRPr/>
            </a:pPr>
            <a:endParaRPr lang="el-GR" sz="2000" b="1" dirty="0">
              <a:solidFill>
                <a:srgbClr val="3333CC"/>
              </a:solidFill>
            </a:endParaRP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664813"/>
              </p:ext>
            </p:extLst>
          </p:nvPr>
        </p:nvGraphicFramePr>
        <p:xfrm>
          <a:off x="539552" y="3285421"/>
          <a:ext cx="772477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Equation" r:id="rId3" imgW="3238200" imgH="444240" progId="Equation.DSMT4">
                  <p:embed/>
                </p:oleObj>
              </mc:Choice>
              <mc:Fallback>
                <p:oleObj name="Equation" r:id="rId3" imgW="3238200" imgH="4442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285421"/>
                        <a:ext cx="7724775" cy="94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endParaRPr lang="en-US" sz="2000" dirty="0">
              <a:solidFill>
                <a:srgbClr val="3333CC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Let us focus on </a:t>
            </a:r>
            <a:r>
              <a:rPr lang="en-US" sz="2000" b="1" dirty="0">
                <a:solidFill>
                  <a:srgbClr val="CC0000"/>
                </a:solidFill>
                <a:latin typeface="Comic Sans MS" pitchFamily="66" charset="0"/>
              </a:rPr>
              <a:t>a some examples of simple periodic solutions</a:t>
            </a:r>
          </a:p>
          <a:p>
            <a:pPr>
              <a:buNone/>
            </a:pPr>
            <a:r>
              <a:rPr lang="en-US" sz="2000" b="1" dirty="0">
                <a:solidFill>
                  <a:srgbClr val="CC0000"/>
                </a:solidFill>
                <a:latin typeface="Comic Sans MS" pitchFamily="66" charset="0"/>
              </a:rPr>
              <a:t>   (SPOs),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which have well-defined symmetries and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are known in closed form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, for example:</a:t>
            </a:r>
            <a:endParaRPr lang="en-US" sz="2000" dirty="0">
              <a:solidFill>
                <a:srgbClr val="3333CC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</a:t>
            </a: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(I) the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out of phase (pi-mode)</a:t>
            </a:r>
            <a:endParaRPr lang="en-US" sz="2000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  </a:t>
            </a: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</a:t>
            </a: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with N even,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under periodic boundary conditions (</a:t>
            </a:r>
            <a:r>
              <a:rPr lang="en-US" sz="2000" b="1" dirty="0" err="1">
                <a:solidFill>
                  <a:srgbClr val="008000"/>
                </a:solidFill>
                <a:latin typeface="Comic Sans MS" pitchFamily="66" charset="0"/>
              </a:rPr>
              <a:t>pbc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), </a:t>
            </a:r>
          </a:p>
          <a:p>
            <a:pPr>
              <a:buFontTx/>
              <a:buNone/>
            </a:pPr>
            <a:endParaRPr lang="en-US" sz="800" b="1" dirty="0">
              <a:solidFill>
                <a:srgbClr val="008000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(II)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the SPO1 mode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, where every 2</a:t>
            </a:r>
            <a:r>
              <a:rPr lang="el-GR" sz="2000" b="1" dirty="0">
                <a:solidFill>
                  <a:srgbClr val="3333CC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particles one is stationary and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those on each side move out of phase</a:t>
            </a:r>
            <a:r>
              <a:rPr lang="el-GR" sz="2000" b="1" dirty="0">
                <a:solidFill>
                  <a:srgbClr val="3333CC"/>
                </a:solidFill>
                <a:latin typeface="Comic Sans MS" pitchFamily="66" charset="0"/>
              </a:rPr>
              <a:t>,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</a:t>
            </a: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</a:t>
            </a: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(III)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the SPO2 mode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, where every 3 particles one is stationary and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the two on each side move out of phase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</a:t>
            </a: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</a:t>
            </a:r>
            <a:r>
              <a:rPr lang="en-US" sz="2000" b="1" dirty="0">
                <a:solidFill>
                  <a:srgbClr val="009900"/>
                </a:solidFill>
                <a:latin typeface="Comic Sans MS" pitchFamily="66" charset="0"/>
              </a:rPr>
              <a:t>both under fixed boundary conditions (</a:t>
            </a:r>
            <a:r>
              <a:rPr lang="en-US" sz="2000" b="1" dirty="0" err="1">
                <a:solidFill>
                  <a:srgbClr val="009900"/>
                </a:solidFill>
                <a:latin typeface="Comic Sans MS" pitchFamily="66" charset="0"/>
              </a:rPr>
              <a:t>fbc</a:t>
            </a:r>
            <a:r>
              <a:rPr lang="en-US" sz="2000" b="1" dirty="0">
                <a:solidFill>
                  <a:srgbClr val="009900"/>
                </a:solidFill>
                <a:latin typeface="Comic Sans MS" pitchFamily="66" charset="0"/>
              </a:rPr>
              <a:t>)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</a:t>
            </a:r>
          </a:p>
          <a:p>
            <a:pPr>
              <a:buFontTx/>
              <a:buNone/>
            </a:pPr>
            <a:endParaRPr lang="en-GB" sz="2000" dirty="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2123728" y="2636912"/>
          <a:ext cx="4896544" cy="53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Equation" r:id="rId3" imgW="2197100" imgH="241300" progId="Equation.DSMT4">
                  <p:embed/>
                </p:oleObj>
              </mc:Choice>
              <mc:Fallback>
                <p:oleObj name="Equation" r:id="rId3" imgW="2197100" imgH="241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636912"/>
                        <a:ext cx="4896544" cy="537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0" y="200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000">
                <a:cs typeface="Times New Roman" pitchFamily="18" charset="0"/>
              </a:rPr>
              <a:t>,</a:t>
            </a:r>
            <a:r>
              <a:rPr lang="el-GR" sz="900"/>
              <a:t> </a:t>
            </a:r>
            <a:endParaRPr lang="el-GR"/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0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0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- Θέση περιεχομένου"/>
          <p:cNvSpPr>
            <a:spLocks noGrp="1"/>
          </p:cNvSpPr>
          <p:nvPr>
            <p:ph idx="1"/>
          </p:nvPr>
        </p:nvSpPr>
        <p:spPr>
          <a:xfrm>
            <a:off x="539750" y="5157788"/>
            <a:ext cx="8229600" cy="1223540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b="1" dirty="0"/>
              <a:t>Figure 1 : </a:t>
            </a:r>
            <a:r>
              <a:rPr lang="en-GB" sz="2000" b="1" dirty="0">
                <a:solidFill>
                  <a:srgbClr val="3333CC"/>
                </a:solidFill>
              </a:rPr>
              <a:t>Examples of SPOs that we have called </a:t>
            </a:r>
            <a:r>
              <a:rPr lang="en-GB" sz="2000" b="1" dirty="0">
                <a:solidFill>
                  <a:srgbClr val="C00000"/>
                </a:solidFill>
              </a:rPr>
              <a:t>the Out of Phase </a:t>
            </a:r>
          </a:p>
          <a:p>
            <a:pPr>
              <a:buFontTx/>
              <a:buNone/>
            </a:pPr>
            <a:r>
              <a:rPr lang="en-GB" sz="2000" b="1" dirty="0">
                <a:solidFill>
                  <a:srgbClr val="C00000"/>
                </a:solidFill>
              </a:rPr>
              <a:t>(or pi-)  Mode </a:t>
            </a:r>
            <a:r>
              <a:rPr lang="en-GB" sz="2000" b="1" dirty="0">
                <a:solidFill>
                  <a:srgbClr val="3333CC"/>
                </a:solidFill>
              </a:rPr>
              <a:t>(above), </a:t>
            </a:r>
            <a:r>
              <a:rPr lang="en-GB" sz="2000" b="1" dirty="0">
                <a:solidFill>
                  <a:srgbClr val="C00000"/>
                </a:solidFill>
              </a:rPr>
              <a:t>the SPO1 orbit </a:t>
            </a:r>
            <a:r>
              <a:rPr lang="en-GB" sz="2000" b="1" dirty="0">
                <a:solidFill>
                  <a:srgbClr val="3333CC"/>
                </a:solidFill>
              </a:rPr>
              <a:t>(middle) and </a:t>
            </a:r>
            <a:r>
              <a:rPr lang="en-GB" sz="2000" b="1" dirty="0">
                <a:solidFill>
                  <a:srgbClr val="C00000"/>
                </a:solidFill>
              </a:rPr>
              <a:t>the SPO2 orbit</a:t>
            </a:r>
          </a:p>
          <a:p>
            <a:pPr>
              <a:buFontTx/>
              <a:buNone/>
            </a:pPr>
            <a:r>
              <a:rPr lang="en-GB" sz="2000" b="1" dirty="0">
                <a:solidFill>
                  <a:srgbClr val="3333CC"/>
                </a:solidFill>
              </a:rPr>
              <a:t> (below).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60493" r="49280"/>
          <a:stretch>
            <a:fillRect/>
          </a:stretch>
        </p:blipFill>
        <p:spPr bwMode="auto">
          <a:xfrm>
            <a:off x="683568" y="188640"/>
            <a:ext cx="758460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1307C-9AF5-40DD-9CBD-2AEC98D4EF7A}"/>
              </a:ext>
            </a:extLst>
          </p:cNvPr>
          <p:cNvSpPr txBox="1"/>
          <p:nvPr/>
        </p:nvSpPr>
        <p:spPr>
          <a:xfrm>
            <a:off x="7020272" y="980728"/>
            <a:ext cx="189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Can they be solved by the same x(t)?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BF9AF9F0-5D01-4BF8-B3A7-40F88C3B0931}"/>
              </a:ext>
            </a:extLst>
          </p:cNvPr>
          <p:cNvSpPr/>
          <p:nvPr/>
        </p:nvSpPr>
        <p:spPr>
          <a:xfrm rot="10991526">
            <a:off x="6038474" y="139569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2 - Θέση περιεχομένου"/>
          <p:cNvSpPr>
            <a:spLocks noGrp="1"/>
          </p:cNvSpPr>
          <p:nvPr>
            <p:ph idx="1"/>
          </p:nvPr>
        </p:nvSpPr>
        <p:spPr>
          <a:xfrm>
            <a:off x="395288" y="476250"/>
            <a:ext cx="8229600" cy="6121102"/>
          </a:xfrm>
        </p:spPr>
        <p:txBody>
          <a:bodyPr/>
          <a:lstStyle/>
          <a:p>
            <a:pPr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Applying </a:t>
            </a:r>
            <a:r>
              <a:rPr lang="en-US" sz="2000" b="1" dirty="0" err="1">
                <a:solidFill>
                  <a:srgbClr val="3333CC"/>
                </a:solidFill>
                <a:latin typeface="Comic Sans MS" pitchFamily="66" charset="0"/>
              </a:rPr>
              <a:t>Lyapunov's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Theorem  we can prove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the existence of SPOs as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continuations of the linear normal modes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of the system, whose energies and frequencies are</a:t>
            </a:r>
            <a:endParaRPr lang="el-GR" sz="2000" b="1" dirty="0">
              <a:solidFill>
                <a:srgbClr val="3333CC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                                                                                                </a:t>
            </a: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                                                                 (4)</a:t>
            </a:r>
            <a:endParaRPr lang="el-GR" sz="2000" b="1" dirty="0">
              <a:solidFill>
                <a:srgbClr val="3333CC"/>
              </a:solidFill>
              <a:latin typeface="Comic Sans MS" pitchFamily="66" charset="0"/>
            </a:endParaRPr>
          </a:p>
          <a:p>
            <a:endParaRPr lang="en-US" sz="2000" b="1" dirty="0">
              <a:solidFill>
                <a:srgbClr val="3333CC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Thus, our SPO1 and SPO2 orbits,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as NNMs,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are identified by the indices </a:t>
            </a:r>
            <a:r>
              <a:rPr lang="en-US" sz="2000" b="1" dirty="0">
                <a:solidFill>
                  <a:srgbClr val="CC0000"/>
                </a:solidFill>
                <a:latin typeface="Comic Sans MS" pitchFamily="66" charset="0"/>
              </a:rPr>
              <a:t>q = (N+1)/2 and q = 2(N+1)/3 respectively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. </a:t>
            </a:r>
            <a:endParaRPr lang="en-US" sz="2000" b="1" dirty="0">
              <a:solidFill>
                <a:srgbClr val="008000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endParaRPr lang="en-US" sz="800" b="1" dirty="0">
              <a:solidFill>
                <a:srgbClr val="008000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sz="2000" b="1" dirty="0">
                <a:latin typeface="Comic Sans MS" pitchFamily="66" charset="0"/>
              </a:rPr>
              <a:t>  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An analytical criterion for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“weak” chaos:</a:t>
            </a:r>
          </a:p>
          <a:p>
            <a:pPr>
              <a:buFontTx/>
              <a:buNone/>
            </a:pPr>
            <a:endParaRPr lang="el-GR" sz="9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  <a:latin typeface="Comic Sans MS" pitchFamily="66" charset="0"/>
              </a:rPr>
              <a:t>   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The above NNMs first destabilize at energy densities           </a:t>
            </a:r>
          </a:p>
          <a:p>
            <a:pPr>
              <a:buFontTx/>
              <a:buNone/>
            </a:pPr>
            <a:r>
              <a:rPr lang="en-US" sz="1800" b="1" i="1" dirty="0">
                <a:solidFill>
                  <a:srgbClr val="3333CC"/>
                </a:solidFill>
                <a:latin typeface="Comic Sans MS" pitchFamily="66" charset="0"/>
              </a:rPr>
              <a:t>                      </a:t>
            </a:r>
            <a:r>
              <a:rPr lang="en-US" sz="2000" b="1" i="1" dirty="0" err="1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2000" b="1" i="1" baseline="-25000" dirty="0" err="1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en-US" sz="2000" b="1" i="1" dirty="0">
                <a:solidFill>
                  <a:srgbClr val="FF0000"/>
                </a:solidFill>
                <a:latin typeface="Comic Sans MS" pitchFamily="66" charset="0"/>
              </a:rPr>
              <a:t>/N</a:t>
            </a:r>
            <a:r>
              <a:rPr lang="en-US" sz="2000" b="1" i="1" baseline="-25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Comic Sans MS" pitchFamily="66" charset="0"/>
              </a:rPr>
              <a:t>~ 1/N</a:t>
            </a:r>
            <a:r>
              <a:rPr lang="en-US" sz="2000" b="1" i="1" baseline="30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sz="2000" b="1" baseline="30000" dirty="0">
                <a:solidFill>
                  <a:srgbClr val="FF0000"/>
                </a:solidFill>
                <a:latin typeface="Comic Sans MS" pitchFamily="66" charset="0"/>
              </a:rPr>
              <a:t>α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l-GR" sz="2000" b="1" dirty="0">
                <a:solidFill>
                  <a:srgbClr val="FF0000"/>
                </a:solidFill>
                <a:latin typeface="Comic Sans MS" pitchFamily="66" charset="0"/>
              </a:rPr>
              <a:t>α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=1,2, as </a:t>
            </a:r>
            <a:r>
              <a:rPr lang="en-US" sz="2000" b="1" i="1" dirty="0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→∞.  </a:t>
            </a:r>
            <a:endParaRPr lang="en-US" sz="2000" b="1" dirty="0">
              <a:solidFill>
                <a:srgbClr val="3333CC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 In agreement with an analytical criterion by </a:t>
            </a:r>
            <a:r>
              <a:rPr lang="en-US" sz="2000" b="1" dirty="0" err="1">
                <a:solidFill>
                  <a:srgbClr val="3333CC"/>
                </a:solidFill>
                <a:latin typeface="Comic Sans MS" pitchFamily="66" charset="0"/>
              </a:rPr>
              <a:t>Flach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and co-workers, 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/N</a:t>
            </a:r>
            <a:r>
              <a:rPr lang="en-US" sz="2000" b="1" baseline="-25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~ </a:t>
            </a:r>
            <a:r>
              <a:rPr lang="el-GR" sz="2000" b="1" dirty="0">
                <a:solidFill>
                  <a:srgbClr val="FF0000"/>
                </a:solidFill>
                <a:latin typeface="Comic Sans MS" pitchFamily="66" charset="0"/>
              </a:rPr>
              <a:t>π</a:t>
            </a:r>
            <a:r>
              <a:rPr lang="el-GR" sz="2000" b="1" baseline="30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/</a:t>
            </a:r>
            <a:r>
              <a:rPr lang="el-GR" sz="2000" b="1" dirty="0">
                <a:solidFill>
                  <a:srgbClr val="FF0000"/>
                </a:solidFill>
                <a:latin typeface="Comic Sans MS" pitchFamily="66" charset="0"/>
              </a:rPr>
              <a:t>6β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el-GR" sz="2000" b="1" baseline="30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,</a:t>
            </a:r>
            <a:r>
              <a:rPr lang="el-GR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we find that for </a:t>
            </a:r>
            <a:r>
              <a:rPr lang="el-GR" sz="2000" b="1" dirty="0">
                <a:solidFill>
                  <a:srgbClr val="FF0000"/>
                </a:solidFill>
                <a:latin typeface="Comic Sans MS" pitchFamily="66" charset="0"/>
              </a:rPr>
              <a:t>α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= 2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 orbits (like SPO2)  instability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implies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“weak” chaos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and the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breakup of FPU recurrences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. On the other hand,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if  </a:t>
            </a:r>
            <a:r>
              <a:rPr lang="el-GR" sz="2000" b="1" dirty="0">
                <a:solidFill>
                  <a:srgbClr val="FF0000"/>
                </a:solidFill>
                <a:latin typeface="Comic Sans MS" pitchFamily="66" charset="0"/>
              </a:rPr>
              <a:t>α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= 1,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where the SPO1 mode destabilizes.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we find “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stronger” chaos. </a:t>
            </a:r>
          </a:p>
          <a:p>
            <a:pPr>
              <a:buNone/>
            </a:pPr>
            <a:endParaRPr lang="el-GR" sz="2000" b="1" dirty="0">
              <a:solidFill>
                <a:srgbClr val="3333CC"/>
              </a:solidFill>
              <a:latin typeface="Comic Sans MS" pitchFamily="66" charset="0"/>
            </a:endParaRPr>
          </a:p>
          <a:p>
            <a:endParaRPr lang="en-GB" dirty="0"/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899592" y="1556792"/>
          <a:ext cx="6969125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Equation" r:id="rId3" imgW="3695400" imgH="457200" progId="Equation.DSMT4">
                  <p:embed/>
                </p:oleObj>
              </mc:Choice>
              <mc:Fallback>
                <p:oleObj name="Equation" r:id="rId3" imgW="36954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556792"/>
                        <a:ext cx="6969125" cy="862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19125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US" sz="2000" b="1" dirty="0">
                <a:latin typeface="Comic Sans MS" pitchFamily="66" charset="0"/>
              </a:rPr>
              <a:t>3.1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  Lyapunov exponents and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“strong” chaos</a:t>
            </a:r>
            <a:endParaRPr lang="en-US" sz="2000" b="1" dirty="0">
              <a:solidFill>
                <a:srgbClr val="3333CC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endParaRPr lang="en-US" sz="800" b="1" dirty="0">
              <a:solidFill>
                <a:srgbClr val="3333CC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sz="800" b="1" dirty="0">
                <a:solidFill>
                  <a:srgbClr val="3333CC"/>
                </a:solidFill>
                <a:latin typeface="Comic Sans MS" pitchFamily="66" charset="0"/>
              </a:rPr>
              <a:t>      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Chaotic behavior is usually studied by evaluating of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the spectrum of Lyapunov exponents,</a:t>
            </a:r>
            <a:r>
              <a:rPr lang="en-US" sz="2000" b="1" i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L</a:t>
            </a:r>
            <a:r>
              <a:rPr lang="en-US" sz="2000" b="1" i="1" baseline="-25000" dirty="0">
                <a:solidFill>
                  <a:srgbClr val="3333CC"/>
                </a:solidFill>
                <a:latin typeface="Comic Sans MS" pitchFamily="66" charset="0"/>
              </a:rPr>
              <a:t>i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, </a:t>
            </a:r>
            <a:r>
              <a:rPr lang="en-US" sz="2000" b="1" i="1" dirty="0" err="1">
                <a:solidFill>
                  <a:srgbClr val="3333CC"/>
                </a:solidFill>
                <a:latin typeface="Comic Sans MS" pitchFamily="66" charset="0"/>
              </a:rPr>
              <a:t>i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=1,….2N,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(LEs) 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L</a:t>
            </a:r>
            <a:r>
              <a:rPr lang="en-US" sz="2000" b="1" i="1" baseline="-25000" dirty="0">
                <a:solidFill>
                  <a:srgbClr val="3333CC"/>
                </a:solidFill>
                <a:latin typeface="Comic Sans MS" pitchFamily="66" charset="0"/>
              </a:rPr>
              <a:t>1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=</a:t>
            </a:r>
            <a:r>
              <a:rPr lang="en-US" sz="2000" b="1" i="1" dirty="0" err="1">
                <a:solidFill>
                  <a:srgbClr val="3333CC"/>
                </a:solidFill>
                <a:latin typeface="Comic Sans MS" pitchFamily="66" charset="0"/>
              </a:rPr>
              <a:t>L</a:t>
            </a:r>
            <a:r>
              <a:rPr lang="en-US" sz="2000" b="1" i="1" baseline="-25000" dirty="0" err="1">
                <a:solidFill>
                  <a:srgbClr val="3333CC"/>
                </a:solidFill>
                <a:latin typeface="Comic Sans MS" pitchFamily="66" charset="0"/>
              </a:rPr>
              <a:t>max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&gt;L</a:t>
            </a:r>
            <a:r>
              <a:rPr lang="en-US" sz="2000" b="1" i="1" baseline="-25000" dirty="0">
                <a:solidFill>
                  <a:srgbClr val="3333CC"/>
                </a:solidFill>
                <a:latin typeface="Comic Sans MS" pitchFamily="66" charset="0"/>
              </a:rPr>
              <a:t>2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&gt;….&gt;L</a:t>
            </a:r>
            <a:r>
              <a:rPr lang="en-US" sz="2000" b="1" i="1" baseline="-25000" dirty="0">
                <a:solidFill>
                  <a:srgbClr val="3333CC"/>
                </a:solidFill>
                <a:latin typeface="Comic Sans MS" pitchFamily="66" charset="0"/>
              </a:rPr>
              <a:t>2N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, defined as follows:</a:t>
            </a: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                                                                               </a:t>
            </a: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                                                </a:t>
            </a:r>
            <a:r>
              <a:rPr lang="en-US" sz="2000" b="1" dirty="0" err="1">
                <a:solidFill>
                  <a:srgbClr val="3333CC"/>
                </a:solidFill>
                <a:latin typeface="Comic Sans MS" pitchFamily="66" charset="0"/>
              </a:rPr>
              <a:t>i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=1,2,….,N      (5)</a:t>
            </a: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</a:t>
            </a:r>
          </a:p>
          <a:p>
            <a:pPr>
              <a:buFontTx/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If </a:t>
            </a:r>
            <a:r>
              <a:rPr lang="en-US" sz="2000" b="1" i="1" dirty="0" err="1"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en-US" sz="2000" b="1" i="1" baseline="-25000" dirty="0" err="1">
                <a:solidFill>
                  <a:srgbClr val="FF0000"/>
                </a:solidFill>
                <a:latin typeface="Comic Sans MS" pitchFamily="66" charset="0"/>
              </a:rPr>
              <a:t>max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&gt; 0, the orbit is chaotic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, while if </a:t>
            </a:r>
            <a:r>
              <a:rPr lang="en-US" sz="2000" b="1" i="1" dirty="0" err="1">
                <a:solidFill>
                  <a:srgbClr val="3333CC"/>
                </a:solidFill>
                <a:latin typeface="Comic Sans MS" pitchFamily="66" charset="0"/>
              </a:rPr>
              <a:t>L</a:t>
            </a:r>
            <a:r>
              <a:rPr lang="en-US" sz="2000" b="1" i="1" baseline="-25000" dirty="0" err="1">
                <a:solidFill>
                  <a:srgbClr val="3333CC"/>
                </a:solidFill>
                <a:latin typeface="Comic Sans MS" pitchFamily="66" charset="0"/>
              </a:rPr>
              <a:t>max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= 0 the orbit is stable.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In the thermodynamic limit,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where 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E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→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∞ and 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N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  <a:cs typeface="Times New Roman" pitchFamily="18" charset="0"/>
              </a:rPr>
              <a:t>→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∞ (with </a:t>
            </a:r>
            <a:r>
              <a:rPr lang="en-US" sz="2000" b="1" i="1" dirty="0">
                <a:solidFill>
                  <a:srgbClr val="3333CC"/>
                </a:solidFill>
                <a:latin typeface="Comic Sans MS" pitchFamily="66" charset="0"/>
              </a:rPr>
              <a:t>E/N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fixed),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 the </a:t>
            </a:r>
            <a:r>
              <a:rPr lang="en-US" sz="2000" b="1" dirty="0" err="1">
                <a:solidFill>
                  <a:srgbClr val="008000"/>
                </a:solidFill>
                <a:latin typeface="Comic Sans MS" pitchFamily="66" charset="0"/>
              </a:rPr>
              <a:t>Lyapunov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 spectrum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near unstable NNMs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tends to a smooth curve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, see Figure 2(a). </a:t>
            </a:r>
          </a:p>
          <a:p>
            <a:pPr>
              <a:buFontTx/>
              <a:buNone/>
            </a:pPr>
            <a:endParaRPr lang="en-US" sz="800" b="1" dirty="0">
              <a:solidFill>
                <a:srgbClr val="3333CC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  For our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two orbits SPO1 and SPO2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, at low energies when </a:t>
            </a:r>
            <a:r>
              <a:rPr lang="en-US" sz="2000" b="1" dirty="0">
                <a:solidFill>
                  <a:srgbClr val="CC0000"/>
                </a:solidFill>
                <a:latin typeface="Comic Sans MS" pitchFamily="66" charset="0"/>
              </a:rPr>
              <a:t>they are unstable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, we find that their </a:t>
            </a:r>
            <a:r>
              <a:rPr lang="en-US" sz="2000" b="1" dirty="0">
                <a:solidFill>
                  <a:srgbClr val="C00000"/>
                </a:solidFill>
                <a:latin typeface="Comic Sans MS" pitchFamily="66" charset="0"/>
              </a:rPr>
              <a:t>Lyapunov spectra are distinct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see Figure 2(</a:t>
            </a:r>
            <a:r>
              <a:rPr lang="en-US" sz="2000" b="1" dirty="0" err="1">
                <a:solidFill>
                  <a:srgbClr val="3333CC"/>
                </a:solidFill>
                <a:latin typeface="Comic Sans MS" pitchFamily="66" charset="0"/>
              </a:rPr>
              <a:t>b,c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).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Raising the energy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, the </a:t>
            </a:r>
            <a:r>
              <a:rPr lang="en-US" sz="2000" b="1" dirty="0" err="1">
                <a:solidFill>
                  <a:srgbClr val="3333CC"/>
                </a:solidFill>
                <a:latin typeface="Comic Sans MS" pitchFamily="66" charset="0"/>
              </a:rPr>
              <a:t>Lyapunov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 spectra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converge to the same exponentially decreasing function </a:t>
            </a:r>
            <a:r>
              <a:rPr lang="en-US" sz="2000" b="1" i="1" dirty="0">
                <a:latin typeface="Comic Sans MS" pitchFamily="66" charset="0"/>
              </a:rPr>
              <a:t>L</a:t>
            </a:r>
            <a:r>
              <a:rPr lang="en-US" sz="2000" b="1" i="1" baseline="-25000" dirty="0">
                <a:latin typeface="Comic Sans MS" pitchFamily="66" charset="0"/>
              </a:rPr>
              <a:t>i </a:t>
            </a:r>
            <a:r>
              <a:rPr lang="en-US" sz="2000" b="1" i="1" dirty="0">
                <a:latin typeface="Comic Sans MS" pitchFamily="66" charset="0"/>
              </a:rPr>
              <a:t>(N) ~ exp(-</a:t>
            </a:r>
            <a:r>
              <a:rPr lang="el-GR" sz="2000" b="1" i="1" dirty="0">
                <a:latin typeface="Comic Sans MS" pitchFamily="66" charset="0"/>
              </a:rPr>
              <a:t>α</a:t>
            </a:r>
            <a:r>
              <a:rPr lang="en-US" sz="2000" b="1" i="1" dirty="0" err="1">
                <a:latin typeface="Comic Sans MS" pitchFamily="66" charset="0"/>
              </a:rPr>
              <a:t>i</a:t>
            </a:r>
            <a:r>
              <a:rPr lang="en-US" sz="2000" b="1" i="1" dirty="0">
                <a:latin typeface="Comic Sans MS" pitchFamily="66" charset="0"/>
              </a:rPr>
              <a:t>/N)</a:t>
            </a:r>
            <a:r>
              <a:rPr lang="en-US" sz="2000" b="1" dirty="0">
                <a:latin typeface="Comic Sans MS" pitchFamily="66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,</a:t>
            </a:r>
            <a:r>
              <a:rPr lang="en-US" sz="2000" b="1" dirty="0" err="1">
                <a:solidFill>
                  <a:srgbClr val="FF0000"/>
                </a:solidFill>
                <a:latin typeface="Comic Sans MS" pitchFamily="66" charset="0"/>
              </a:rPr>
              <a:t>i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=1,2,…,N</a:t>
            </a:r>
            <a:r>
              <a:rPr lang="en-US" sz="2000" b="1" dirty="0">
                <a:solidFill>
                  <a:srgbClr val="3333CC"/>
                </a:solidFill>
                <a:latin typeface="Comic Sans MS" pitchFamily="66" charset="0"/>
              </a:rPr>
              <a:t>, thus providing evidence that </a:t>
            </a:r>
            <a:r>
              <a:rPr lang="en-US" sz="2000" b="1" dirty="0">
                <a:solidFill>
                  <a:srgbClr val="CC0000"/>
                </a:solidFill>
                <a:latin typeface="Comic Sans MS" pitchFamily="66" charset="0"/>
              </a:rPr>
              <a:t>the orbits explore the same chaotic region.</a:t>
            </a:r>
            <a:endParaRPr lang="el-GR" sz="2000" b="1" dirty="0">
              <a:solidFill>
                <a:srgbClr val="CC0000"/>
              </a:solidFill>
              <a:latin typeface="Comic Sans MS" pitchFamily="66" charset="0"/>
            </a:endParaRPr>
          </a:p>
          <a:p>
            <a:endParaRPr lang="en-GB" sz="1600" dirty="0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123728" y="1988840"/>
          <a:ext cx="3675062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Equation" r:id="rId3" imgW="2209800" imgH="431800" progId="Equation.DSMT4">
                  <p:embed/>
                </p:oleObj>
              </mc:Choice>
              <mc:Fallback>
                <p:oleObj name="Equation" r:id="rId3" imgW="2209800" imgH="431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988840"/>
                        <a:ext cx="3675062" cy="722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2 - Θέση περιεχομένου"/>
          <p:cNvSpPr>
            <a:spLocks noGrp="1"/>
          </p:cNvSpPr>
          <p:nvPr>
            <p:ph idx="1"/>
          </p:nvPr>
        </p:nvSpPr>
        <p:spPr>
          <a:xfrm>
            <a:off x="4427984" y="3140968"/>
            <a:ext cx="4716016" cy="331236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GB" sz="1800" b="1" dirty="0"/>
              <a:t>Figure 2.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3333CC"/>
                </a:solidFill>
              </a:rPr>
              <a:t>(a) The spectrum of</a:t>
            </a:r>
          </a:p>
          <a:p>
            <a:pPr>
              <a:buFontTx/>
              <a:buNone/>
              <a:defRPr/>
            </a:pPr>
            <a:r>
              <a:rPr lang="en-US" sz="1800" b="1" dirty="0">
                <a:solidFill>
                  <a:srgbClr val="3333CC"/>
                </a:solidFill>
              </a:rPr>
              <a:t> </a:t>
            </a:r>
            <a:r>
              <a:rPr lang="en-US" sz="1800" b="1" dirty="0" err="1">
                <a:solidFill>
                  <a:srgbClr val="3333CC"/>
                </a:solidFill>
              </a:rPr>
              <a:t>Lyapunov</a:t>
            </a:r>
            <a:r>
              <a:rPr lang="en-US" sz="1800" b="1" dirty="0">
                <a:solidFill>
                  <a:srgbClr val="3333CC"/>
                </a:solidFill>
              </a:rPr>
              <a:t> exponents </a:t>
            </a:r>
            <a:r>
              <a:rPr lang="en-US" sz="1800" b="1" dirty="0">
                <a:solidFill>
                  <a:srgbClr val="FF0000"/>
                </a:solidFill>
              </a:rPr>
              <a:t>near an out of</a:t>
            </a:r>
          </a:p>
          <a:p>
            <a:pPr>
              <a:buFontTx/>
              <a:buNone/>
              <a:defRPr/>
            </a:pPr>
            <a:r>
              <a:rPr lang="en-US" sz="1800" b="1" dirty="0">
                <a:solidFill>
                  <a:srgbClr val="FF0000"/>
                </a:solidFill>
              </a:rPr>
              <a:t> phase orbit</a:t>
            </a:r>
            <a:r>
              <a:rPr lang="en-US" sz="1800" b="1" dirty="0">
                <a:solidFill>
                  <a:srgbClr val="3333CC"/>
                </a:solidFill>
              </a:rPr>
              <a:t> of the </a:t>
            </a:r>
            <a:r>
              <a:rPr lang="es-ES" sz="1800" b="1" dirty="0">
                <a:solidFill>
                  <a:srgbClr val="3333CC"/>
                </a:solidFill>
              </a:rPr>
              <a:t>β</a:t>
            </a:r>
            <a:r>
              <a:rPr lang="en-US" sz="1800" b="1" dirty="0">
                <a:solidFill>
                  <a:srgbClr val="3333CC"/>
                </a:solidFill>
              </a:rPr>
              <a:t> – FPU  model</a:t>
            </a:r>
          </a:p>
          <a:p>
            <a:pPr>
              <a:buFontTx/>
              <a:buNone/>
              <a:defRPr/>
            </a:pPr>
            <a:r>
              <a:rPr lang="en-US" sz="1800" b="1" dirty="0">
                <a:solidFill>
                  <a:srgbClr val="3333CC"/>
                </a:solidFill>
              </a:rPr>
              <a:t> as E and N grow (E/N=3/4). In  </a:t>
            </a:r>
            <a:r>
              <a:rPr lang="en-US" sz="1800" b="1" dirty="0">
                <a:solidFill>
                  <a:srgbClr val="C00000"/>
                </a:solidFill>
              </a:rPr>
              <a:t>(b) and (c)</a:t>
            </a:r>
          </a:p>
          <a:p>
            <a:pPr>
              <a:buFontTx/>
              <a:buNone/>
              <a:defRPr/>
            </a:pPr>
            <a:r>
              <a:rPr lang="en-US" sz="1800" b="1" dirty="0">
                <a:solidFill>
                  <a:srgbClr val="C00000"/>
                </a:solidFill>
              </a:rPr>
              <a:t> the </a:t>
            </a:r>
            <a:r>
              <a:rPr lang="en-US" sz="1800" b="1" dirty="0" err="1">
                <a:solidFill>
                  <a:srgbClr val="C00000"/>
                </a:solidFill>
              </a:rPr>
              <a:t>Lyapunov</a:t>
            </a:r>
            <a:r>
              <a:rPr lang="en-US" sz="1800" b="1" dirty="0">
                <a:solidFill>
                  <a:srgbClr val="C00000"/>
                </a:solidFill>
              </a:rPr>
              <a:t> spectra of  solutions</a:t>
            </a:r>
          </a:p>
          <a:p>
            <a:pPr>
              <a:buFontTx/>
              <a:buNone/>
              <a:defRPr/>
            </a:pPr>
            <a:r>
              <a:rPr lang="en-US" sz="1800" b="1" dirty="0">
                <a:solidFill>
                  <a:srgbClr val="3333CC"/>
                </a:solidFill>
              </a:rPr>
              <a:t> starting near unstable SPO1and SPO2</a:t>
            </a:r>
          </a:p>
          <a:p>
            <a:pPr>
              <a:buFontTx/>
              <a:buNone/>
              <a:defRPr/>
            </a:pPr>
            <a:r>
              <a:rPr lang="en-US" sz="1800" b="1" dirty="0">
                <a:solidFill>
                  <a:srgbClr val="3333CC"/>
                </a:solidFill>
              </a:rPr>
              <a:t> orbits converge, </a:t>
            </a:r>
            <a:r>
              <a:rPr lang="en-US" sz="1800" b="1" dirty="0">
                <a:solidFill>
                  <a:srgbClr val="FF0000"/>
                </a:solidFill>
              </a:rPr>
              <a:t>as the energy grows</a:t>
            </a:r>
          </a:p>
          <a:p>
            <a:pPr>
              <a:buFontTx/>
              <a:buNone/>
              <a:defRPr/>
            </a:pPr>
            <a:r>
              <a:rPr lang="en-US" sz="1800" b="1" dirty="0">
                <a:solidFill>
                  <a:srgbClr val="FF0000"/>
                </a:solidFill>
              </a:rPr>
              <a:t> from E= 2.1 in (b) to E=2.6 for (c),</a:t>
            </a:r>
          </a:p>
          <a:p>
            <a:pPr>
              <a:buFontTx/>
              <a:buNone/>
              <a:defRPr/>
            </a:pPr>
            <a:r>
              <a:rPr lang="en-US" sz="1800" b="1" dirty="0">
                <a:solidFill>
                  <a:srgbClr val="3333CC"/>
                </a:solidFill>
              </a:rPr>
              <a:t> </a:t>
            </a:r>
            <a:r>
              <a:rPr lang="en-US" sz="1800" b="1" dirty="0">
                <a:solidFill>
                  <a:srgbClr val="008000"/>
                </a:solidFill>
              </a:rPr>
              <a:t>indicating that the chaotic regions about</a:t>
            </a:r>
          </a:p>
          <a:p>
            <a:pPr>
              <a:buFontTx/>
              <a:buNone/>
              <a:defRPr/>
            </a:pPr>
            <a:r>
              <a:rPr lang="en-US" sz="1800" b="1" dirty="0">
                <a:solidFill>
                  <a:srgbClr val="008000"/>
                </a:solidFill>
              </a:rPr>
              <a:t> these orbits have merged!</a:t>
            </a:r>
            <a:endParaRPr lang="el-GR" sz="1800" b="1" strike="sngStrike" dirty="0">
              <a:solidFill>
                <a:srgbClr val="008000"/>
              </a:solidFill>
            </a:endParaRPr>
          </a:p>
          <a:p>
            <a:pPr>
              <a:buFontTx/>
              <a:buNone/>
              <a:defRPr/>
            </a:pPr>
            <a:endParaRPr lang="el-GR" sz="1600" b="1" cap="all" dirty="0"/>
          </a:p>
          <a:p>
            <a:pPr>
              <a:buFontTx/>
              <a:buNone/>
              <a:defRPr/>
            </a:pPr>
            <a:endParaRPr lang="en-GB" sz="16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59250" cy="3068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0"/>
            <a:ext cx="4211637" cy="32146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141663"/>
            <a:ext cx="4176712" cy="3205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3 - TextBox"/>
          <p:cNvSpPr txBox="1">
            <a:spLocks noChangeArrowheads="1"/>
          </p:cNvSpPr>
          <p:nvPr/>
        </p:nvSpPr>
        <p:spPr bwMode="auto">
          <a:xfrm>
            <a:off x="539750" y="333375"/>
            <a:ext cx="820896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 dirty="0"/>
              <a:t>3.2 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rgbClr val="008000"/>
                </a:solidFill>
              </a:rPr>
              <a:t>Beyond </a:t>
            </a:r>
            <a:r>
              <a:rPr lang="en-US" sz="2200" b="1" dirty="0" err="1">
                <a:solidFill>
                  <a:srgbClr val="008000"/>
                </a:solidFill>
              </a:rPr>
              <a:t>Lyapunov</a:t>
            </a:r>
            <a:r>
              <a:rPr lang="en-US" sz="2200" b="1" dirty="0">
                <a:solidFill>
                  <a:srgbClr val="008000"/>
                </a:solidFill>
              </a:rPr>
              <a:t> exponents: </a:t>
            </a:r>
            <a:r>
              <a:rPr lang="en-US" sz="2200" b="1" dirty="0">
                <a:solidFill>
                  <a:srgbClr val="FF0000"/>
                </a:solidFill>
              </a:rPr>
              <a:t>The Generalized Alignment Indices (GALI)</a:t>
            </a:r>
            <a:endParaRPr lang="el-GR" sz="2200" b="1" dirty="0">
              <a:solidFill>
                <a:srgbClr val="3333CC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The GALI indicators: </a:t>
            </a:r>
            <a:r>
              <a:rPr lang="en-US" b="1" dirty="0">
                <a:solidFill>
                  <a:srgbClr val="CC0000"/>
                </a:solidFill>
              </a:rPr>
              <a:t>(a) detect the chaotic nature</a:t>
            </a:r>
            <a:r>
              <a:rPr lang="en-US" b="1" dirty="0">
                <a:solidFill>
                  <a:srgbClr val="3333CC"/>
                </a:solidFill>
              </a:rPr>
              <a:t> of the orbits </a:t>
            </a:r>
            <a:r>
              <a:rPr lang="en-US" b="1" dirty="0">
                <a:solidFill>
                  <a:srgbClr val="CC0000"/>
                </a:solidFill>
              </a:rPr>
              <a:t>more rapidly </a:t>
            </a:r>
            <a:r>
              <a:rPr lang="en-US" b="1" dirty="0">
                <a:solidFill>
                  <a:srgbClr val="3333CC"/>
                </a:solidFill>
              </a:rPr>
              <a:t>than other methods and, </a:t>
            </a:r>
            <a:r>
              <a:rPr lang="en-US" b="1" dirty="0">
                <a:solidFill>
                  <a:srgbClr val="CC0000"/>
                </a:solidFill>
              </a:rPr>
              <a:t>(b) identify </a:t>
            </a:r>
            <a:r>
              <a:rPr lang="en-US" b="1" dirty="0" err="1">
                <a:solidFill>
                  <a:srgbClr val="CC0000"/>
                </a:solidFill>
              </a:rPr>
              <a:t>quasiperiodic</a:t>
            </a:r>
            <a:r>
              <a:rPr lang="en-US" b="1" dirty="0">
                <a:solidFill>
                  <a:srgbClr val="CC0000"/>
                </a:solidFill>
              </a:rPr>
              <a:t> motion </a:t>
            </a:r>
            <a:r>
              <a:rPr lang="en-US" b="1" dirty="0">
                <a:solidFill>
                  <a:srgbClr val="008000"/>
                </a:solidFill>
              </a:rPr>
              <a:t>providing also the dimension of the torus. </a:t>
            </a:r>
          </a:p>
          <a:p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The </a:t>
            </a:r>
            <a:r>
              <a:rPr lang="en-US" b="1" dirty="0" err="1">
                <a:solidFill>
                  <a:srgbClr val="3333CC"/>
                </a:solidFill>
              </a:rPr>
              <a:t>GALI</a:t>
            </a:r>
            <a:r>
              <a:rPr lang="en-US" b="1" baseline="-25000" dirty="0" err="1">
                <a:solidFill>
                  <a:srgbClr val="3333CC"/>
                </a:solidFill>
              </a:rPr>
              <a:t>k</a:t>
            </a:r>
            <a:r>
              <a:rPr lang="en-US" b="1" dirty="0">
                <a:solidFill>
                  <a:srgbClr val="3333CC"/>
                </a:solidFill>
              </a:rPr>
              <a:t>, k = 2,…., N are defined, through the evolution of </a:t>
            </a:r>
            <a:r>
              <a:rPr lang="en-US" b="1" i="1" dirty="0">
                <a:solidFill>
                  <a:srgbClr val="C00000"/>
                </a:solidFill>
              </a:rPr>
              <a:t>k</a:t>
            </a:r>
            <a:r>
              <a:rPr lang="en-US" b="1" dirty="0">
                <a:solidFill>
                  <a:srgbClr val="C00000"/>
                </a:solidFill>
              </a:rPr>
              <a:t> initially linearly independent deviation vectors </a:t>
            </a:r>
            <a:r>
              <a:rPr lang="en-US" b="1" dirty="0" err="1">
                <a:solidFill>
                  <a:srgbClr val="C00000"/>
                </a:solidFill>
              </a:rPr>
              <a:t>w</a:t>
            </a:r>
            <a:r>
              <a:rPr lang="en-US" b="1" baseline="-25000" dirty="0" err="1">
                <a:solidFill>
                  <a:srgbClr val="C00000"/>
                </a:solidFill>
              </a:rPr>
              <a:t>i</a:t>
            </a:r>
            <a:r>
              <a:rPr lang="en-US" b="1" baseline="-25000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(0), </a:t>
            </a:r>
            <a:r>
              <a:rPr lang="en-US" b="1" dirty="0">
                <a:solidFill>
                  <a:srgbClr val="3333CC"/>
                </a:solidFill>
              </a:rPr>
              <a:t>as the </a:t>
            </a:r>
            <a:r>
              <a:rPr lang="en-US" b="1" dirty="0">
                <a:solidFill>
                  <a:srgbClr val="FF0000"/>
                </a:solidFill>
              </a:rPr>
              <a:t>volume</a:t>
            </a:r>
            <a:r>
              <a:rPr lang="en-US" b="1" dirty="0">
                <a:solidFill>
                  <a:srgbClr val="3333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of a k-parallelepiped </a:t>
            </a:r>
            <a:r>
              <a:rPr lang="en-US" b="1" dirty="0">
                <a:solidFill>
                  <a:srgbClr val="3333CC"/>
                </a:solidFill>
              </a:rPr>
              <a:t>given by </a:t>
            </a:r>
            <a:r>
              <a:rPr lang="en-US" b="1" dirty="0">
                <a:solidFill>
                  <a:srgbClr val="008000"/>
                </a:solidFill>
              </a:rPr>
              <a:t>the wedge product</a:t>
            </a:r>
            <a:endParaRPr lang="en-US" b="1" dirty="0">
              <a:solidFill>
                <a:srgbClr val="3333CC"/>
              </a:solidFill>
            </a:endParaRPr>
          </a:p>
          <a:p>
            <a:endParaRPr lang="en-US" b="1" dirty="0">
              <a:solidFill>
                <a:srgbClr val="3333CC"/>
              </a:solidFill>
            </a:endParaRPr>
          </a:p>
          <a:p>
            <a:endParaRPr lang="en-US" b="1" dirty="0">
              <a:solidFill>
                <a:srgbClr val="3333CC"/>
              </a:solidFill>
            </a:endParaRP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whose k edges are the unitary deviations                        .</a:t>
            </a:r>
            <a:endParaRPr lang="el-GR" b="1" dirty="0">
              <a:solidFill>
                <a:srgbClr val="3333CC"/>
              </a:solidFill>
            </a:endParaRP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Thus, it is evident that if </a:t>
            </a:r>
            <a:r>
              <a:rPr lang="en-US" b="1" dirty="0">
                <a:solidFill>
                  <a:srgbClr val="008000"/>
                </a:solidFill>
              </a:rPr>
              <a:t>at least two of the deviation vectors </a:t>
            </a:r>
            <a:r>
              <a:rPr lang="en-US" b="1" dirty="0">
                <a:solidFill>
                  <a:srgbClr val="3333CC"/>
                </a:solidFill>
              </a:rPr>
              <a:t>become </a:t>
            </a:r>
            <a:r>
              <a:rPr lang="en-US" b="1" dirty="0">
                <a:solidFill>
                  <a:srgbClr val="FF0000"/>
                </a:solidFill>
              </a:rPr>
              <a:t>linearly dependent, the wedge product in (6) becomes zero and the </a:t>
            </a:r>
            <a:r>
              <a:rPr lang="en-US" b="1" dirty="0" err="1">
                <a:solidFill>
                  <a:srgbClr val="FF0000"/>
                </a:solidFill>
              </a:rPr>
              <a:t>GALI</a:t>
            </a:r>
            <a:r>
              <a:rPr lang="en-US" b="1" baseline="-25000" dirty="0" err="1">
                <a:solidFill>
                  <a:srgbClr val="FF0000"/>
                </a:solidFill>
              </a:rPr>
              <a:t>k</a:t>
            </a:r>
            <a:r>
              <a:rPr lang="en-US" b="1" dirty="0">
                <a:solidFill>
                  <a:srgbClr val="FF0000"/>
                </a:solidFill>
              </a:rPr>
              <a:t> vanishes. </a:t>
            </a:r>
            <a:endParaRPr lang="en-GB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3333CC"/>
              </a:solidFill>
            </a:endParaRP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729022"/>
              </p:ext>
            </p:extLst>
          </p:nvPr>
        </p:nvGraphicFramePr>
        <p:xfrm>
          <a:off x="1259632" y="3720331"/>
          <a:ext cx="40259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1" name="Equation" r:id="rId3" imgW="2145960" imgH="228600" progId="Equation.DSMT4">
                  <p:embed/>
                </p:oleObj>
              </mc:Choice>
              <mc:Fallback>
                <p:oleObj name="Equation" r:id="rId3" imgW="214596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720331"/>
                        <a:ext cx="402590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886153"/>
              </p:ext>
            </p:extLst>
          </p:nvPr>
        </p:nvGraphicFramePr>
        <p:xfrm>
          <a:off x="5868144" y="4365104"/>
          <a:ext cx="24558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2" name="Equation" r:id="rId5" imgW="1320800" imgH="228600" progId="Equation.DSMT4">
                  <p:embed/>
                </p:oleObj>
              </mc:Choice>
              <mc:Fallback>
                <p:oleObj name="Equation" r:id="rId5" imgW="13208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4365104"/>
                        <a:ext cx="2455863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9 - Ορθογώνιο"/>
          <p:cNvSpPr>
            <a:spLocks noChangeArrowheads="1"/>
          </p:cNvSpPr>
          <p:nvPr/>
        </p:nvSpPr>
        <p:spPr bwMode="auto">
          <a:xfrm>
            <a:off x="5438583" y="3750599"/>
            <a:ext cx="374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b="1" dirty="0">
                <a:solidFill>
                  <a:srgbClr val="3333CC"/>
                </a:solidFill>
                <a:cs typeface="Times New Roman" pitchFamily="18" charset="0"/>
              </a:rPr>
              <a:t>,    i = 1,2,…,k       (6)</a:t>
            </a:r>
            <a:r>
              <a:rPr lang="el-GR" sz="1200" b="1" dirty="0">
                <a:solidFill>
                  <a:srgbClr val="3333CC"/>
                </a:solidFill>
              </a:rPr>
              <a:t> </a:t>
            </a:r>
            <a:endParaRPr lang="el-GR" sz="3600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https://www.math.upatras.gr/~phdsch11/wp-content/uploads/2010/12/cropped-gefyra.jpg">
            <a:extLst>
              <a:ext uri="{FF2B5EF4-FFF2-40B4-BE49-F238E27FC236}">
                <a16:creationId xmlns:a16="http://schemas.microsoft.com/office/drawing/2014/main" id="{21E63933-F15F-4D80-B751-F176518FF8D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041" y="371075"/>
            <a:ext cx="5411470" cy="140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3" descr="http://www.nodycosy.unich.it/images/ponte_mare.jpg">
            <a:extLst>
              <a:ext uri="{FF2B5EF4-FFF2-40B4-BE49-F238E27FC236}">
                <a16:creationId xmlns:a16="http://schemas.microsoft.com/office/drawing/2014/main" id="{F12A0BFF-D4A1-4D21-A770-82130545E6D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5" y="2852137"/>
            <a:ext cx="3810000" cy="18364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73B481B-0578-48F4-B756-C2F3A00CB0E6}"/>
              </a:ext>
            </a:extLst>
          </p:cNvPr>
          <p:cNvSpPr/>
          <p:nvPr/>
        </p:nvSpPr>
        <p:spPr>
          <a:xfrm>
            <a:off x="4355976" y="3073842"/>
            <a:ext cx="4353272" cy="1393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 European Ph.D. School on “Mathematical Modeling of Complex Systems”, Pescara,     16-28 July 2012</a:t>
            </a:r>
            <a:endParaRPr lang="el-GR" sz="1400" dirty="0">
              <a:solidFill>
                <a:srgbClr val="008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6167D66-A022-4A60-9DCE-A26C26F65B86}"/>
              </a:ext>
            </a:extLst>
          </p:cNvPr>
          <p:cNvSpPr/>
          <p:nvPr/>
        </p:nvSpPr>
        <p:spPr>
          <a:xfrm>
            <a:off x="365511" y="1947367"/>
            <a:ext cx="8412978" cy="734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European Ph.D. School on “Mathematical Modeling of Complex Systems”, 18-29 July 2011</a:t>
            </a:r>
            <a:endParaRPr lang="el-GR" sz="14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 descr="C:\Users\Tasos\AppData\Local\Microsoft\Windows\INetCache\Content.MSO\D17F0763.tmp">
            <a:extLst>
              <a:ext uri="{FF2B5EF4-FFF2-40B4-BE49-F238E27FC236}">
                <a16:creationId xmlns:a16="http://schemas.microsoft.com/office/drawing/2014/main" id="{E561F3B0-68FF-49F2-87B4-77EBCF2A907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5" y="4844881"/>
            <a:ext cx="3811270" cy="17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A9CA0B20-1DF6-40E0-8561-910B6576A86B}"/>
              </a:ext>
            </a:extLst>
          </p:cNvPr>
          <p:cNvSpPr/>
          <p:nvPr/>
        </p:nvSpPr>
        <p:spPr>
          <a:xfrm>
            <a:off x="4425836" y="5020866"/>
            <a:ext cx="4451435" cy="1393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Third European Ph.D. School on “Mathematical Modeling of Complex Systems”,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Heraclion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Crete, 15 - 27 July 2013</a:t>
            </a:r>
            <a:endParaRPr lang="el-GR" sz="1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277E5-69C2-4D87-BB6C-40E5F4A39CA5}" type="slidenum">
              <a:rPr lang="el-GR" smtClean="0"/>
              <a:pPr>
                <a:defRPr/>
              </a:pPr>
              <a:t>20</a:t>
            </a:fld>
            <a:r>
              <a:rPr lang="en-US" dirty="0"/>
              <a:t>q</a:t>
            </a:r>
            <a:endParaRPr lang="el-GR" dirty="0"/>
          </a:p>
        </p:txBody>
      </p:sp>
      <p:grpSp>
        <p:nvGrpSpPr>
          <p:cNvPr id="8199" name="Group 2"/>
          <p:cNvGrpSpPr>
            <a:grpSpLocks/>
          </p:cNvGrpSpPr>
          <p:nvPr/>
        </p:nvGrpSpPr>
        <p:grpSpPr bwMode="auto">
          <a:xfrm>
            <a:off x="4572000" y="1035050"/>
            <a:ext cx="3352800" cy="2470150"/>
            <a:chOff x="2880" y="652"/>
            <a:chExt cx="2112" cy="1556"/>
          </a:xfrm>
        </p:grpSpPr>
        <p:sp>
          <p:nvSpPr>
            <p:cNvPr id="8232" name="Line 3"/>
            <p:cNvSpPr>
              <a:spLocks noChangeShapeType="1"/>
            </p:cNvSpPr>
            <p:nvPr/>
          </p:nvSpPr>
          <p:spPr bwMode="auto">
            <a:xfrm flipV="1">
              <a:off x="2880" y="1632"/>
              <a:ext cx="2112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33" name="Line 4"/>
            <p:cNvSpPr>
              <a:spLocks noChangeShapeType="1"/>
            </p:cNvSpPr>
            <p:nvPr/>
          </p:nvSpPr>
          <p:spPr bwMode="auto">
            <a:xfrm flipV="1">
              <a:off x="2880" y="652"/>
              <a:ext cx="1688" cy="15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200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858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333399"/>
                </a:solidFill>
              </a:rPr>
              <a:t>Behavior of GALI</a:t>
            </a:r>
            <a:r>
              <a:rPr lang="en-US" sz="3600" b="1" baseline="-25000">
                <a:solidFill>
                  <a:srgbClr val="333399"/>
                </a:solidFill>
              </a:rPr>
              <a:t>2</a:t>
            </a:r>
            <a:r>
              <a:rPr lang="en-US" sz="3600" b="1">
                <a:solidFill>
                  <a:srgbClr val="333399"/>
                </a:solidFill>
              </a:rPr>
              <a:t> fo</a:t>
            </a:r>
            <a:r>
              <a:rPr lang="en-US" sz="3600" b="1"/>
              <a:t>r </a:t>
            </a:r>
            <a:r>
              <a:rPr lang="en-US" sz="3600" b="1">
                <a:solidFill>
                  <a:srgbClr val="FF0000"/>
                </a:solidFill>
              </a:rPr>
              <a:t>chaotic motion</a:t>
            </a:r>
            <a:endParaRPr lang="el-GR" sz="3600" b="1">
              <a:solidFill>
                <a:srgbClr val="FF0000"/>
              </a:solidFill>
            </a:endParaRPr>
          </a:p>
        </p:txBody>
      </p:sp>
      <p:sp>
        <p:nvSpPr>
          <p:cNvPr id="8201" name="Rectangle 8"/>
          <p:cNvSpPr>
            <a:spLocks noChangeArrowheads="1"/>
          </p:cNvSpPr>
          <p:nvPr/>
        </p:nvSpPr>
        <p:spPr bwMode="auto">
          <a:xfrm>
            <a:off x="250825" y="981075"/>
            <a:ext cx="4953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n-US" b="1"/>
              <a:t>For chaotic orbits the two deviation vectors </a:t>
            </a:r>
            <a:r>
              <a:rPr lang="en-US" b="1">
                <a:solidFill>
                  <a:srgbClr val="FF0000"/>
                </a:solidFill>
              </a:rPr>
              <a:t>tend to become linearly dependent</a:t>
            </a:r>
            <a:r>
              <a:rPr lang="en-US" b="1">
                <a:solidFill>
                  <a:srgbClr val="000082"/>
                </a:solidFill>
              </a:rPr>
              <a:t> in the direction defined by the maximal Lyapunov exponent.</a:t>
            </a:r>
          </a:p>
        </p:txBody>
      </p:sp>
      <p:grpSp>
        <p:nvGrpSpPr>
          <p:cNvPr id="8202" name="Group 9"/>
          <p:cNvGrpSpPr>
            <a:grpSpLocks/>
          </p:cNvGrpSpPr>
          <p:nvPr/>
        </p:nvGrpSpPr>
        <p:grpSpPr bwMode="auto">
          <a:xfrm>
            <a:off x="1171575" y="3810000"/>
            <a:ext cx="2365375" cy="1943100"/>
            <a:chOff x="738" y="2400"/>
            <a:chExt cx="1490" cy="1224"/>
          </a:xfrm>
        </p:grpSpPr>
        <p:sp>
          <p:nvSpPr>
            <p:cNvPr id="8230" name="Line 10"/>
            <p:cNvSpPr>
              <a:spLocks noChangeShapeType="1"/>
            </p:cNvSpPr>
            <p:nvPr/>
          </p:nvSpPr>
          <p:spPr bwMode="auto">
            <a:xfrm rot="20631847" flipV="1">
              <a:off x="1038" y="2400"/>
              <a:ext cx="480" cy="96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31" name="Line 11"/>
            <p:cNvSpPr>
              <a:spLocks noChangeShapeType="1"/>
            </p:cNvSpPr>
            <p:nvPr/>
          </p:nvSpPr>
          <p:spPr bwMode="auto">
            <a:xfrm rot="1948271" flipV="1">
              <a:off x="1400" y="2664"/>
              <a:ext cx="480" cy="96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8196" name="Object 12"/>
            <p:cNvGraphicFramePr>
              <a:graphicFrameLocks noChangeAspect="1"/>
            </p:cNvGraphicFramePr>
            <p:nvPr/>
          </p:nvGraphicFramePr>
          <p:xfrm>
            <a:off x="1688" y="3072"/>
            <a:ext cx="540" cy="2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8" name="Equation" r:id="rId3" imgW="342720" imgH="190440" progId="Equation.DSMT4">
                    <p:embed/>
                  </p:oleObj>
                </mc:Choice>
                <mc:Fallback>
                  <p:oleObj name="Equation" r:id="rId3" imgW="342720" imgH="19044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8" y="3072"/>
                          <a:ext cx="540" cy="2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7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3057916"/>
                </p:ext>
              </p:extLst>
            </p:nvPr>
          </p:nvGraphicFramePr>
          <p:xfrm>
            <a:off x="738" y="2678"/>
            <a:ext cx="560" cy="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9" name="Equation" r:id="rId5" imgW="355320" imgH="203040" progId="Equation.DSMT4">
                    <p:embed/>
                  </p:oleObj>
                </mc:Choice>
                <mc:Fallback>
                  <p:oleObj name="Equation" r:id="rId5" imgW="355320" imgH="203040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8" y="2678"/>
                          <a:ext cx="560" cy="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203" name="Group 14"/>
          <p:cNvGrpSpPr>
            <a:grpSpLocks/>
          </p:cNvGrpSpPr>
          <p:nvPr/>
        </p:nvGrpSpPr>
        <p:grpSpPr bwMode="auto">
          <a:xfrm>
            <a:off x="4159250" y="2200275"/>
            <a:ext cx="1951038" cy="1506538"/>
            <a:chOff x="2620" y="1386"/>
            <a:chExt cx="1229" cy="949"/>
          </a:xfrm>
        </p:grpSpPr>
        <p:sp>
          <p:nvSpPr>
            <p:cNvPr id="8228" name="Line 15"/>
            <p:cNvSpPr>
              <a:spLocks noChangeShapeType="1"/>
            </p:cNvSpPr>
            <p:nvPr/>
          </p:nvSpPr>
          <p:spPr bwMode="auto">
            <a:xfrm rot="1514148" flipV="1">
              <a:off x="3065" y="1386"/>
              <a:ext cx="382" cy="94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29" name="Line 16"/>
            <p:cNvSpPr>
              <a:spLocks noChangeShapeType="1"/>
            </p:cNvSpPr>
            <p:nvPr/>
          </p:nvSpPr>
          <p:spPr bwMode="auto">
            <a:xfrm rot="3159535" flipV="1">
              <a:off x="3184" y="1598"/>
              <a:ext cx="382" cy="94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8195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354831"/>
                </p:ext>
              </p:extLst>
            </p:nvPr>
          </p:nvGraphicFramePr>
          <p:xfrm>
            <a:off x="2620" y="1574"/>
            <a:ext cx="520" cy="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40" name="Equation" r:id="rId7" imgW="330120" imgH="203040" progId="Equation.DSMT4">
                    <p:embed/>
                  </p:oleObj>
                </mc:Choice>
                <mc:Fallback>
                  <p:oleObj name="Equation" r:id="rId7" imgW="330120" imgH="203040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0" y="1574"/>
                          <a:ext cx="520" cy="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204" name="Group 19"/>
          <p:cNvGrpSpPr>
            <a:grpSpLocks/>
          </p:cNvGrpSpPr>
          <p:nvPr/>
        </p:nvGrpSpPr>
        <p:grpSpPr bwMode="auto">
          <a:xfrm>
            <a:off x="1371600" y="2590800"/>
            <a:ext cx="6019800" cy="3429000"/>
            <a:chOff x="864" y="1632"/>
            <a:chExt cx="3792" cy="2160"/>
          </a:xfrm>
        </p:grpSpPr>
        <p:sp>
          <p:nvSpPr>
            <p:cNvPr id="8220" name="Freeform 20"/>
            <p:cNvSpPr>
              <a:spLocks/>
            </p:cNvSpPr>
            <p:nvPr/>
          </p:nvSpPr>
          <p:spPr bwMode="auto">
            <a:xfrm>
              <a:off x="864" y="1632"/>
              <a:ext cx="3792" cy="2160"/>
            </a:xfrm>
            <a:custGeom>
              <a:avLst/>
              <a:gdLst>
                <a:gd name="T0" fmla="*/ 0 w 3792"/>
                <a:gd name="T1" fmla="*/ 2160 h 2160"/>
                <a:gd name="T2" fmla="*/ 768 w 3792"/>
                <a:gd name="T3" fmla="*/ 1344 h 2160"/>
                <a:gd name="T4" fmla="*/ 1920 w 3792"/>
                <a:gd name="T5" fmla="*/ 624 h 2160"/>
                <a:gd name="T6" fmla="*/ 3168 w 3792"/>
                <a:gd name="T7" fmla="*/ 144 h 2160"/>
                <a:gd name="T8" fmla="*/ 3792 w 3792"/>
                <a:gd name="T9" fmla="*/ 0 h 2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92"/>
                <a:gd name="T16" fmla="*/ 0 h 2160"/>
                <a:gd name="T17" fmla="*/ 3792 w 3792"/>
                <a:gd name="T18" fmla="*/ 2160 h 2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92" h="2160">
                  <a:moveTo>
                    <a:pt x="0" y="2160"/>
                  </a:moveTo>
                  <a:cubicBezTo>
                    <a:pt x="224" y="1880"/>
                    <a:pt x="448" y="1600"/>
                    <a:pt x="768" y="1344"/>
                  </a:cubicBezTo>
                  <a:cubicBezTo>
                    <a:pt x="1088" y="1088"/>
                    <a:pt x="1520" y="824"/>
                    <a:pt x="1920" y="624"/>
                  </a:cubicBezTo>
                  <a:cubicBezTo>
                    <a:pt x="2320" y="424"/>
                    <a:pt x="2856" y="248"/>
                    <a:pt x="3168" y="144"/>
                  </a:cubicBezTo>
                  <a:cubicBezTo>
                    <a:pt x="3480" y="40"/>
                    <a:pt x="3688" y="24"/>
                    <a:pt x="379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222" name="Group 22"/>
            <p:cNvGrpSpPr>
              <a:grpSpLocks/>
            </p:cNvGrpSpPr>
            <p:nvPr/>
          </p:nvGrpSpPr>
          <p:grpSpPr bwMode="auto">
            <a:xfrm>
              <a:off x="1152" y="3387"/>
              <a:ext cx="576" cy="253"/>
              <a:chOff x="1152" y="3387"/>
              <a:chExt cx="576" cy="253"/>
            </a:xfrm>
          </p:grpSpPr>
          <p:sp>
            <p:nvSpPr>
              <p:cNvPr id="8226" name="Oval 23"/>
              <p:cNvSpPr>
                <a:spLocks noChangeAspect="1" noChangeArrowheads="1"/>
              </p:cNvSpPr>
              <p:nvPr/>
            </p:nvSpPr>
            <p:spPr bwMode="auto">
              <a:xfrm>
                <a:off x="1152" y="3387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227" name="Text Box 24"/>
              <p:cNvSpPr txBox="1">
                <a:spLocks noChangeArrowheads="1"/>
              </p:cNvSpPr>
              <p:nvPr/>
            </p:nvSpPr>
            <p:spPr bwMode="auto">
              <a:xfrm>
                <a:off x="1248" y="3427"/>
                <a:ext cx="48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dirty="0"/>
                  <a:t>P(0)</a:t>
                </a:r>
                <a:endParaRPr lang="el-GR" sz="1600" b="1" dirty="0"/>
              </a:p>
            </p:txBody>
          </p:sp>
        </p:grpSp>
        <p:grpSp>
          <p:nvGrpSpPr>
            <p:cNvPr id="8223" name="Group 25"/>
            <p:cNvGrpSpPr>
              <a:grpSpLocks/>
            </p:cNvGrpSpPr>
            <p:nvPr/>
          </p:nvGrpSpPr>
          <p:grpSpPr bwMode="auto">
            <a:xfrm>
              <a:off x="2850" y="2187"/>
              <a:ext cx="576" cy="213"/>
              <a:chOff x="1152" y="3387"/>
              <a:chExt cx="576" cy="213"/>
            </a:xfrm>
          </p:grpSpPr>
          <p:sp>
            <p:nvSpPr>
              <p:cNvPr id="8224" name="Oval 26"/>
              <p:cNvSpPr>
                <a:spLocks noChangeAspect="1" noChangeArrowheads="1"/>
              </p:cNvSpPr>
              <p:nvPr/>
            </p:nvSpPr>
            <p:spPr bwMode="auto">
              <a:xfrm>
                <a:off x="1152" y="3387"/>
                <a:ext cx="57" cy="5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225" name="Text Box 27"/>
              <p:cNvSpPr txBox="1">
                <a:spLocks noChangeArrowheads="1"/>
              </p:cNvSpPr>
              <p:nvPr/>
            </p:nvSpPr>
            <p:spPr bwMode="auto">
              <a:xfrm>
                <a:off x="1248" y="3427"/>
                <a:ext cx="48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/>
                  <a:t>P(t)</a:t>
                </a:r>
                <a:endParaRPr lang="el-GR" sz="1200"/>
              </a:p>
            </p:txBody>
          </p:sp>
        </p:grpSp>
      </p:grpSp>
      <p:grpSp>
        <p:nvGrpSpPr>
          <p:cNvPr id="8205" name="Group 28"/>
          <p:cNvGrpSpPr>
            <a:grpSpLocks/>
          </p:cNvGrpSpPr>
          <p:nvPr/>
        </p:nvGrpSpPr>
        <p:grpSpPr bwMode="auto">
          <a:xfrm>
            <a:off x="1873250" y="2533650"/>
            <a:ext cx="3333750" cy="2882900"/>
            <a:chOff x="1180" y="1596"/>
            <a:chExt cx="2100" cy="1816"/>
          </a:xfrm>
        </p:grpSpPr>
        <p:sp>
          <p:nvSpPr>
            <p:cNvPr id="8215" name="Line 29"/>
            <p:cNvSpPr>
              <a:spLocks noChangeShapeType="1"/>
            </p:cNvSpPr>
            <p:nvPr/>
          </p:nvSpPr>
          <p:spPr bwMode="auto">
            <a:xfrm rot="1948271" flipV="1">
              <a:off x="1593" y="1596"/>
              <a:ext cx="480" cy="96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16" name="Line 30"/>
            <p:cNvSpPr>
              <a:spLocks noChangeShapeType="1"/>
            </p:cNvSpPr>
            <p:nvPr/>
          </p:nvSpPr>
          <p:spPr bwMode="auto">
            <a:xfrm rot="20631847" flipV="1">
              <a:off x="1953" y="1857"/>
              <a:ext cx="480" cy="96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17" name="Line 31"/>
            <p:cNvSpPr>
              <a:spLocks noChangeShapeType="1"/>
            </p:cNvSpPr>
            <p:nvPr/>
          </p:nvSpPr>
          <p:spPr bwMode="auto">
            <a:xfrm flipV="1">
              <a:off x="1180" y="1800"/>
              <a:ext cx="1112" cy="16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18" name="Line 32"/>
            <p:cNvSpPr>
              <a:spLocks noChangeShapeType="1"/>
            </p:cNvSpPr>
            <p:nvPr/>
          </p:nvSpPr>
          <p:spPr bwMode="auto">
            <a:xfrm>
              <a:off x="1376" y="2356"/>
              <a:ext cx="72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19" name="Text Box 33"/>
            <p:cNvSpPr txBox="1">
              <a:spLocks noChangeArrowheads="1"/>
            </p:cNvSpPr>
            <p:nvPr/>
          </p:nvSpPr>
          <p:spPr bwMode="auto">
            <a:xfrm>
              <a:off x="2336" y="2840"/>
              <a:ext cx="94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C00000"/>
                  </a:solidFill>
                </a:rPr>
                <a:t>GALI</a:t>
              </a:r>
              <a:r>
                <a:rPr lang="en-US" b="1" baseline="-25000" dirty="0">
                  <a:solidFill>
                    <a:srgbClr val="C00000"/>
                  </a:solidFill>
                </a:rPr>
                <a:t>2</a:t>
              </a:r>
              <a:r>
                <a:rPr lang="en-US" b="1" dirty="0">
                  <a:solidFill>
                    <a:srgbClr val="C00000"/>
                  </a:solidFill>
                </a:rPr>
                <a:t> (0)</a:t>
              </a:r>
              <a:endParaRPr lang="el-GR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206" name="Group 34"/>
          <p:cNvGrpSpPr>
            <a:grpSpLocks/>
          </p:cNvGrpSpPr>
          <p:nvPr/>
        </p:nvGrpSpPr>
        <p:grpSpPr bwMode="auto">
          <a:xfrm>
            <a:off x="4533463" y="1357254"/>
            <a:ext cx="3352800" cy="2201921"/>
            <a:chOff x="2880" y="1116"/>
            <a:chExt cx="2112" cy="1100"/>
          </a:xfrm>
        </p:grpSpPr>
        <p:sp>
          <p:nvSpPr>
            <p:cNvPr id="8210" name="Line 35"/>
            <p:cNvSpPr>
              <a:spLocks noChangeShapeType="1"/>
            </p:cNvSpPr>
            <p:nvPr/>
          </p:nvSpPr>
          <p:spPr bwMode="auto">
            <a:xfrm>
              <a:off x="3624" y="1512"/>
              <a:ext cx="243" cy="43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11" name="Line 36"/>
            <p:cNvSpPr>
              <a:spLocks noChangeShapeType="1"/>
            </p:cNvSpPr>
            <p:nvPr/>
          </p:nvSpPr>
          <p:spPr bwMode="auto">
            <a:xfrm rot="3159535" flipV="1">
              <a:off x="4073" y="913"/>
              <a:ext cx="163" cy="1021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12" name="Line 37"/>
            <p:cNvSpPr>
              <a:spLocks noChangeShapeType="1"/>
            </p:cNvSpPr>
            <p:nvPr/>
          </p:nvSpPr>
          <p:spPr bwMode="auto">
            <a:xfrm rot="1514148" flipV="1">
              <a:off x="4051" y="1116"/>
              <a:ext cx="382" cy="949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13" name="Line 38"/>
            <p:cNvSpPr>
              <a:spLocks noChangeShapeType="1"/>
            </p:cNvSpPr>
            <p:nvPr/>
          </p:nvSpPr>
          <p:spPr bwMode="auto">
            <a:xfrm flipV="1">
              <a:off x="2880" y="1242"/>
              <a:ext cx="1737" cy="9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14" name="Text Box 39"/>
            <p:cNvSpPr txBox="1">
              <a:spLocks noChangeArrowheads="1"/>
            </p:cNvSpPr>
            <p:nvPr/>
          </p:nvSpPr>
          <p:spPr bwMode="auto">
            <a:xfrm>
              <a:off x="3936" y="2016"/>
              <a:ext cx="1056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C00000"/>
                  </a:solidFill>
                </a:rPr>
                <a:t>GALI</a:t>
              </a:r>
              <a:r>
                <a:rPr lang="en-US" b="1" baseline="-25000" dirty="0">
                  <a:solidFill>
                    <a:srgbClr val="C00000"/>
                  </a:solidFill>
                </a:rPr>
                <a:t>2</a:t>
              </a:r>
              <a:r>
                <a:rPr lang="en-US" b="1" dirty="0">
                  <a:solidFill>
                    <a:srgbClr val="C00000"/>
                  </a:solidFill>
                </a:rPr>
                <a:t> (t)</a:t>
              </a:r>
              <a:endParaRPr lang="el-GR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8207" name="Text Box 40"/>
          <p:cNvSpPr txBox="1">
            <a:spLocks noChangeArrowheads="1"/>
          </p:cNvSpPr>
          <p:nvPr/>
        </p:nvSpPr>
        <p:spPr bwMode="auto">
          <a:xfrm>
            <a:off x="5219700" y="4437063"/>
            <a:ext cx="3924300" cy="1908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45000"/>
              </a:lnSpc>
              <a:spcBef>
                <a:spcPct val="20000"/>
              </a:spcBef>
            </a:pPr>
            <a:endParaRPr lang="en-US" dirty="0">
              <a:solidFill>
                <a:srgbClr val="000082"/>
              </a:solidFill>
            </a:endParaRPr>
          </a:p>
          <a:p>
            <a:pPr algn="just">
              <a:lnSpc>
                <a:spcPct val="45000"/>
              </a:lnSpc>
              <a:spcBef>
                <a:spcPct val="20000"/>
              </a:spcBef>
            </a:pPr>
            <a:r>
              <a:rPr lang="en-US" b="1" dirty="0">
                <a:solidFill>
                  <a:srgbClr val="000082"/>
                </a:solidFill>
              </a:rPr>
              <a:t>We find analytically:</a:t>
            </a:r>
          </a:p>
          <a:p>
            <a:pPr algn="just">
              <a:lnSpc>
                <a:spcPct val="45000"/>
              </a:lnSpc>
              <a:spcBef>
                <a:spcPct val="20000"/>
              </a:spcBef>
            </a:pPr>
            <a:endParaRPr lang="en-US" b="1" dirty="0">
              <a:solidFill>
                <a:srgbClr val="000082"/>
              </a:solidFill>
            </a:endParaRPr>
          </a:p>
          <a:p>
            <a:pPr algn="just">
              <a:lnSpc>
                <a:spcPct val="45000"/>
              </a:lnSpc>
              <a:spcBef>
                <a:spcPct val="20000"/>
              </a:spcBef>
            </a:pPr>
            <a:r>
              <a:rPr lang="en-US" b="1" dirty="0">
                <a:solidFill>
                  <a:srgbClr val="C00000"/>
                </a:solidFill>
              </a:rPr>
              <a:t>GALI</a:t>
            </a:r>
            <a:r>
              <a:rPr lang="en-US" b="1" baseline="-25000" dirty="0">
                <a:solidFill>
                  <a:srgbClr val="C00000"/>
                </a:solidFill>
              </a:rPr>
              <a:t>2</a:t>
            </a:r>
            <a:r>
              <a:rPr lang="en-US" b="1" dirty="0">
                <a:solidFill>
                  <a:srgbClr val="C00000"/>
                </a:solidFill>
              </a:rPr>
              <a:t>(t)</a:t>
            </a:r>
            <a:r>
              <a:rPr lang="en-US" b="1" dirty="0">
                <a:solidFill>
                  <a:srgbClr val="C00000"/>
                </a:solidFill>
                <a:sym typeface="Mathematica1" pitchFamily="2" charset="2"/>
              </a:rPr>
              <a:t>~ </a:t>
            </a:r>
            <a:r>
              <a:rPr lang="en-US" b="1" dirty="0" err="1">
                <a:solidFill>
                  <a:srgbClr val="FF0000"/>
                </a:solidFill>
                <a:sym typeface="Mathematica1" pitchFamily="2" charset="2"/>
              </a:rPr>
              <a:t>exp</a:t>
            </a:r>
            <a:r>
              <a:rPr lang="en-US" b="1" dirty="0">
                <a:solidFill>
                  <a:srgbClr val="FF0000"/>
                </a:solidFill>
                <a:sym typeface="Mathematica1" pitchFamily="2" charset="2"/>
              </a:rPr>
              <a:t>[-</a:t>
            </a:r>
            <a:r>
              <a:rPr lang="el-GR" b="1" dirty="0">
                <a:solidFill>
                  <a:srgbClr val="FF0000"/>
                </a:solidFill>
                <a:sym typeface="Mathematica1" pitchFamily="2" charset="2"/>
              </a:rPr>
              <a:t>(σ</a:t>
            </a:r>
            <a:r>
              <a:rPr lang="en-US" b="1" baseline="-25000" dirty="0">
                <a:solidFill>
                  <a:srgbClr val="FF0000"/>
                </a:solidFill>
                <a:sym typeface="Mathematica1" pitchFamily="2" charset="2"/>
              </a:rPr>
              <a:t>1</a:t>
            </a:r>
            <a:r>
              <a:rPr lang="el-GR" b="1" baseline="-25000" dirty="0">
                <a:solidFill>
                  <a:srgbClr val="FF0000"/>
                </a:solidFill>
                <a:sym typeface="Mathematica1" pitchFamily="2" charset="2"/>
              </a:rPr>
              <a:t> </a:t>
            </a:r>
            <a:r>
              <a:rPr lang="el-GR" b="1" dirty="0">
                <a:solidFill>
                  <a:srgbClr val="FF0000"/>
                </a:solidFill>
                <a:sym typeface="Mathematica1" pitchFamily="2" charset="2"/>
              </a:rPr>
              <a:t>– σ</a:t>
            </a:r>
            <a:r>
              <a:rPr lang="en-US" b="1" baseline="-25000" dirty="0">
                <a:solidFill>
                  <a:srgbClr val="FF0000"/>
                </a:solidFill>
                <a:sym typeface="Mathematica1" pitchFamily="2" charset="2"/>
              </a:rPr>
              <a:t>2</a:t>
            </a:r>
            <a:r>
              <a:rPr lang="en-US" b="1" dirty="0">
                <a:solidFill>
                  <a:srgbClr val="FF0000"/>
                </a:solidFill>
                <a:sym typeface="Mathematica1" pitchFamily="2" charset="2"/>
              </a:rPr>
              <a:t> </a:t>
            </a:r>
            <a:r>
              <a:rPr lang="el-GR" b="1" dirty="0">
                <a:solidFill>
                  <a:srgbClr val="FF0000"/>
                </a:solidFill>
                <a:sym typeface="Mathematica1" pitchFamily="2" charset="2"/>
              </a:rPr>
              <a:t>)</a:t>
            </a:r>
            <a:r>
              <a:rPr lang="en-US" b="1" dirty="0">
                <a:solidFill>
                  <a:srgbClr val="FF0000"/>
                </a:solidFill>
                <a:sym typeface="Mathematica1" pitchFamily="2" charset="2"/>
              </a:rPr>
              <a:t>t]→0</a:t>
            </a:r>
          </a:p>
          <a:p>
            <a:pPr>
              <a:spcBef>
                <a:spcPct val="50000"/>
              </a:spcBef>
            </a:pPr>
            <a:r>
              <a:rPr lang="el-GR" b="1" dirty="0">
                <a:solidFill>
                  <a:srgbClr val="000082"/>
                </a:solidFill>
                <a:sym typeface="Mathematica1" pitchFamily="2" charset="2"/>
              </a:rPr>
              <a:t>σ</a:t>
            </a:r>
            <a:r>
              <a:rPr lang="el-GR" b="1" baseline="-25000" dirty="0">
                <a:solidFill>
                  <a:srgbClr val="000082"/>
                </a:solidFill>
                <a:sym typeface="Mathematica1" pitchFamily="2" charset="2"/>
              </a:rPr>
              <a:t>1</a:t>
            </a:r>
            <a:r>
              <a:rPr lang="en-US" b="1" baseline="-25000" dirty="0">
                <a:solidFill>
                  <a:srgbClr val="000082"/>
                </a:solidFill>
                <a:sym typeface="Mathematica1" pitchFamily="2" charset="2"/>
              </a:rPr>
              <a:t> </a:t>
            </a:r>
            <a:r>
              <a:rPr lang="en-US" b="1" dirty="0">
                <a:solidFill>
                  <a:srgbClr val="000082"/>
                </a:solidFill>
                <a:sym typeface="Mathematica1" pitchFamily="2" charset="2"/>
              </a:rPr>
              <a:t>&gt; </a:t>
            </a:r>
            <a:r>
              <a:rPr lang="el-GR" b="1" dirty="0">
                <a:solidFill>
                  <a:srgbClr val="000082"/>
                </a:solidFill>
                <a:sym typeface="Mathematica1" pitchFamily="2" charset="2"/>
              </a:rPr>
              <a:t>σ</a:t>
            </a:r>
            <a:r>
              <a:rPr lang="en-US" b="1" baseline="-25000" dirty="0">
                <a:solidFill>
                  <a:srgbClr val="000082"/>
                </a:solidFill>
                <a:sym typeface="Mathematica1" pitchFamily="2" charset="2"/>
              </a:rPr>
              <a:t>2 </a:t>
            </a:r>
            <a:r>
              <a:rPr lang="en-US" b="1" dirty="0">
                <a:solidFill>
                  <a:srgbClr val="000082"/>
                </a:solidFill>
                <a:sym typeface="Mathematica1" pitchFamily="2" charset="2"/>
              </a:rPr>
              <a:t>, being approximations of the two largest Lyapunov exponents L</a:t>
            </a:r>
            <a:r>
              <a:rPr lang="en-US" b="1" baseline="-25000" dirty="0">
                <a:solidFill>
                  <a:srgbClr val="000082"/>
                </a:solidFill>
                <a:sym typeface="Mathematica1" pitchFamily="2" charset="2"/>
              </a:rPr>
              <a:t>1</a:t>
            </a:r>
            <a:r>
              <a:rPr lang="en-US" b="1" dirty="0">
                <a:solidFill>
                  <a:srgbClr val="000082"/>
                </a:solidFill>
                <a:sym typeface="Mathematica1" pitchFamily="2" charset="2"/>
              </a:rPr>
              <a:t> &gt; L</a:t>
            </a:r>
            <a:r>
              <a:rPr lang="en-US" b="1" baseline="-25000" dirty="0">
                <a:solidFill>
                  <a:srgbClr val="000082"/>
                </a:solidFill>
                <a:sym typeface="Mathematica1" pitchFamily="2" charset="2"/>
              </a:rPr>
              <a:t>2 </a:t>
            </a:r>
            <a:endParaRPr lang="en-GB" b="1" dirty="0">
              <a:solidFill>
                <a:srgbClr val="000082"/>
              </a:solidFill>
              <a:sym typeface="Mathematica1" pitchFamily="2" charset="2"/>
            </a:endParaRPr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5251450" y="3429000"/>
          <a:ext cx="79375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1" name="Equation" r:id="rId9" imgW="317160" imgH="190440" progId="Equation.DSMT4">
                  <p:embed/>
                </p:oleObj>
              </mc:Choice>
              <mc:Fallback>
                <p:oleObj name="Equation" r:id="rId9" imgW="317160" imgH="1904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450" y="3429000"/>
                        <a:ext cx="793750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39 - Δεξιό βέλος"/>
          <p:cNvSpPr/>
          <p:nvPr/>
        </p:nvSpPr>
        <p:spPr>
          <a:xfrm rot="14870491">
            <a:off x="5660231" y="3026569"/>
            <a:ext cx="979488" cy="184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1" name="40 - Δεξιό βέλος"/>
          <p:cNvSpPr/>
          <p:nvPr/>
        </p:nvSpPr>
        <p:spPr>
          <a:xfrm rot="14118503">
            <a:off x="2852738" y="4295775"/>
            <a:ext cx="977900" cy="184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5 - Θέση αριθμού διαφάνειας">
            <a:extLst>
              <a:ext uri="{FF2B5EF4-FFF2-40B4-BE49-F238E27FC236}">
                <a16:creationId xmlns:a16="http://schemas.microsoft.com/office/drawing/2014/main" id="{4414E7B1-A4C2-4C58-BDAF-D08B3E55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C0FEA30C-A714-41F2-B26E-AF5DC20322DB}" type="slidenum">
              <a:rPr lang="el-GR" altLang="el-GR" sz="1400">
                <a:solidFill>
                  <a:srgbClr val="003366"/>
                </a:solidFill>
                <a:latin typeface="Arial" panose="020B0604020202020204" pitchFamily="34" charset="0"/>
              </a:rPr>
              <a:pPr eaLnBrk="1" hangingPunct="1"/>
              <a:t>21</a:t>
            </a:fld>
            <a:endParaRPr lang="el-GR" altLang="el-GR" sz="14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5E2317A0-8319-4DE5-A435-6ED3264A8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12" y="232048"/>
            <a:ext cx="8964488" cy="685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/>
              <a:t> </a:t>
            </a:r>
            <a:r>
              <a:rPr lang="en-US" sz="2800" b="1" dirty="0">
                <a:solidFill>
                  <a:srgbClr val="333399"/>
                </a:solidFill>
              </a:rPr>
              <a:t>Asymptotic analysis of the </a:t>
            </a:r>
            <a:r>
              <a:rPr lang="en-US" sz="28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GALI</a:t>
            </a:r>
            <a:r>
              <a:rPr lang="en-US" sz="2800" baseline="-2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333399"/>
                </a:solidFill>
              </a:rPr>
              <a:t>for</a:t>
            </a:r>
            <a:r>
              <a:rPr lang="en-US" sz="2800" dirty="0">
                <a:solidFill>
                  <a:srgbClr val="333399"/>
                </a:solidFill>
              </a:rPr>
              <a:t> </a:t>
            </a:r>
            <a:r>
              <a:rPr lang="en-US" sz="280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chaotic motion </a:t>
            </a:r>
            <a:endParaRPr lang="el-GR" sz="2800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103BB498-6526-4A71-A952-497688D81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1256" y="1192212"/>
            <a:ext cx="7772400" cy="3810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l-GR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The evolution of a deviation vector can be approximated by :</a:t>
            </a:r>
            <a:r>
              <a:rPr lang="el-GR" altLang="el-GR" sz="2000" b="1" dirty="0"/>
              <a:t> </a:t>
            </a:r>
          </a:p>
        </p:txBody>
      </p:sp>
      <p:graphicFrame>
        <p:nvGraphicFramePr>
          <p:cNvPr id="68612" name="Object 4">
            <a:extLst>
              <a:ext uri="{FF2B5EF4-FFF2-40B4-BE49-F238E27FC236}">
                <a16:creationId xmlns:a16="http://schemas.microsoft.com/office/drawing/2014/main" id="{62FCCACB-4A2F-4CDA-9787-5C832EED51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412095"/>
              </p:ext>
            </p:extLst>
          </p:nvPr>
        </p:nvGraphicFramePr>
        <p:xfrm>
          <a:off x="2667000" y="1600200"/>
          <a:ext cx="38100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2" name="Equation" r:id="rId3" imgW="2476440" imgH="431640" progId="Equation.DSMT4">
                  <p:embed/>
                </p:oleObj>
              </mc:Choice>
              <mc:Fallback>
                <p:oleObj name="Equation" r:id="rId3" imgW="2476440" imgH="431640" progId="Equation.DSMT4">
                  <p:embed/>
                  <p:pic>
                    <p:nvPicPr>
                      <p:cNvPr id="68612" name="Object 4">
                        <a:extLst>
                          <a:ext uri="{FF2B5EF4-FFF2-40B4-BE49-F238E27FC236}">
                            <a16:creationId xmlns:a16="http://schemas.microsoft.com/office/drawing/2014/main" id="{62FCCACB-4A2F-4CDA-9787-5C832EED51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38100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3" name="Rectangle 5">
            <a:extLst>
              <a:ext uri="{FF2B5EF4-FFF2-40B4-BE49-F238E27FC236}">
                <a16:creationId xmlns:a16="http://schemas.microsoft.com/office/drawing/2014/main" id="{9F6434D6-A6A1-4679-834B-4E7FB59A7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098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l-GR" sz="2000">
                <a:solidFill>
                  <a:srgbClr val="000000"/>
                </a:solidFill>
              </a:rPr>
              <a:t>where </a:t>
            </a:r>
            <a:r>
              <a:rPr lang="el-GR" altLang="el-GR" sz="2000">
                <a:solidFill>
                  <a:srgbClr val="FF0000"/>
                </a:solidFill>
              </a:rPr>
              <a:t>σ</a:t>
            </a:r>
            <a:r>
              <a:rPr lang="en-US" altLang="el-GR" sz="2000" baseline="-30000">
                <a:solidFill>
                  <a:srgbClr val="FF0000"/>
                </a:solidFill>
              </a:rPr>
              <a:t>1</a:t>
            </a:r>
            <a:r>
              <a:rPr lang="en-US" altLang="el-GR" sz="2000">
                <a:solidFill>
                  <a:srgbClr val="FF0000"/>
                </a:solidFill>
              </a:rPr>
              <a:t>&gt;</a:t>
            </a:r>
            <a:r>
              <a:rPr lang="el-GR" altLang="el-GR" sz="2000">
                <a:solidFill>
                  <a:srgbClr val="FF0000"/>
                </a:solidFill>
              </a:rPr>
              <a:t>σ</a:t>
            </a:r>
            <a:r>
              <a:rPr lang="en-US" altLang="el-GR" sz="2000" baseline="-30000">
                <a:solidFill>
                  <a:srgbClr val="FF0000"/>
                </a:solidFill>
              </a:rPr>
              <a:t>2</a:t>
            </a:r>
            <a:r>
              <a:rPr lang="en-US" altLang="el-GR" sz="2000">
                <a:solidFill>
                  <a:srgbClr val="FF0000"/>
                </a:solidFill>
              </a:rPr>
              <a:t>&gt;…</a:t>
            </a:r>
            <a:r>
              <a:rPr lang="en-US" altLang="el-GR" sz="2000">
                <a:solidFill>
                  <a:srgbClr val="000000"/>
                </a:solidFill>
              </a:rPr>
              <a:t> are the </a:t>
            </a:r>
            <a:r>
              <a:rPr lang="en-US" altLang="el-GR" sz="2000">
                <a:solidFill>
                  <a:srgbClr val="FF0000"/>
                </a:solidFill>
              </a:rPr>
              <a:t>Lyapunov exponents.</a:t>
            </a:r>
            <a:r>
              <a:rPr lang="en-US" altLang="el-GR" sz="2000">
                <a:solidFill>
                  <a:srgbClr val="000000"/>
                </a:solidFill>
              </a:rPr>
              <a:t> </a:t>
            </a:r>
            <a:endParaRPr lang="el-GR" altLang="el-GR" sz="2000">
              <a:solidFill>
                <a:srgbClr val="000000"/>
              </a:solidFill>
            </a:endParaRP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43C50D4B-30BD-4AC9-95E5-DAE8EA02D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5908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l-GR" sz="2000">
                <a:solidFill>
                  <a:srgbClr val="000000"/>
                </a:solidFill>
              </a:rPr>
              <a:t>Thus, we derive </a:t>
            </a:r>
            <a:r>
              <a:rPr lang="en-US" altLang="el-GR" sz="2000">
                <a:solidFill>
                  <a:srgbClr val="006600"/>
                </a:solidFill>
              </a:rPr>
              <a:t>a leading order estimate</a:t>
            </a:r>
            <a:r>
              <a:rPr lang="en-US" altLang="el-GR" sz="2000">
                <a:solidFill>
                  <a:srgbClr val="000000"/>
                </a:solidFill>
              </a:rPr>
              <a:t> for v</a:t>
            </a:r>
            <a:r>
              <a:rPr lang="en-US" altLang="el-GR" sz="2000" baseline="-25000">
                <a:solidFill>
                  <a:srgbClr val="000000"/>
                </a:solidFill>
              </a:rPr>
              <a:t>1</a:t>
            </a:r>
            <a:r>
              <a:rPr lang="en-US" altLang="el-GR" sz="2000">
                <a:solidFill>
                  <a:srgbClr val="000000"/>
                </a:solidFill>
              </a:rPr>
              <a:t>(t) :</a:t>
            </a:r>
            <a:endParaRPr lang="el-GR" altLang="el-GR" sz="2000">
              <a:solidFill>
                <a:srgbClr val="000000"/>
              </a:solidFill>
            </a:endParaRPr>
          </a:p>
        </p:txBody>
      </p:sp>
      <p:graphicFrame>
        <p:nvGraphicFramePr>
          <p:cNvPr id="68615" name="Object 7">
            <a:extLst>
              <a:ext uri="{FF2B5EF4-FFF2-40B4-BE49-F238E27FC236}">
                <a16:creationId xmlns:a16="http://schemas.microsoft.com/office/drawing/2014/main" id="{9E18D867-D436-4A8B-AD2E-0A118AA7DF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139752"/>
              </p:ext>
            </p:extLst>
          </p:nvPr>
        </p:nvGraphicFramePr>
        <p:xfrm>
          <a:off x="1877853" y="2960307"/>
          <a:ext cx="4848225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3" name="Equation" r:id="rId5" imgW="3149280" imgH="495000" progId="Equation.DSMT4">
                  <p:embed/>
                </p:oleObj>
              </mc:Choice>
              <mc:Fallback>
                <p:oleObj name="Equation" r:id="rId5" imgW="3149280" imgH="495000" progId="Equation.DSMT4">
                  <p:embed/>
                  <p:pic>
                    <p:nvPicPr>
                      <p:cNvPr id="68615" name="Object 7">
                        <a:extLst>
                          <a:ext uri="{FF2B5EF4-FFF2-40B4-BE49-F238E27FC236}">
                            <a16:creationId xmlns:a16="http://schemas.microsoft.com/office/drawing/2014/main" id="{9E18D867-D436-4A8B-AD2E-0A118AA7DF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7853" y="2960307"/>
                        <a:ext cx="4848225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6" name="Rectangle 8">
            <a:extLst>
              <a:ext uri="{FF2B5EF4-FFF2-40B4-BE49-F238E27FC236}">
                <a16:creationId xmlns:a16="http://schemas.microsoft.com/office/drawing/2014/main" id="{63B4422F-5EF3-452B-8440-FBDF86F25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736578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l-GR" sz="2000" dirty="0">
                <a:solidFill>
                  <a:srgbClr val="000000"/>
                </a:solidFill>
              </a:rPr>
              <a:t>and an </a:t>
            </a:r>
            <a:r>
              <a:rPr lang="en-US" altLang="el-GR" sz="2000" dirty="0">
                <a:solidFill>
                  <a:srgbClr val="006600"/>
                </a:solidFill>
              </a:rPr>
              <a:t>analogous expression</a:t>
            </a:r>
            <a:r>
              <a:rPr lang="en-US" altLang="el-GR" sz="2000" dirty="0">
                <a:solidFill>
                  <a:srgbClr val="000000"/>
                </a:solidFill>
              </a:rPr>
              <a:t> for v</a:t>
            </a:r>
            <a:r>
              <a:rPr lang="en-US" altLang="el-GR" sz="2000" baseline="-25000" dirty="0">
                <a:solidFill>
                  <a:srgbClr val="000000"/>
                </a:solidFill>
              </a:rPr>
              <a:t>2</a:t>
            </a:r>
            <a:r>
              <a:rPr lang="en-US" altLang="el-GR" sz="2000" dirty="0">
                <a:solidFill>
                  <a:srgbClr val="000000"/>
                </a:solidFill>
              </a:rPr>
              <a:t>(t):</a:t>
            </a:r>
            <a:r>
              <a:rPr lang="el-GR" altLang="el-GR" sz="2000" dirty="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68617" name="Object 9">
            <a:extLst>
              <a:ext uri="{FF2B5EF4-FFF2-40B4-BE49-F238E27FC236}">
                <a16:creationId xmlns:a16="http://schemas.microsoft.com/office/drawing/2014/main" id="{C88E11AF-EA18-477A-9EF5-472A787E19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146751"/>
              </p:ext>
            </p:extLst>
          </p:nvPr>
        </p:nvGraphicFramePr>
        <p:xfrm>
          <a:off x="2051720" y="4147345"/>
          <a:ext cx="4865687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4" name="Equation" r:id="rId7" imgW="3162240" imgH="495000" progId="Equation.DSMT4">
                  <p:embed/>
                </p:oleObj>
              </mc:Choice>
              <mc:Fallback>
                <p:oleObj name="Equation" r:id="rId7" imgW="3162240" imgH="495000" progId="Equation.DSMT4">
                  <p:embed/>
                  <p:pic>
                    <p:nvPicPr>
                      <p:cNvPr id="68617" name="Object 9">
                        <a:extLst>
                          <a:ext uri="{FF2B5EF4-FFF2-40B4-BE49-F238E27FC236}">
                            <a16:creationId xmlns:a16="http://schemas.microsoft.com/office/drawing/2014/main" id="{C88E11AF-EA18-477A-9EF5-472A787E19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4147345"/>
                        <a:ext cx="4865687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8" name="Rectangle 10">
            <a:extLst>
              <a:ext uri="{FF2B5EF4-FFF2-40B4-BE49-F238E27FC236}">
                <a16:creationId xmlns:a16="http://schemas.microsoft.com/office/drawing/2014/main" id="{0CF6D351-2632-4222-B0EE-871B73C6A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89" y="4984232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l-GR" sz="2000" dirty="0">
                <a:solidFill>
                  <a:srgbClr val="000000"/>
                </a:solidFill>
              </a:rPr>
              <a:t>Now take </a:t>
            </a:r>
            <a:r>
              <a:rPr lang="en-US" altLang="el-GR" sz="2000" dirty="0">
                <a:solidFill>
                  <a:srgbClr val="0000FF"/>
                </a:solidFill>
              </a:rPr>
              <a:t>their cross product</a:t>
            </a:r>
            <a:r>
              <a:rPr lang="en-US" altLang="el-GR" sz="2000" dirty="0">
                <a:solidFill>
                  <a:srgbClr val="000000"/>
                </a:solidFill>
              </a:rPr>
              <a:t>:</a:t>
            </a:r>
            <a:endParaRPr lang="el-GR" altLang="el-GR" sz="2000" dirty="0">
              <a:solidFill>
                <a:srgbClr val="000000"/>
              </a:solidFill>
            </a:endParaRPr>
          </a:p>
        </p:txBody>
      </p:sp>
      <p:sp>
        <p:nvSpPr>
          <p:cNvPr id="5133" name="Text Box 12">
            <a:extLst>
              <a:ext uri="{FF2B5EF4-FFF2-40B4-BE49-F238E27FC236}">
                <a16:creationId xmlns:a16="http://schemas.microsoft.com/office/drawing/2014/main" id="{CDDDB9FF-6005-43E4-9FEE-6F5EAA456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700213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 sz="2000">
                <a:solidFill>
                  <a:srgbClr val="000082"/>
                </a:solidFill>
              </a:rPr>
              <a:t>+…</a:t>
            </a:r>
            <a:endParaRPr lang="en-GB" altLang="el-GR" sz="2000">
              <a:solidFill>
                <a:srgbClr val="000082"/>
              </a:solidFill>
            </a:endParaRPr>
          </a:p>
        </p:txBody>
      </p:sp>
      <p:graphicFrame>
        <p:nvGraphicFramePr>
          <p:cNvPr id="16" name="Object 5">
            <a:extLst>
              <a:ext uri="{FF2B5EF4-FFF2-40B4-BE49-F238E27FC236}">
                <a16:creationId xmlns:a16="http://schemas.microsoft.com/office/drawing/2014/main" id="{B725B4D0-ADB2-4E39-AB05-61A96E667F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602046"/>
              </p:ext>
            </p:extLst>
          </p:nvPr>
        </p:nvGraphicFramePr>
        <p:xfrm>
          <a:off x="1623765" y="5322345"/>
          <a:ext cx="5287962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5" name="Equation" r:id="rId9" imgW="2819160" imgH="482400" progId="Equation.DSMT4">
                  <p:embed/>
                </p:oleObj>
              </mc:Choice>
              <mc:Fallback>
                <p:oleObj name="Equation" r:id="rId9" imgW="2819160" imgH="482400" progId="Equation.DSMT4">
                  <p:embed/>
                  <p:pic>
                    <p:nvPicPr>
                      <p:cNvPr id="614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3765" y="5322345"/>
                        <a:ext cx="5287962" cy="89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69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  <p:bldP spid="68613" grpId="0" autoUpdateAnimBg="0"/>
      <p:bldP spid="68614" grpId="0" autoUpdateAnimBg="0"/>
      <p:bldP spid="68616" grpId="0" autoUpdateAnimBg="0"/>
      <p:bldP spid="6861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05BB0-7B19-4ED8-9613-3B61143DFB3A}" type="slidenum">
              <a:rPr lang="el-GR"/>
              <a:pPr>
                <a:defRPr/>
              </a:pPr>
              <a:t>22</a:t>
            </a:fld>
            <a:endParaRPr lang="el-GR"/>
          </a:p>
        </p:txBody>
      </p:sp>
      <p:grpSp>
        <p:nvGrpSpPr>
          <p:cNvPr id="9223" name="Group 2"/>
          <p:cNvGrpSpPr>
            <a:grpSpLocks/>
          </p:cNvGrpSpPr>
          <p:nvPr/>
        </p:nvGrpSpPr>
        <p:grpSpPr bwMode="auto">
          <a:xfrm>
            <a:off x="6400800" y="3652838"/>
            <a:ext cx="762000" cy="274637"/>
            <a:chOff x="4032" y="2301"/>
            <a:chExt cx="480" cy="173"/>
          </a:xfrm>
        </p:grpSpPr>
        <p:sp>
          <p:nvSpPr>
            <p:cNvPr id="9253" name="Oval 3"/>
            <p:cNvSpPr>
              <a:spLocks noChangeAspect="1" noChangeArrowheads="1"/>
            </p:cNvSpPr>
            <p:nvPr/>
          </p:nvSpPr>
          <p:spPr bwMode="auto">
            <a:xfrm>
              <a:off x="4272" y="2400"/>
              <a:ext cx="57" cy="5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54" name="Text Box 4"/>
            <p:cNvSpPr txBox="1">
              <a:spLocks noChangeArrowheads="1"/>
            </p:cNvSpPr>
            <p:nvPr/>
          </p:nvSpPr>
          <p:spPr bwMode="auto">
            <a:xfrm>
              <a:off x="4032" y="2301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P(t)</a:t>
              </a:r>
              <a:endParaRPr lang="el-GR" sz="1200"/>
            </a:p>
          </p:txBody>
        </p:sp>
      </p:grpSp>
      <p:grpSp>
        <p:nvGrpSpPr>
          <p:cNvPr id="9224" name="Group 5"/>
          <p:cNvGrpSpPr>
            <a:grpSpLocks/>
          </p:cNvGrpSpPr>
          <p:nvPr/>
        </p:nvGrpSpPr>
        <p:grpSpPr bwMode="auto">
          <a:xfrm>
            <a:off x="5267325" y="3200400"/>
            <a:ext cx="762000" cy="274638"/>
            <a:chOff x="3318" y="2016"/>
            <a:chExt cx="480" cy="173"/>
          </a:xfrm>
        </p:grpSpPr>
        <p:sp>
          <p:nvSpPr>
            <p:cNvPr id="9251" name="Oval 6"/>
            <p:cNvSpPr>
              <a:spLocks noChangeAspect="1" noChangeArrowheads="1"/>
            </p:cNvSpPr>
            <p:nvPr/>
          </p:nvSpPr>
          <p:spPr bwMode="auto">
            <a:xfrm>
              <a:off x="3606" y="2058"/>
              <a:ext cx="57" cy="5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52" name="Text Box 7"/>
            <p:cNvSpPr txBox="1">
              <a:spLocks noChangeArrowheads="1"/>
            </p:cNvSpPr>
            <p:nvPr/>
          </p:nvSpPr>
          <p:spPr bwMode="auto">
            <a:xfrm>
              <a:off x="3318" y="2016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P(0)</a:t>
              </a:r>
              <a:endParaRPr lang="el-GR" sz="1200"/>
            </a:p>
          </p:txBody>
        </p:sp>
      </p:grpSp>
      <p:sp>
        <p:nvSpPr>
          <p:cNvPr id="9225" name="Rectangle 8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534400" cy="7620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333399"/>
                </a:solidFill>
              </a:rPr>
              <a:t>Behavior of GALI</a:t>
            </a:r>
            <a:r>
              <a:rPr lang="en-US" sz="3600" b="1" baseline="-25000">
                <a:solidFill>
                  <a:srgbClr val="333399"/>
                </a:solidFill>
              </a:rPr>
              <a:t>2</a:t>
            </a:r>
            <a:r>
              <a:rPr lang="en-US" sz="3600" b="1">
                <a:solidFill>
                  <a:srgbClr val="333399"/>
                </a:solidFill>
              </a:rPr>
              <a:t> for </a:t>
            </a:r>
            <a:r>
              <a:rPr lang="en-US" sz="3600" b="1">
                <a:solidFill>
                  <a:srgbClr val="C00000"/>
                </a:solidFill>
              </a:rPr>
              <a:t>regular motion</a:t>
            </a:r>
            <a:endParaRPr lang="el-GR" sz="3600" b="1">
              <a:solidFill>
                <a:srgbClr val="C00000"/>
              </a:solidFill>
            </a:endParaRPr>
          </a:p>
        </p:txBody>
      </p:sp>
      <p:sp>
        <p:nvSpPr>
          <p:cNvPr id="9226" name="Rectangle 9"/>
          <p:cNvSpPr>
            <a:spLocks noChangeArrowheads="1"/>
          </p:cNvSpPr>
          <p:nvPr/>
        </p:nvSpPr>
        <p:spPr bwMode="auto">
          <a:xfrm>
            <a:off x="685800" y="121920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n-US" b="1" dirty="0"/>
              <a:t>On a </a:t>
            </a:r>
            <a:r>
              <a:rPr lang="en-US" b="1" dirty="0">
                <a:solidFill>
                  <a:srgbClr val="008000"/>
                </a:solidFill>
              </a:rPr>
              <a:t>torus of quasiperiodic motion </a:t>
            </a:r>
            <a:r>
              <a:rPr lang="en-US" b="1" dirty="0"/>
              <a:t>the two deviation vectors</a:t>
            </a:r>
            <a:r>
              <a:rPr lang="en-US" b="1" dirty="0">
                <a:solidFill>
                  <a:srgbClr val="000082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become tangent to the torus</a:t>
            </a:r>
            <a:r>
              <a:rPr lang="en-US" b="1" dirty="0">
                <a:solidFill>
                  <a:srgbClr val="000082"/>
                </a:solidFill>
              </a:rPr>
              <a:t>, and they are in general </a:t>
            </a:r>
            <a:r>
              <a:rPr lang="en-US" b="1" dirty="0">
                <a:solidFill>
                  <a:srgbClr val="FF0000"/>
                </a:solidFill>
              </a:rPr>
              <a:t>linearly independent between them. </a:t>
            </a:r>
          </a:p>
        </p:txBody>
      </p:sp>
      <p:grpSp>
        <p:nvGrpSpPr>
          <p:cNvPr id="9227" name="Group 10"/>
          <p:cNvGrpSpPr>
            <a:grpSpLocks/>
          </p:cNvGrpSpPr>
          <p:nvPr/>
        </p:nvGrpSpPr>
        <p:grpSpPr bwMode="auto">
          <a:xfrm>
            <a:off x="1562100" y="3124200"/>
            <a:ext cx="6019800" cy="2105025"/>
            <a:chOff x="984" y="1968"/>
            <a:chExt cx="3792" cy="1488"/>
          </a:xfrm>
        </p:grpSpPr>
        <p:sp>
          <p:nvSpPr>
            <p:cNvPr id="9243" name="Oval 11"/>
            <p:cNvSpPr>
              <a:spLocks noChangeArrowheads="1"/>
            </p:cNvSpPr>
            <p:nvPr/>
          </p:nvSpPr>
          <p:spPr bwMode="auto">
            <a:xfrm>
              <a:off x="984" y="1968"/>
              <a:ext cx="3792" cy="148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4" name="Freeform 12"/>
            <p:cNvSpPr>
              <a:spLocks/>
            </p:cNvSpPr>
            <p:nvPr/>
          </p:nvSpPr>
          <p:spPr bwMode="auto">
            <a:xfrm>
              <a:off x="1728" y="2544"/>
              <a:ext cx="2448" cy="344"/>
            </a:xfrm>
            <a:custGeom>
              <a:avLst/>
              <a:gdLst>
                <a:gd name="T0" fmla="*/ 0 w 2448"/>
                <a:gd name="T1" fmla="*/ 0 h 344"/>
                <a:gd name="T2" fmla="*/ 144 w 2448"/>
                <a:gd name="T3" fmla="*/ 192 h 344"/>
                <a:gd name="T4" fmla="*/ 528 w 2448"/>
                <a:gd name="T5" fmla="*/ 288 h 344"/>
                <a:gd name="T6" fmla="*/ 1248 w 2448"/>
                <a:gd name="T7" fmla="*/ 336 h 344"/>
                <a:gd name="T8" fmla="*/ 1968 w 2448"/>
                <a:gd name="T9" fmla="*/ 240 h 344"/>
                <a:gd name="T10" fmla="*/ 2352 w 2448"/>
                <a:gd name="T11" fmla="*/ 96 h 344"/>
                <a:gd name="T12" fmla="*/ 2448 w 2448"/>
                <a:gd name="T13" fmla="*/ 0 h 3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48"/>
                <a:gd name="T22" fmla="*/ 0 h 344"/>
                <a:gd name="T23" fmla="*/ 2448 w 2448"/>
                <a:gd name="T24" fmla="*/ 344 h 3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48" h="344">
                  <a:moveTo>
                    <a:pt x="0" y="0"/>
                  </a:moveTo>
                  <a:cubicBezTo>
                    <a:pt x="28" y="72"/>
                    <a:pt x="56" y="144"/>
                    <a:pt x="144" y="192"/>
                  </a:cubicBezTo>
                  <a:cubicBezTo>
                    <a:pt x="232" y="240"/>
                    <a:pt x="344" y="264"/>
                    <a:pt x="528" y="288"/>
                  </a:cubicBezTo>
                  <a:cubicBezTo>
                    <a:pt x="712" y="312"/>
                    <a:pt x="1008" y="344"/>
                    <a:pt x="1248" y="336"/>
                  </a:cubicBezTo>
                  <a:cubicBezTo>
                    <a:pt x="1488" y="328"/>
                    <a:pt x="1784" y="280"/>
                    <a:pt x="1968" y="240"/>
                  </a:cubicBezTo>
                  <a:cubicBezTo>
                    <a:pt x="2152" y="200"/>
                    <a:pt x="2272" y="136"/>
                    <a:pt x="2352" y="96"/>
                  </a:cubicBezTo>
                  <a:cubicBezTo>
                    <a:pt x="2432" y="56"/>
                    <a:pt x="2432" y="16"/>
                    <a:pt x="2448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45" name="Freeform 13"/>
            <p:cNvSpPr>
              <a:spLocks/>
            </p:cNvSpPr>
            <p:nvPr/>
          </p:nvSpPr>
          <p:spPr bwMode="auto">
            <a:xfrm>
              <a:off x="1794" y="2488"/>
              <a:ext cx="2238" cy="182"/>
            </a:xfrm>
            <a:custGeom>
              <a:avLst/>
              <a:gdLst>
                <a:gd name="T0" fmla="*/ 0 w 2256"/>
                <a:gd name="T1" fmla="*/ 114 h 200"/>
                <a:gd name="T2" fmla="*/ 138 w 2256"/>
                <a:gd name="T3" fmla="*/ 59 h 200"/>
                <a:gd name="T4" fmla="*/ 366 w 2256"/>
                <a:gd name="T5" fmla="*/ 32 h 200"/>
                <a:gd name="T6" fmla="*/ 870 w 2256"/>
                <a:gd name="T7" fmla="*/ 5 h 200"/>
                <a:gd name="T8" fmla="*/ 1374 w 2256"/>
                <a:gd name="T9" fmla="*/ 5 h 200"/>
                <a:gd name="T10" fmla="*/ 1784 w 2256"/>
                <a:gd name="T11" fmla="*/ 32 h 200"/>
                <a:gd name="T12" fmla="*/ 2058 w 2256"/>
                <a:gd name="T13" fmla="*/ 59 h 200"/>
                <a:gd name="T14" fmla="*/ 2150 w 2256"/>
                <a:gd name="T15" fmla="*/ 114 h 2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56"/>
                <a:gd name="T25" fmla="*/ 0 h 200"/>
                <a:gd name="T26" fmla="*/ 2256 w 2256"/>
                <a:gd name="T27" fmla="*/ 200 h 2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56" h="200">
                  <a:moveTo>
                    <a:pt x="0" y="200"/>
                  </a:moveTo>
                  <a:cubicBezTo>
                    <a:pt x="40" y="164"/>
                    <a:pt x="80" y="128"/>
                    <a:pt x="144" y="104"/>
                  </a:cubicBezTo>
                  <a:cubicBezTo>
                    <a:pt x="208" y="80"/>
                    <a:pt x="256" y="72"/>
                    <a:pt x="384" y="56"/>
                  </a:cubicBezTo>
                  <a:cubicBezTo>
                    <a:pt x="512" y="40"/>
                    <a:pt x="736" y="16"/>
                    <a:pt x="912" y="8"/>
                  </a:cubicBezTo>
                  <a:cubicBezTo>
                    <a:pt x="1088" y="0"/>
                    <a:pt x="1280" y="0"/>
                    <a:pt x="1440" y="8"/>
                  </a:cubicBezTo>
                  <a:cubicBezTo>
                    <a:pt x="1600" y="16"/>
                    <a:pt x="1752" y="40"/>
                    <a:pt x="1872" y="56"/>
                  </a:cubicBezTo>
                  <a:cubicBezTo>
                    <a:pt x="1992" y="72"/>
                    <a:pt x="2096" y="80"/>
                    <a:pt x="2160" y="104"/>
                  </a:cubicBezTo>
                  <a:cubicBezTo>
                    <a:pt x="2224" y="128"/>
                    <a:pt x="2240" y="184"/>
                    <a:pt x="2256" y="200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46" name="Freeform 14"/>
            <p:cNvSpPr>
              <a:spLocks/>
            </p:cNvSpPr>
            <p:nvPr/>
          </p:nvSpPr>
          <p:spPr bwMode="auto">
            <a:xfrm>
              <a:off x="3552" y="2056"/>
              <a:ext cx="240" cy="104"/>
            </a:xfrm>
            <a:custGeom>
              <a:avLst/>
              <a:gdLst>
                <a:gd name="T0" fmla="*/ 0 w 240"/>
                <a:gd name="T1" fmla="*/ 104 h 104"/>
                <a:gd name="T2" fmla="*/ 48 w 240"/>
                <a:gd name="T3" fmla="*/ 56 h 104"/>
                <a:gd name="T4" fmla="*/ 144 w 240"/>
                <a:gd name="T5" fmla="*/ 8 h 104"/>
                <a:gd name="T6" fmla="*/ 240 w 240"/>
                <a:gd name="T7" fmla="*/ 8 h 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104"/>
                <a:gd name="T14" fmla="*/ 240 w 240"/>
                <a:gd name="T15" fmla="*/ 104 h 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104">
                  <a:moveTo>
                    <a:pt x="0" y="104"/>
                  </a:moveTo>
                  <a:cubicBezTo>
                    <a:pt x="12" y="88"/>
                    <a:pt x="24" y="72"/>
                    <a:pt x="48" y="56"/>
                  </a:cubicBezTo>
                  <a:cubicBezTo>
                    <a:pt x="72" y="40"/>
                    <a:pt x="112" y="16"/>
                    <a:pt x="144" y="8"/>
                  </a:cubicBezTo>
                  <a:cubicBezTo>
                    <a:pt x="176" y="0"/>
                    <a:pt x="208" y="4"/>
                    <a:pt x="240" y="8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47" name="Freeform 15"/>
            <p:cNvSpPr>
              <a:spLocks/>
            </p:cNvSpPr>
            <p:nvPr/>
          </p:nvSpPr>
          <p:spPr bwMode="auto">
            <a:xfrm>
              <a:off x="3792" y="2064"/>
              <a:ext cx="152" cy="480"/>
            </a:xfrm>
            <a:custGeom>
              <a:avLst/>
              <a:gdLst>
                <a:gd name="T0" fmla="*/ 0 w 152"/>
                <a:gd name="T1" fmla="*/ 0 h 480"/>
                <a:gd name="T2" fmla="*/ 96 w 152"/>
                <a:gd name="T3" fmla="*/ 48 h 480"/>
                <a:gd name="T4" fmla="*/ 144 w 152"/>
                <a:gd name="T5" fmla="*/ 144 h 480"/>
                <a:gd name="T6" fmla="*/ 144 w 152"/>
                <a:gd name="T7" fmla="*/ 240 h 480"/>
                <a:gd name="T8" fmla="*/ 144 w 152"/>
                <a:gd name="T9" fmla="*/ 336 h 480"/>
                <a:gd name="T10" fmla="*/ 96 w 152"/>
                <a:gd name="T11" fmla="*/ 432 h 480"/>
                <a:gd name="T12" fmla="*/ 0 w 152"/>
                <a:gd name="T13" fmla="*/ 480 h 4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2"/>
                <a:gd name="T22" fmla="*/ 0 h 480"/>
                <a:gd name="T23" fmla="*/ 152 w 152"/>
                <a:gd name="T24" fmla="*/ 480 h 4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2" h="480">
                  <a:moveTo>
                    <a:pt x="0" y="0"/>
                  </a:moveTo>
                  <a:cubicBezTo>
                    <a:pt x="36" y="12"/>
                    <a:pt x="72" y="24"/>
                    <a:pt x="96" y="48"/>
                  </a:cubicBezTo>
                  <a:cubicBezTo>
                    <a:pt x="120" y="72"/>
                    <a:pt x="136" y="112"/>
                    <a:pt x="144" y="144"/>
                  </a:cubicBezTo>
                  <a:cubicBezTo>
                    <a:pt x="152" y="176"/>
                    <a:pt x="144" y="208"/>
                    <a:pt x="144" y="240"/>
                  </a:cubicBezTo>
                  <a:cubicBezTo>
                    <a:pt x="144" y="272"/>
                    <a:pt x="152" y="304"/>
                    <a:pt x="144" y="336"/>
                  </a:cubicBezTo>
                  <a:cubicBezTo>
                    <a:pt x="136" y="368"/>
                    <a:pt x="120" y="408"/>
                    <a:pt x="96" y="432"/>
                  </a:cubicBezTo>
                  <a:cubicBezTo>
                    <a:pt x="72" y="456"/>
                    <a:pt x="36" y="468"/>
                    <a:pt x="0" y="48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48" name="Freeform 16"/>
            <p:cNvSpPr>
              <a:spLocks/>
            </p:cNvSpPr>
            <p:nvPr/>
          </p:nvSpPr>
          <p:spPr bwMode="auto">
            <a:xfrm>
              <a:off x="3648" y="2248"/>
              <a:ext cx="816" cy="304"/>
            </a:xfrm>
            <a:custGeom>
              <a:avLst/>
              <a:gdLst>
                <a:gd name="T0" fmla="*/ 144 w 816"/>
                <a:gd name="T1" fmla="*/ 296 h 304"/>
                <a:gd name="T2" fmla="*/ 48 w 816"/>
                <a:gd name="T3" fmla="*/ 296 h 304"/>
                <a:gd name="T4" fmla="*/ 0 w 816"/>
                <a:gd name="T5" fmla="*/ 248 h 304"/>
                <a:gd name="T6" fmla="*/ 48 w 816"/>
                <a:gd name="T7" fmla="*/ 152 h 304"/>
                <a:gd name="T8" fmla="*/ 144 w 816"/>
                <a:gd name="T9" fmla="*/ 56 h 304"/>
                <a:gd name="T10" fmla="*/ 336 w 816"/>
                <a:gd name="T11" fmla="*/ 8 h 304"/>
                <a:gd name="T12" fmla="*/ 624 w 816"/>
                <a:gd name="T13" fmla="*/ 8 h 304"/>
                <a:gd name="T14" fmla="*/ 816 w 816"/>
                <a:gd name="T15" fmla="*/ 56 h 3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6"/>
                <a:gd name="T25" fmla="*/ 0 h 304"/>
                <a:gd name="T26" fmla="*/ 816 w 816"/>
                <a:gd name="T27" fmla="*/ 304 h 3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6" h="304">
                  <a:moveTo>
                    <a:pt x="144" y="296"/>
                  </a:moveTo>
                  <a:cubicBezTo>
                    <a:pt x="108" y="300"/>
                    <a:pt x="72" y="304"/>
                    <a:pt x="48" y="296"/>
                  </a:cubicBezTo>
                  <a:cubicBezTo>
                    <a:pt x="24" y="288"/>
                    <a:pt x="0" y="272"/>
                    <a:pt x="0" y="248"/>
                  </a:cubicBezTo>
                  <a:cubicBezTo>
                    <a:pt x="0" y="224"/>
                    <a:pt x="24" y="184"/>
                    <a:pt x="48" y="152"/>
                  </a:cubicBezTo>
                  <a:cubicBezTo>
                    <a:pt x="72" y="120"/>
                    <a:pt x="96" y="80"/>
                    <a:pt x="144" y="56"/>
                  </a:cubicBezTo>
                  <a:cubicBezTo>
                    <a:pt x="192" y="32"/>
                    <a:pt x="256" y="16"/>
                    <a:pt x="336" y="8"/>
                  </a:cubicBezTo>
                  <a:cubicBezTo>
                    <a:pt x="416" y="0"/>
                    <a:pt x="544" y="0"/>
                    <a:pt x="624" y="8"/>
                  </a:cubicBezTo>
                  <a:cubicBezTo>
                    <a:pt x="704" y="16"/>
                    <a:pt x="760" y="36"/>
                    <a:pt x="816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49" name="Freeform 17"/>
            <p:cNvSpPr>
              <a:spLocks/>
            </p:cNvSpPr>
            <p:nvPr/>
          </p:nvSpPr>
          <p:spPr bwMode="auto">
            <a:xfrm>
              <a:off x="4044" y="2304"/>
              <a:ext cx="476" cy="410"/>
            </a:xfrm>
            <a:custGeom>
              <a:avLst/>
              <a:gdLst>
                <a:gd name="T0" fmla="*/ 372 w 488"/>
                <a:gd name="T1" fmla="*/ 0 h 392"/>
                <a:gd name="T2" fmla="*/ 413 w 488"/>
                <a:gd name="T3" fmla="*/ 62 h 392"/>
                <a:gd name="T4" fmla="*/ 413 w 488"/>
                <a:gd name="T5" fmla="*/ 189 h 392"/>
                <a:gd name="T6" fmla="*/ 372 w 488"/>
                <a:gd name="T7" fmla="*/ 315 h 392"/>
                <a:gd name="T8" fmla="*/ 290 w 488"/>
                <a:gd name="T9" fmla="*/ 439 h 392"/>
                <a:gd name="T10" fmla="*/ 166 w 488"/>
                <a:gd name="T11" fmla="*/ 502 h 392"/>
                <a:gd name="T12" fmla="*/ 42 w 488"/>
                <a:gd name="T13" fmla="*/ 502 h 392"/>
                <a:gd name="T14" fmla="*/ 0 w 488"/>
                <a:gd name="T15" fmla="*/ 439 h 3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8"/>
                <a:gd name="T25" fmla="*/ 0 h 392"/>
                <a:gd name="T26" fmla="*/ 488 w 488"/>
                <a:gd name="T27" fmla="*/ 392 h 3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8" h="392">
                  <a:moveTo>
                    <a:pt x="432" y="0"/>
                  </a:moveTo>
                  <a:cubicBezTo>
                    <a:pt x="452" y="12"/>
                    <a:pt x="472" y="24"/>
                    <a:pt x="480" y="48"/>
                  </a:cubicBezTo>
                  <a:cubicBezTo>
                    <a:pt x="488" y="72"/>
                    <a:pt x="488" y="112"/>
                    <a:pt x="480" y="144"/>
                  </a:cubicBezTo>
                  <a:cubicBezTo>
                    <a:pt x="472" y="176"/>
                    <a:pt x="456" y="208"/>
                    <a:pt x="432" y="240"/>
                  </a:cubicBezTo>
                  <a:cubicBezTo>
                    <a:pt x="408" y="272"/>
                    <a:pt x="376" y="312"/>
                    <a:pt x="336" y="336"/>
                  </a:cubicBezTo>
                  <a:cubicBezTo>
                    <a:pt x="296" y="360"/>
                    <a:pt x="240" y="376"/>
                    <a:pt x="192" y="384"/>
                  </a:cubicBezTo>
                  <a:cubicBezTo>
                    <a:pt x="144" y="392"/>
                    <a:pt x="80" y="392"/>
                    <a:pt x="48" y="384"/>
                  </a:cubicBezTo>
                  <a:cubicBezTo>
                    <a:pt x="16" y="376"/>
                    <a:pt x="8" y="356"/>
                    <a:pt x="0" y="336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50" name="Freeform 18"/>
            <p:cNvSpPr>
              <a:spLocks/>
            </p:cNvSpPr>
            <p:nvPr/>
          </p:nvSpPr>
          <p:spPr bwMode="auto">
            <a:xfrm>
              <a:off x="4050" y="2425"/>
              <a:ext cx="614" cy="539"/>
            </a:xfrm>
            <a:custGeom>
              <a:avLst/>
              <a:gdLst>
                <a:gd name="T0" fmla="*/ 0 w 632"/>
                <a:gd name="T1" fmla="*/ 153 h 584"/>
                <a:gd name="T2" fmla="*/ 24 w 632"/>
                <a:gd name="T3" fmla="*/ 115 h 584"/>
                <a:gd name="T4" fmla="*/ 81 w 632"/>
                <a:gd name="T5" fmla="*/ 65 h 584"/>
                <a:gd name="T6" fmla="*/ 120 w 632"/>
                <a:gd name="T7" fmla="*/ 35 h 584"/>
                <a:gd name="T8" fmla="*/ 202 w 632"/>
                <a:gd name="T9" fmla="*/ 6 h 584"/>
                <a:gd name="T10" fmla="*/ 282 w 632"/>
                <a:gd name="T11" fmla="*/ 6 h 584"/>
                <a:gd name="T12" fmla="*/ 363 w 632"/>
                <a:gd name="T13" fmla="*/ 35 h 584"/>
                <a:gd name="T14" fmla="*/ 444 w 632"/>
                <a:gd name="T15" fmla="*/ 94 h 584"/>
                <a:gd name="T16" fmla="*/ 485 w 632"/>
                <a:gd name="T17" fmla="*/ 153 h 584"/>
                <a:gd name="T18" fmla="*/ 525 w 632"/>
                <a:gd name="T19" fmla="*/ 271 h 584"/>
                <a:gd name="T20" fmla="*/ 525 w 632"/>
                <a:gd name="T21" fmla="*/ 331 h 584"/>
                <a:gd name="T22" fmla="*/ 525 w 632"/>
                <a:gd name="T23" fmla="*/ 361 h 5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32"/>
                <a:gd name="T37" fmla="*/ 0 h 584"/>
                <a:gd name="T38" fmla="*/ 632 w 632"/>
                <a:gd name="T39" fmla="*/ 584 h 5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32" h="584">
                  <a:moveTo>
                    <a:pt x="0" y="248"/>
                  </a:moveTo>
                  <a:cubicBezTo>
                    <a:pt x="7" y="228"/>
                    <a:pt x="14" y="209"/>
                    <a:pt x="30" y="185"/>
                  </a:cubicBezTo>
                  <a:cubicBezTo>
                    <a:pt x="46" y="161"/>
                    <a:pt x="77" y="125"/>
                    <a:pt x="96" y="104"/>
                  </a:cubicBezTo>
                  <a:cubicBezTo>
                    <a:pt x="115" y="83"/>
                    <a:pt x="120" y="72"/>
                    <a:pt x="144" y="56"/>
                  </a:cubicBezTo>
                  <a:cubicBezTo>
                    <a:pt x="168" y="40"/>
                    <a:pt x="208" y="16"/>
                    <a:pt x="240" y="8"/>
                  </a:cubicBezTo>
                  <a:cubicBezTo>
                    <a:pt x="272" y="0"/>
                    <a:pt x="304" y="0"/>
                    <a:pt x="336" y="8"/>
                  </a:cubicBezTo>
                  <a:cubicBezTo>
                    <a:pt x="368" y="16"/>
                    <a:pt x="400" y="32"/>
                    <a:pt x="432" y="56"/>
                  </a:cubicBezTo>
                  <a:cubicBezTo>
                    <a:pt x="464" y="80"/>
                    <a:pt x="504" y="120"/>
                    <a:pt x="528" y="152"/>
                  </a:cubicBezTo>
                  <a:cubicBezTo>
                    <a:pt x="552" y="184"/>
                    <a:pt x="560" y="200"/>
                    <a:pt x="576" y="248"/>
                  </a:cubicBezTo>
                  <a:cubicBezTo>
                    <a:pt x="592" y="296"/>
                    <a:pt x="616" y="392"/>
                    <a:pt x="624" y="440"/>
                  </a:cubicBezTo>
                  <a:cubicBezTo>
                    <a:pt x="632" y="488"/>
                    <a:pt x="624" y="512"/>
                    <a:pt x="624" y="536"/>
                  </a:cubicBezTo>
                  <a:cubicBezTo>
                    <a:pt x="624" y="560"/>
                    <a:pt x="624" y="572"/>
                    <a:pt x="624" y="58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228" name="Group 19"/>
          <p:cNvGrpSpPr>
            <a:grpSpLocks/>
          </p:cNvGrpSpPr>
          <p:nvPr/>
        </p:nvGrpSpPr>
        <p:grpSpPr bwMode="auto">
          <a:xfrm>
            <a:off x="4702175" y="2636838"/>
            <a:ext cx="2152650" cy="1185862"/>
            <a:chOff x="2962" y="1662"/>
            <a:chExt cx="1356" cy="747"/>
          </a:xfrm>
        </p:grpSpPr>
        <p:sp>
          <p:nvSpPr>
            <p:cNvPr id="9240" name="AutoShape 20"/>
            <p:cNvSpPr>
              <a:spLocks noChangeArrowheads="1"/>
            </p:cNvSpPr>
            <p:nvPr/>
          </p:nvSpPr>
          <p:spPr bwMode="auto">
            <a:xfrm rot="870010">
              <a:off x="2962" y="1829"/>
              <a:ext cx="1356" cy="580"/>
            </a:xfrm>
            <a:prstGeom prst="parallelogram">
              <a:avLst>
                <a:gd name="adj" fmla="val 92543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prstDash val="lg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1" name="Line 21"/>
            <p:cNvSpPr>
              <a:spLocks noChangeShapeType="1"/>
            </p:cNvSpPr>
            <p:nvPr/>
          </p:nvSpPr>
          <p:spPr bwMode="auto">
            <a:xfrm>
              <a:off x="3831" y="1662"/>
              <a:ext cx="0" cy="288"/>
            </a:xfrm>
            <a:prstGeom prst="line">
              <a:avLst/>
            </a:prstGeom>
            <a:noFill/>
            <a:ln w="25400" cap="rnd">
              <a:solidFill>
                <a:srgbClr val="99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42" name="Line 22"/>
            <p:cNvSpPr>
              <a:spLocks noChangeShapeType="1"/>
            </p:cNvSpPr>
            <p:nvPr/>
          </p:nvSpPr>
          <p:spPr bwMode="auto">
            <a:xfrm flipH="1">
              <a:off x="4122" y="1848"/>
              <a:ext cx="3" cy="186"/>
            </a:xfrm>
            <a:prstGeom prst="line">
              <a:avLst/>
            </a:prstGeom>
            <a:noFill/>
            <a:ln w="25400" cap="rnd">
              <a:solidFill>
                <a:srgbClr val="99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229" name="Group 23"/>
          <p:cNvGrpSpPr>
            <a:grpSpLocks/>
          </p:cNvGrpSpPr>
          <p:nvPr/>
        </p:nvGrpSpPr>
        <p:grpSpPr bwMode="auto">
          <a:xfrm>
            <a:off x="5932488" y="3386138"/>
            <a:ext cx="2235200" cy="911225"/>
            <a:chOff x="3737" y="2133"/>
            <a:chExt cx="1408" cy="574"/>
          </a:xfrm>
        </p:grpSpPr>
        <p:sp>
          <p:nvSpPr>
            <p:cNvPr id="9237" name="AutoShape 24"/>
            <p:cNvSpPr>
              <a:spLocks noChangeArrowheads="1"/>
            </p:cNvSpPr>
            <p:nvPr/>
          </p:nvSpPr>
          <p:spPr bwMode="auto">
            <a:xfrm rot="870010">
              <a:off x="3737" y="2146"/>
              <a:ext cx="1408" cy="561"/>
            </a:xfrm>
            <a:prstGeom prst="parallelogram">
              <a:avLst>
                <a:gd name="adj" fmla="val 99346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prstDash val="lg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8" name="Line 25"/>
            <p:cNvSpPr>
              <a:spLocks noChangeShapeType="1"/>
            </p:cNvSpPr>
            <p:nvPr/>
          </p:nvSpPr>
          <p:spPr bwMode="auto">
            <a:xfrm flipH="1">
              <a:off x="4674" y="2133"/>
              <a:ext cx="0" cy="150"/>
            </a:xfrm>
            <a:prstGeom prst="line">
              <a:avLst/>
            </a:prstGeom>
            <a:noFill/>
            <a:ln w="25400" cap="rnd">
              <a:solidFill>
                <a:srgbClr val="8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39" name="Line 26"/>
            <p:cNvSpPr>
              <a:spLocks noChangeShapeType="1"/>
            </p:cNvSpPr>
            <p:nvPr/>
          </p:nvSpPr>
          <p:spPr bwMode="auto">
            <a:xfrm flipH="1">
              <a:off x="4839" y="2406"/>
              <a:ext cx="3" cy="66"/>
            </a:xfrm>
            <a:prstGeom prst="line">
              <a:avLst/>
            </a:prstGeom>
            <a:noFill/>
            <a:ln w="25400" cap="rnd">
              <a:solidFill>
                <a:srgbClr val="99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230" name="Group 27"/>
          <p:cNvGrpSpPr>
            <a:grpSpLocks/>
          </p:cNvGrpSpPr>
          <p:nvPr/>
        </p:nvGrpSpPr>
        <p:grpSpPr bwMode="auto">
          <a:xfrm>
            <a:off x="5683250" y="2209800"/>
            <a:ext cx="1635125" cy="1104900"/>
            <a:chOff x="3580" y="1392"/>
            <a:chExt cx="1030" cy="696"/>
          </a:xfrm>
        </p:grpSpPr>
        <p:sp>
          <p:nvSpPr>
            <p:cNvPr id="9235" name="Line 28"/>
            <p:cNvSpPr>
              <a:spLocks noChangeShapeType="1"/>
            </p:cNvSpPr>
            <p:nvPr/>
          </p:nvSpPr>
          <p:spPr bwMode="auto">
            <a:xfrm flipV="1">
              <a:off x="3633" y="1653"/>
              <a:ext cx="192" cy="43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36" name="Line 29"/>
            <p:cNvSpPr>
              <a:spLocks noChangeShapeType="1"/>
            </p:cNvSpPr>
            <p:nvPr/>
          </p:nvSpPr>
          <p:spPr bwMode="auto">
            <a:xfrm flipV="1">
              <a:off x="3639" y="1848"/>
              <a:ext cx="48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9220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706465"/>
                </p:ext>
              </p:extLst>
            </p:nvPr>
          </p:nvGraphicFramePr>
          <p:xfrm>
            <a:off x="4050" y="1574"/>
            <a:ext cx="560" cy="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66" name="Equation" r:id="rId3" imgW="355320" imgH="203040" progId="Equation.DSMT4">
                    <p:embed/>
                  </p:oleObj>
                </mc:Choice>
                <mc:Fallback>
                  <p:oleObj name="Equation" r:id="rId3" imgW="355320" imgH="203040" progId="Equation.DSMT4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0" y="1574"/>
                          <a:ext cx="560" cy="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1" name="Object 31"/>
            <p:cNvGraphicFramePr>
              <a:graphicFrameLocks noChangeAspect="1"/>
            </p:cNvGraphicFramePr>
            <p:nvPr/>
          </p:nvGraphicFramePr>
          <p:xfrm>
            <a:off x="3580" y="1392"/>
            <a:ext cx="540" cy="2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67" name="Equation" r:id="rId5" imgW="342720" imgH="190440" progId="Equation.DSMT4">
                    <p:embed/>
                  </p:oleObj>
                </mc:Choice>
                <mc:Fallback>
                  <p:oleObj name="Equation" r:id="rId5" imgW="342720" imgH="190440" progId="Equation.DSMT4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0" y="1392"/>
                          <a:ext cx="540" cy="2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31" name="Group 32"/>
          <p:cNvGrpSpPr>
            <a:grpSpLocks/>
          </p:cNvGrpSpPr>
          <p:nvPr/>
        </p:nvGrpSpPr>
        <p:grpSpPr bwMode="auto">
          <a:xfrm>
            <a:off x="6881813" y="2954338"/>
            <a:ext cx="1700212" cy="1117600"/>
            <a:chOff x="4335" y="1861"/>
            <a:chExt cx="1071" cy="704"/>
          </a:xfrm>
        </p:grpSpPr>
        <p:sp>
          <p:nvSpPr>
            <p:cNvPr id="9233" name="Line 33"/>
            <p:cNvSpPr>
              <a:spLocks noChangeShapeType="1"/>
            </p:cNvSpPr>
            <p:nvPr/>
          </p:nvSpPr>
          <p:spPr bwMode="auto">
            <a:xfrm rot="1633567" flipV="1">
              <a:off x="4395" y="2061"/>
              <a:ext cx="192" cy="43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34" name="Line 34"/>
            <p:cNvSpPr>
              <a:spLocks noChangeShapeType="1"/>
            </p:cNvSpPr>
            <p:nvPr/>
          </p:nvSpPr>
          <p:spPr bwMode="auto">
            <a:xfrm rot="1478500" flipV="1">
              <a:off x="4335" y="2295"/>
              <a:ext cx="48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9218" name="Object 35"/>
            <p:cNvGraphicFramePr>
              <a:graphicFrameLocks noChangeAspect="1"/>
            </p:cNvGraphicFramePr>
            <p:nvPr/>
          </p:nvGraphicFramePr>
          <p:xfrm>
            <a:off x="4608" y="1861"/>
            <a:ext cx="500" cy="2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68" name="Equation" r:id="rId7" imgW="317160" imgH="190440" progId="Equation.DSMT4">
                    <p:embed/>
                  </p:oleObj>
                </mc:Choice>
                <mc:Fallback>
                  <p:oleObj name="Equation" r:id="rId7" imgW="317160" imgH="190440" progId="Equation.DSMT4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1861"/>
                          <a:ext cx="500" cy="2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9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1379199"/>
                </p:ext>
              </p:extLst>
            </p:nvPr>
          </p:nvGraphicFramePr>
          <p:xfrm>
            <a:off x="4886" y="2246"/>
            <a:ext cx="520" cy="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69" name="Equation" r:id="rId9" imgW="330120" imgH="203040" progId="Equation.DSMT4">
                    <p:embed/>
                  </p:oleObj>
                </mc:Choice>
                <mc:Fallback>
                  <p:oleObj name="Equation" r:id="rId9" imgW="330120" imgH="203040" progId="Equation.DSMT4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6" y="2246"/>
                          <a:ext cx="520" cy="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232" name="Text Box 37"/>
          <p:cNvSpPr txBox="1">
            <a:spLocks noChangeArrowheads="1"/>
          </p:cNvSpPr>
          <p:nvPr/>
        </p:nvSpPr>
        <p:spPr bwMode="auto">
          <a:xfrm>
            <a:off x="395288" y="5373688"/>
            <a:ext cx="82804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82"/>
                </a:solidFill>
              </a:rPr>
              <a:t>Hence for quasiperiodic motion</a:t>
            </a:r>
            <a:r>
              <a:rPr lang="en-US" b="1"/>
              <a:t>, we find</a:t>
            </a:r>
          </a:p>
          <a:p>
            <a:pPr>
              <a:spcBef>
                <a:spcPct val="50000"/>
              </a:spcBef>
            </a:pPr>
            <a:r>
              <a:rPr lang="en-US" b="1"/>
              <a:t> </a:t>
            </a:r>
            <a:r>
              <a:rPr lang="en-US" b="1">
                <a:solidFill>
                  <a:srgbClr val="FC0000"/>
                </a:solidFill>
              </a:rPr>
              <a:t>GALI</a:t>
            </a:r>
            <a:r>
              <a:rPr lang="en-US" b="1" baseline="-25000">
                <a:solidFill>
                  <a:srgbClr val="FC0000"/>
                </a:solidFill>
              </a:rPr>
              <a:t>2</a:t>
            </a:r>
            <a:r>
              <a:rPr lang="en-US" b="1">
                <a:solidFill>
                  <a:srgbClr val="FC0000"/>
                </a:solidFill>
              </a:rPr>
              <a:t>(t) ≈ const.</a:t>
            </a:r>
            <a:r>
              <a:rPr lang="en-US" b="1"/>
              <a:t> for all t &gt; 0</a:t>
            </a:r>
            <a:endParaRPr lang="en-GB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4 - TextBox"/>
          <p:cNvSpPr txBox="1">
            <a:spLocks noChangeArrowheads="1"/>
          </p:cNvSpPr>
          <p:nvPr/>
        </p:nvSpPr>
        <p:spPr bwMode="auto">
          <a:xfrm>
            <a:off x="395536" y="302359"/>
            <a:ext cx="82804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We have shown analytically </a:t>
            </a:r>
            <a:r>
              <a:rPr lang="en-US" b="1" dirty="0">
                <a:solidFill>
                  <a:srgbClr val="3333CC"/>
                </a:solidFill>
              </a:rPr>
              <a:t>that, for </a:t>
            </a:r>
            <a:r>
              <a:rPr lang="en-US" b="1" dirty="0">
                <a:solidFill>
                  <a:srgbClr val="FF0000"/>
                </a:solidFill>
              </a:rPr>
              <a:t>a chaotic orbit</a:t>
            </a:r>
            <a:r>
              <a:rPr lang="en-US" b="1" dirty="0">
                <a:solidFill>
                  <a:srgbClr val="3333CC"/>
                </a:solidFill>
              </a:rPr>
              <a:t>, all deviation vectors tend to align in the direction of </a:t>
            </a:r>
            <a:r>
              <a:rPr lang="en-US" b="1" i="1" dirty="0">
                <a:solidFill>
                  <a:srgbClr val="3333CC"/>
                </a:solidFill>
              </a:rPr>
              <a:t>L</a:t>
            </a:r>
            <a:r>
              <a:rPr lang="en-US" b="1" i="1" baseline="-25000" dirty="0">
                <a:solidFill>
                  <a:srgbClr val="3333CC"/>
                </a:solidFill>
              </a:rPr>
              <a:t>1</a:t>
            </a:r>
            <a:r>
              <a:rPr lang="en-US" b="1" baseline="-25000" dirty="0">
                <a:solidFill>
                  <a:srgbClr val="3333CC"/>
                </a:solidFill>
              </a:rPr>
              <a:t> </a:t>
            </a:r>
            <a:r>
              <a:rPr lang="en-US" b="1" dirty="0">
                <a:solidFill>
                  <a:srgbClr val="3333CC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and all </a:t>
            </a:r>
            <a:r>
              <a:rPr lang="en-US" b="1" dirty="0" err="1">
                <a:solidFill>
                  <a:srgbClr val="FF0000"/>
                </a:solidFill>
              </a:rPr>
              <a:t>GALI</a:t>
            </a:r>
            <a:r>
              <a:rPr lang="en-US" b="1" baseline="-25000" dirty="0" err="1">
                <a:solidFill>
                  <a:srgbClr val="FF0000"/>
                </a:solidFill>
              </a:rPr>
              <a:t>k</a:t>
            </a:r>
            <a:r>
              <a:rPr lang="en-US" b="1" dirty="0">
                <a:solidFill>
                  <a:srgbClr val="FF0000"/>
                </a:solidFill>
              </a:rPr>
              <a:t> tend to zero exponentially</a:t>
            </a:r>
            <a:r>
              <a:rPr lang="en-US" b="1" dirty="0">
                <a:solidFill>
                  <a:srgbClr val="3333CC"/>
                </a:solidFill>
              </a:rPr>
              <a:t> following the law</a:t>
            </a:r>
            <a:endParaRPr lang="el-GR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                                                                                        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                                               ,  </a:t>
            </a:r>
            <a:r>
              <a:rPr lang="en-US" b="1" i="1" dirty="0">
                <a:solidFill>
                  <a:srgbClr val="3333CC"/>
                </a:solidFill>
              </a:rPr>
              <a:t> t  </a:t>
            </a:r>
            <a:r>
              <a:rPr lang="en-US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→∞</a:t>
            </a:r>
            <a:r>
              <a:rPr lang="en-US" b="1" dirty="0">
                <a:solidFill>
                  <a:srgbClr val="3333CC"/>
                </a:solidFill>
              </a:rPr>
              <a:t>   (7)               </a:t>
            </a:r>
            <a:endParaRPr lang="el-GR" b="1" dirty="0">
              <a:solidFill>
                <a:srgbClr val="3333CC"/>
              </a:solidFill>
            </a:endParaRP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where </a:t>
            </a:r>
            <a:r>
              <a:rPr lang="en-US" b="1" i="1" dirty="0">
                <a:solidFill>
                  <a:srgbClr val="3333CC"/>
                </a:solidFill>
              </a:rPr>
              <a:t>L</a:t>
            </a:r>
            <a:r>
              <a:rPr lang="en-US" b="1" i="1" baseline="-25000" dirty="0">
                <a:solidFill>
                  <a:srgbClr val="3333CC"/>
                </a:solidFill>
              </a:rPr>
              <a:t>i</a:t>
            </a:r>
            <a:r>
              <a:rPr lang="en-US" b="1" dirty="0">
                <a:solidFill>
                  <a:srgbClr val="3333CC"/>
                </a:solidFill>
              </a:rPr>
              <a:t> are the k largest LEs. </a:t>
            </a: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In the case of </a:t>
            </a:r>
            <a:r>
              <a:rPr lang="en-US" b="1" dirty="0">
                <a:solidFill>
                  <a:srgbClr val="C00000"/>
                </a:solidFill>
              </a:rPr>
              <a:t>regular orbits lying on s-dimensional </a:t>
            </a:r>
            <a:r>
              <a:rPr lang="en-US" b="1" dirty="0" err="1">
                <a:solidFill>
                  <a:srgbClr val="C00000"/>
                </a:solidFill>
              </a:rPr>
              <a:t>tori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b="1" dirty="0">
                <a:solidFill>
                  <a:srgbClr val="008000"/>
                </a:solidFill>
              </a:rPr>
              <a:t>all deviation vectors tend to fall on the tangent space </a:t>
            </a:r>
            <a:r>
              <a:rPr lang="en-US" b="1" dirty="0">
                <a:solidFill>
                  <a:srgbClr val="3333CC"/>
                </a:solidFill>
              </a:rPr>
              <a:t>of the torus. Thus, if we </a:t>
            </a:r>
            <a:r>
              <a:rPr lang="en-US" b="1" dirty="0">
                <a:solidFill>
                  <a:srgbClr val="008000"/>
                </a:solidFill>
              </a:rPr>
              <a:t>start with k ≤ s, </a:t>
            </a:r>
            <a:r>
              <a:rPr lang="en-US" b="1" dirty="0">
                <a:solidFill>
                  <a:srgbClr val="333399"/>
                </a:solidFill>
              </a:rPr>
              <a:t>the </a:t>
            </a:r>
            <a:r>
              <a:rPr lang="en-US" b="1" dirty="0">
                <a:solidFill>
                  <a:srgbClr val="3333CC"/>
                </a:solidFill>
              </a:rPr>
              <a:t>deviation vectors will </a:t>
            </a:r>
            <a:r>
              <a:rPr lang="en-US" b="1" dirty="0">
                <a:solidFill>
                  <a:srgbClr val="CC0000"/>
                </a:solidFill>
              </a:rPr>
              <a:t>remain linearly independent on the tangent space </a:t>
            </a:r>
            <a:r>
              <a:rPr lang="en-US" b="1" dirty="0">
                <a:solidFill>
                  <a:srgbClr val="3333CC"/>
                </a:solidFill>
              </a:rPr>
              <a:t>of the torus and the </a:t>
            </a:r>
            <a:r>
              <a:rPr lang="en-US" b="1" dirty="0" err="1">
                <a:solidFill>
                  <a:srgbClr val="FF0000"/>
                </a:solidFill>
              </a:rPr>
              <a:t>GALI</a:t>
            </a:r>
            <a:r>
              <a:rPr lang="en-US" b="1" baseline="-25000" dirty="0" err="1">
                <a:solidFill>
                  <a:srgbClr val="FF0000"/>
                </a:solidFill>
              </a:rPr>
              <a:t>k</a:t>
            </a:r>
            <a:r>
              <a:rPr lang="en-US" b="1" dirty="0">
                <a:solidFill>
                  <a:srgbClr val="FF0000"/>
                </a:solidFill>
              </a:rPr>
              <a:t> will be nearly constant, different from zero, for k ≤ s.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On the other hand, </a:t>
            </a:r>
            <a:r>
              <a:rPr lang="en-US" b="1" dirty="0">
                <a:solidFill>
                  <a:srgbClr val="FF0000"/>
                </a:solidFill>
              </a:rPr>
              <a:t>for k &gt; s</a:t>
            </a:r>
            <a:r>
              <a:rPr lang="en-US" b="1" dirty="0">
                <a:solidFill>
                  <a:srgbClr val="3333CC"/>
                </a:solidFill>
              </a:rPr>
              <a:t>, </a:t>
            </a:r>
            <a:r>
              <a:rPr lang="en-US" b="1" dirty="0" err="1">
                <a:solidFill>
                  <a:srgbClr val="C00000"/>
                </a:solidFill>
              </a:rPr>
              <a:t>GALI</a:t>
            </a:r>
            <a:r>
              <a:rPr lang="en-US" b="1" baseline="-25000" dirty="0" err="1">
                <a:solidFill>
                  <a:srgbClr val="C00000"/>
                </a:solidFill>
              </a:rPr>
              <a:t>k</a:t>
            </a:r>
            <a:r>
              <a:rPr lang="en-US" b="1" dirty="0">
                <a:solidFill>
                  <a:srgbClr val="C00000"/>
                </a:solidFill>
              </a:rPr>
              <a:t> tends to zero as </a:t>
            </a:r>
            <a:r>
              <a:rPr lang="en-US" b="1" i="1" dirty="0">
                <a:solidFill>
                  <a:srgbClr val="C00000"/>
                </a:solidFill>
              </a:rPr>
              <a:t>t 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→∞</a:t>
            </a:r>
            <a:r>
              <a:rPr lang="en-US" b="1" dirty="0">
                <a:solidFill>
                  <a:srgbClr val="C00000"/>
                </a:solidFill>
              </a:rPr>
              <a:t> following precise power laws, </a:t>
            </a:r>
            <a:r>
              <a:rPr lang="en-US" b="1" dirty="0">
                <a:solidFill>
                  <a:srgbClr val="3333CC"/>
                </a:solidFill>
              </a:rPr>
              <a:t>since some deviation vectors will eventually become </a:t>
            </a:r>
            <a:r>
              <a:rPr lang="en-US" b="1" dirty="0">
                <a:solidFill>
                  <a:srgbClr val="FF0000"/>
                </a:solidFill>
              </a:rPr>
              <a:t>linearly dependent.</a:t>
            </a:r>
            <a:endParaRPr lang="el-GR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	                                                               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                                                               (8)</a:t>
            </a:r>
            <a:endParaRPr lang="el-GR" b="1" dirty="0">
              <a:solidFill>
                <a:srgbClr val="3333CC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717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331348"/>
              </p:ext>
            </p:extLst>
          </p:nvPr>
        </p:nvGraphicFramePr>
        <p:xfrm>
          <a:off x="1393825" y="1484313"/>
          <a:ext cx="48942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Equation" r:id="rId3" imgW="2984400" imgH="253800" progId="Equation.DSMT4">
                  <p:embed/>
                </p:oleObj>
              </mc:Choice>
              <mc:Fallback>
                <p:oleObj name="Equation" r:id="rId3" imgW="2984400" imgH="253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3825" y="1484313"/>
                        <a:ext cx="4894263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4" name="Object 1"/>
          <p:cNvGraphicFramePr>
            <a:graphicFrameLocks noChangeAspect="1"/>
          </p:cNvGraphicFramePr>
          <p:nvPr/>
        </p:nvGraphicFramePr>
        <p:xfrm>
          <a:off x="683568" y="5589240"/>
          <a:ext cx="7367588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Equation" r:id="rId5" imgW="4394160" imgH="393480" progId="Equation.DSMT4">
                  <p:embed/>
                </p:oleObj>
              </mc:Choice>
              <mc:Fallback>
                <p:oleObj name="Equation" r:id="rId5" imgW="439416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5589240"/>
                        <a:ext cx="7367588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4797152"/>
            <a:ext cx="8229600" cy="151216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GB" sz="1800" b="1" dirty="0"/>
              <a:t>Figure 3.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3333CC"/>
                </a:solidFill>
              </a:rPr>
              <a:t>The GALI indices for a Hamiltonian system of </a:t>
            </a:r>
            <a:r>
              <a:rPr lang="en-US" sz="1800" b="1" dirty="0">
                <a:solidFill>
                  <a:srgbClr val="C00000"/>
                </a:solidFill>
              </a:rPr>
              <a:t>(a) 2 degrees of</a:t>
            </a:r>
          </a:p>
          <a:p>
            <a:pPr>
              <a:buFontTx/>
              <a:buNone/>
              <a:defRPr/>
            </a:pPr>
            <a:r>
              <a:rPr lang="en-US" sz="1800" b="1" dirty="0">
                <a:solidFill>
                  <a:srgbClr val="C00000"/>
                </a:solidFill>
              </a:rPr>
              <a:t> freedom  and (b) 3 degrees of freedom. </a:t>
            </a:r>
            <a:r>
              <a:rPr lang="en-US" sz="1800" b="1" dirty="0">
                <a:solidFill>
                  <a:srgbClr val="3333CC"/>
                </a:solidFill>
              </a:rPr>
              <a:t>In case (a), since </a:t>
            </a:r>
            <a:r>
              <a:rPr lang="en-US" sz="1800" b="1" dirty="0">
                <a:solidFill>
                  <a:srgbClr val="008000"/>
                </a:solidFill>
              </a:rPr>
              <a:t>only GALI</a:t>
            </a:r>
            <a:r>
              <a:rPr lang="en-US" sz="1800" b="1" baseline="-25000" dirty="0">
                <a:solidFill>
                  <a:srgbClr val="008000"/>
                </a:solidFill>
              </a:rPr>
              <a:t>2</a:t>
            </a:r>
            <a:r>
              <a:rPr lang="en-US" sz="1800" b="1" dirty="0">
                <a:solidFill>
                  <a:srgbClr val="008000"/>
                </a:solidFill>
              </a:rPr>
              <a:t> is</a:t>
            </a:r>
          </a:p>
          <a:p>
            <a:pPr>
              <a:buFontTx/>
              <a:buNone/>
              <a:defRPr/>
            </a:pPr>
            <a:r>
              <a:rPr lang="en-US" sz="1800" b="1" dirty="0">
                <a:solidFill>
                  <a:srgbClr val="008000"/>
                </a:solidFill>
              </a:rPr>
              <a:t> constant the motion lies on a 2-dimensional torus</a:t>
            </a:r>
            <a:r>
              <a:rPr lang="en-US" sz="1800" b="1" dirty="0">
                <a:solidFill>
                  <a:srgbClr val="3333CC"/>
                </a:solidFill>
              </a:rPr>
              <a:t>, while in (b), where</a:t>
            </a:r>
          </a:p>
          <a:p>
            <a:pPr>
              <a:buFontTx/>
              <a:buNone/>
              <a:defRPr/>
            </a:pPr>
            <a:r>
              <a:rPr lang="en-US" sz="1800" b="1" dirty="0">
                <a:solidFill>
                  <a:srgbClr val="008000"/>
                </a:solidFill>
              </a:rPr>
              <a:t> both GALI</a:t>
            </a:r>
            <a:r>
              <a:rPr lang="en-US" sz="1800" b="1" baseline="-25000" dirty="0">
                <a:solidFill>
                  <a:srgbClr val="008000"/>
                </a:solidFill>
              </a:rPr>
              <a:t>2</a:t>
            </a:r>
            <a:r>
              <a:rPr lang="en-US" sz="1800" b="1" dirty="0">
                <a:solidFill>
                  <a:srgbClr val="008000"/>
                </a:solidFill>
              </a:rPr>
              <a:t> and GALI</a:t>
            </a:r>
            <a:r>
              <a:rPr lang="en-US" sz="1800" b="1" baseline="-25000" dirty="0">
                <a:solidFill>
                  <a:srgbClr val="008000"/>
                </a:solidFill>
              </a:rPr>
              <a:t>3 </a:t>
            </a:r>
            <a:r>
              <a:rPr lang="en-US" sz="1800" b="1" dirty="0">
                <a:solidFill>
                  <a:srgbClr val="008000"/>
                </a:solidFill>
              </a:rPr>
              <a:t>are constant</a:t>
            </a:r>
            <a:r>
              <a:rPr lang="en-US" sz="1800" b="1" dirty="0">
                <a:solidFill>
                  <a:srgbClr val="3333CC"/>
                </a:solidFill>
              </a:rPr>
              <a:t>, the torus is 3-dimensional.</a:t>
            </a:r>
            <a:endParaRPr lang="el-GR" sz="1800" b="1" strike="sngStrike" dirty="0">
              <a:solidFill>
                <a:srgbClr val="3333CC"/>
              </a:solidFill>
            </a:endParaRPr>
          </a:p>
          <a:p>
            <a:pPr>
              <a:buFontTx/>
              <a:buNone/>
              <a:defRPr/>
            </a:pPr>
            <a:endParaRPr lang="en-GB" sz="1600" dirty="0"/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765175"/>
            <a:ext cx="4032250" cy="4032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8338" y="765175"/>
            <a:ext cx="4032250" cy="4032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- TextBox"/>
          <p:cNvSpPr txBox="1">
            <a:spLocks noChangeArrowheads="1"/>
          </p:cNvSpPr>
          <p:nvPr/>
        </p:nvSpPr>
        <p:spPr bwMode="auto">
          <a:xfrm>
            <a:off x="323528" y="404664"/>
            <a:ext cx="8640763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4. LOCALIZATION IN 1-DIMENSIONAL LATTICES</a:t>
            </a:r>
            <a:endParaRPr lang="el-GR" u="sng" dirty="0">
              <a:solidFill>
                <a:srgbClr val="FF0000"/>
              </a:solidFill>
            </a:endParaRPr>
          </a:p>
          <a:p>
            <a:r>
              <a:rPr lang="en-US" dirty="0"/>
              <a:t> </a:t>
            </a:r>
          </a:p>
          <a:p>
            <a:r>
              <a:rPr lang="en-US" b="1" dirty="0"/>
              <a:t>4.1 </a:t>
            </a:r>
            <a:r>
              <a:rPr lang="en-US" b="1" dirty="0">
                <a:solidFill>
                  <a:srgbClr val="C00000"/>
                </a:solidFill>
              </a:rPr>
              <a:t>Localization in Fourier space</a:t>
            </a:r>
          </a:p>
          <a:p>
            <a:endParaRPr lang="en-US" sz="800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In 1955, by E. Fermi, J. Pasta and S. </a:t>
            </a:r>
            <a:r>
              <a:rPr lang="en-US" b="1" dirty="0" err="1">
                <a:solidFill>
                  <a:srgbClr val="3333CC"/>
                </a:solidFill>
              </a:rPr>
              <a:t>Ulam</a:t>
            </a:r>
            <a:r>
              <a:rPr lang="en-US" b="1" dirty="0">
                <a:solidFill>
                  <a:srgbClr val="3333CC"/>
                </a:solidFill>
              </a:rPr>
              <a:t> (FPU) used the computers available at the Los Alamos National Laboratory to integrate </a:t>
            </a:r>
            <a:r>
              <a:rPr lang="en-US" b="1" dirty="0">
                <a:solidFill>
                  <a:srgbClr val="CC0000"/>
                </a:solidFill>
              </a:rPr>
              <a:t>a chain of 31 nonlinear oscillators, coupled to their nearest neighbors</a:t>
            </a:r>
            <a:r>
              <a:rPr lang="en-US" b="1" dirty="0">
                <a:solidFill>
                  <a:srgbClr val="3333CC"/>
                </a:solidFill>
              </a:rPr>
              <a:t>, and investigate </a:t>
            </a:r>
            <a:r>
              <a:rPr lang="en-US" b="1" dirty="0">
                <a:solidFill>
                  <a:srgbClr val="FF0000"/>
                </a:solidFill>
              </a:rPr>
              <a:t>how energy was shared by all normal modes </a:t>
            </a:r>
            <a:r>
              <a:rPr lang="en-US" b="1" dirty="0">
                <a:solidFill>
                  <a:srgbClr val="0000FF"/>
                </a:solidFill>
              </a:rPr>
              <a:t>of the system</a:t>
            </a:r>
            <a:r>
              <a:rPr lang="en-US" b="1" dirty="0">
                <a:solidFill>
                  <a:srgbClr val="3333CC"/>
                </a:solidFill>
              </a:rPr>
              <a:t>. </a:t>
            </a: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To their great surprise, starting with initial conditions placed on </a:t>
            </a:r>
            <a:r>
              <a:rPr lang="en-US" b="1" dirty="0">
                <a:solidFill>
                  <a:srgbClr val="008000"/>
                </a:solidFill>
              </a:rPr>
              <a:t>the  q =1 linear normal mode</a:t>
            </a:r>
            <a:r>
              <a:rPr lang="en-US" b="1" dirty="0">
                <a:solidFill>
                  <a:srgbClr val="3333CC"/>
                </a:solidFill>
              </a:rPr>
              <a:t>, they discovered, for small energies, </a:t>
            </a:r>
            <a:r>
              <a:rPr lang="en-US" b="1" dirty="0">
                <a:solidFill>
                  <a:srgbClr val="FF0000"/>
                </a:solidFill>
              </a:rPr>
              <a:t>a near-recurrence to their initial state </a:t>
            </a:r>
            <a:r>
              <a:rPr lang="en-US" b="1" dirty="0">
                <a:solidFill>
                  <a:srgbClr val="3333CC"/>
                </a:solidFill>
              </a:rPr>
              <a:t>after </a:t>
            </a:r>
            <a:r>
              <a:rPr lang="en-US" b="1" dirty="0">
                <a:solidFill>
                  <a:srgbClr val="008000"/>
                </a:solidFill>
              </a:rPr>
              <a:t>exciting very few other modes</a:t>
            </a:r>
            <a:r>
              <a:rPr lang="en-US" b="1" dirty="0">
                <a:solidFill>
                  <a:srgbClr val="3333CC"/>
                </a:solidFill>
              </a:rPr>
              <a:t> and a relatively short time, see Figure 4 (a). </a:t>
            </a: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This </a:t>
            </a:r>
            <a:r>
              <a:rPr lang="en-US" b="1" dirty="0">
                <a:solidFill>
                  <a:srgbClr val="008000"/>
                </a:solidFill>
              </a:rPr>
              <a:t>remarkable observation </a:t>
            </a:r>
            <a:r>
              <a:rPr lang="en-US" b="1" dirty="0">
                <a:solidFill>
                  <a:srgbClr val="3333CC"/>
                </a:solidFill>
              </a:rPr>
              <a:t>ran contrary to the </a:t>
            </a:r>
            <a:r>
              <a:rPr lang="en-US" b="1" dirty="0">
                <a:solidFill>
                  <a:srgbClr val="C00000"/>
                </a:solidFill>
              </a:rPr>
              <a:t>expectation of energy sharing among all modes </a:t>
            </a:r>
            <a:r>
              <a:rPr lang="en-US" b="1" dirty="0">
                <a:solidFill>
                  <a:srgbClr val="3333CC"/>
                </a:solidFill>
              </a:rPr>
              <a:t>predicted by equilibrium statistical mechanics and was </a:t>
            </a:r>
            <a:r>
              <a:rPr lang="en-US" b="1" dirty="0">
                <a:solidFill>
                  <a:srgbClr val="FF0000"/>
                </a:solidFill>
              </a:rPr>
              <a:t>termed the “paradox” of FPU recurrences. </a:t>
            </a:r>
            <a:endParaRPr lang="el-G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589588"/>
            <a:ext cx="8229600" cy="536575"/>
          </a:xfrm>
        </p:spPr>
        <p:txBody>
          <a:bodyPr/>
          <a:lstStyle/>
          <a:p>
            <a:pPr>
              <a:buFontTx/>
              <a:buNone/>
            </a:pPr>
            <a:br>
              <a:rPr lang="el-GR"/>
            </a:br>
            <a:endParaRPr lang="en-GB"/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0688"/>
            <a:ext cx="4824536" cy="3760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611560" y="4725144"/>
            <a:ext cx="81375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Figure 4: </a:t>
            </a:r>
            <a:r>
              <a:rPr lang="en-US" sz="1800" b="1" dirty="0">
                <a:solidFill>
                  <a:schemeClr val="accent4"/>
                </a:solidFill>
                <a:latin typeface="+mn-lt"/>
              </a:rPr>
              <a:t>(a)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Localization in modal space </a:t>
            </a:r>
            <a:r>
              <a:rPr lang="en-US" sz="1800" b="1" dirty="0">
                <a:solidFill>
                  <a:srgbClr val="C00000"/>
                </a:solidFill>
                <a:latin typeface="+mn-lt"/>
              </a:rPr>
              <a:t>in the form  of FPU recurrences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, discovered by Fermi Pasta and </a:t>
            </a:r>
            <a:r>
              <a:rPr lang="en-US" sz="1800" b="1" dirty="0" err="1">
                <a:solidFill>
                  <a:srgbClr val="3333CC"/>
                </a:solidFill>
                <a:latin typeface="+mn-lt"/>
              </a:rPr>
              <a:t>Ulam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, for a lattice of 31 particles. Note how only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a packet of about 5 modes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 is excited before the energy returns to the q = 1 mode.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- TextBox"/>
          <p:cNvSpPr txBox="1">
            <a:spLocks noChangeArrowheads="1"/>
          </p:cNvSpPr>
          <p:nvPr/>
        </p:nvSpPr>
        <p:spPr bwMode="auto">
          <a:xfrm>
            <a:off x="323528" y="476672"/>
            <a:ext cx="835342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Energy localization”</a:t>
            </a:r>
            <a:r>
              <a:rPr lang="en-US" b="1" dirty="0">
                <a:solidFill>
                  <a:srgbClr val="3333CC"/>
                </a:solidFill>
              </a:rPr>
              <a:t> here implies </a:t>
            </a:r>
            <a:r>
              <a:rPr lang="en-US" b="1" dirty="0">
                <a:solidFill>
                  <a:srgbClr val="FF0000"/>
                </a:solidFill>
              </a:rPr>
              <a:t>localization in Fourier q-modal space,</a:t>
            </a:r>
            <a:r>
              <a:rPr lang="en-US" b="1" dirty="0">
                <a:solidFill>
                  <a:srgbClr val="3333CC"/>
                </a:solidFill>
              </a:rPr>
              <a:t> as the FPU recurrences were observed </a:t>
            </a:r>
            <a:r>
              <a:rPr lang="en-US" b="1" dirty="0">
                <a:solidFill>
                  <a:srgbClr val="009900"/>
                </a:solidFill>
              </a:rPr>
              <a:t>when all the energy was placed in the </a:t>
            </a:r>
            <a:r>
              <a:rPr lang="en-US" b="1" i="1" dirty="0">
                <a:solidFill>
                  <a:srgbClr val="009900"/>
                </a:solidFill>
              </a:rPr>
              <a:t>q</a:t>
            </a:r>
            <a:r>
              <a:rPr lang="en-US" b="1" dirty="0">
                <a:solidFill>
                  <a:srgbClr val="009900"/>
                </a:solidFill>
              </a:rPr>
              <a:t>=1 mode!</a:t>
            </a:r>
            <a:endParaRPr lang="el-GR" b="1" dirty="0">
              <a:solidFill>
                <a:srgbClr val="009900"/>
              </a:solidFill>
            </a:endParaRPr>
          </a:p>
          <a:p>
            <a:endParaRPr lang="el-GR" b="1" dirty="0">
              <a:solidFill>
                <a:srgbClr val="3333CC"/>
              </a:solidFill>
            </a:endParaRPr>
          </a:p>
          <a:p>
            <a:r>
              <a:rPr lang="en-US" b="1" dirty="0" err="1">
                <a:solidFill>
                  <a:srgbClr val="3333CC"/>
                </a:solidFill>
              </a:rPr>
              <a:t>Flach</a:t>
            </a:r>
            <a:r>
              <a:rPr lang="en-US" b="1" dirty="0">
                <a:solidFill>
                  <a:srgbClr val="3333CC"/>
                </a:solidFill>
              </a:rPr>
              <a:t> and his co-workers in 2005 introduced the concept of </a:t>
            </a:r>
            <a:r>
              <a:rPr lang="en-US" b="1" dirty="0">
                <a:solidFill>
                  <a:srgbClr val="FF0000"/>
                </a:solidFill>
              </a:rPr>
              <a:t>q-breathers as exact periodic solutions of the problem</a:t>
            </a:r>
            <a:r>
              <a:rPr lang="en-US" b="1" dirty="0">
                <a:solidFill>
                  <a:srgbClr val="3333CC"/>
                </a:solidFill>
              </a:rPr>
              <a:t>. They showed </a:t>
            </a:r>
            <a:r>
              <a:rPr lang="en-US" b="1" dirty="0">
                <a:solidFill>
                  <a:srgbClr val="333399"/>
                </a:solidFill>
              </a:rPr>
              <a:t>that </a:t>
            </a:r>
            <a:r>
              <a:rPr lang="en-US" b="1" dirty="0">
                <a:solidFill>
                  <a:srgbClr val="3333CC"/>
                </a:solidFill>
              </a:rPr>
              <a:t>if we excite </a:t>
            </a:r>
            <a:r>
              <a:rPr lang="en-US" b="1" dirty="0">
                <a:solidFill>
                  <a:srgbClr val="008000"/>
                </a:solidFill>
              </a:rPr>
              <a:t>a single low q-breather mode </a:t>
            </a:r>
            <a:r>
              <a:rPr lang="en-US" b="1" dirty="0">
                <a:solidFill>
                  <a:srgbClr val="3333CC"/>
                </a:solidFill>
              </a:rPr>
              <a:t>the total energy remains localized </a:t>
            </a:r>
            <a:r>
              <a:rPr lang="en-US" b="1" dirty="0">
                <a:solidFill>
                  <a:srgbClr val="C00000"/>
                </a:solidFill>
              </a:rPr>
              <a:t>only within a few of these low frequency modes, also called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metastable</a:t>
            </a:r>
            <a:r>
              <a:rPr lang="en-US" b="1" dirty="0">
                <a:solidFill>
                  <a:srgbClr val="FF0000"/>
                </a:solidFill>
              </a:rPr>
              <a:t> states </a:t>
            </a:r>
            <a:r>
              <a:rPr lang="en-US" b="1" dirty="0">
                <a:solidFill>
                  <a:srgbClr val="333399"/>
                </a:solidFill>
              </a:rPr>
              <a:t>or</a:t>
            </a:r>
            <a:r>
              <a:rPr lang="en-US" b="1" dirty="0">
                <a:solidFill>
                  <a:srgbClr val="FF0000"/>
                </a:solidFill>
              </a:rPr>
              <a:t> natural packets</a:t>
            </a:r>
            <a:r>
              <a:rPr lang="en-US" b="1" dirty="0">
                <a:solidFill>
                  <a:srgbClr val="3333CC"/>
                </a:solidFill>
              </a:rPr>
              <a:t>. </a:t>
            </a:r>
          </a:p>
          <a:p>
            <a:endParaRPr lang="en-US" b="1" dirty="0">
              <a:solidFill>
                <a:srgbClr val="3333CC"/>
              </a:solidFill>
            </a:endParaRPr>
          </a:p>
          <a:p>
            <a:pPr marL="457200" indent="-457200">
              <a:defRPr/>
            </a:pPr>
            <a:r>
              <a:rPr lang="en-US" b="1" dirty="0">
                <a:solidFill>
                  <a:srgbClr val="3333CC"/>
                </a:solidFill>
              </a:rPr>
              <a:t>A </a:t>
            </a:r>
            <a:r>
              <a:rPr lang="en-US" b="1" dirty="0">
                <a:solidFill>
                  <a:srgbClr val="008000"/>
                </a:solidFill>
              </a:rPr>
              <a:t>more complete interpretation of the FPU paradox was</a:t>
            </a:r>
          </a:p>
          <a:p>
            <a:pPr marL="457200" indent="-457200">
              <a:defRPr/>
            </a:pPr>
            <a:r>
              <a:rPr lang="en-US" b="1" dirty="0">
                <a:solidFill>
                  <a:srgbClr val="008000"/>
                </a:solidFill>
              </a:rPr>
              <a:t>provided by our group </a:t>
            </a:r>
            <a:r>
              <a:rPr lang="en-US" b="1" dirty="0">
                <a:solidFill>
                  <a:srgbClr val="3333CC"/>
                </a:solidFill>
              </a:rPr>
              <a:t>(</a:t>
            </a:r>
            <a:r>
              <a:rPr lang="en-US" b="1" dirty="0">
                <a:solidFill>
                  <a:srgbClr val="002060"/>
                </a:solidFill>
              </a:rPr>
              <a:t>Phys. Rev. E 81, 2010)</a:t>
            </a:r>
            <a:r>
              <a:rPr lang="en-US" b="1" dirty="0">
                <a:solidFill>
                  <a:srgbClr val="3333CC"/>
                </a:solidFill>
              </a:rPr>
              <a:t>, where we </a:t>
            </a:r>
          </a:p>
          <a:p>
            <a:pPr marL="457200" indent="-457200">
              <a:defRPr/>
            </a:pPr>
            <a:r>
              <a:rPr lang="en-US" b="1" dirty="0">
                <a:solidFill>
                  <a:srgbClr val="3333CC"/>
                </a:solidFill>
              </a:rPr>
              <a:t>introduced </a:t>
            </a:r>
            <a:r>
              <a:rPr lang="en-US" b="1" dirty="0">
                <a:solidFill>
                  <a:srgbClr val="FF0000"/>
                </a:solidFill>
              </a:rPr>
              <a:t>the concept of 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q-</a:t>
            </a:r>
            <a:r>
              <a:rPr lang="en-US" b="1" dirty="0" err="1">
                <a:solidFill>
                  <a:srgbClr val="FF0000"/>
                </a:solidFill>
              </a:rPr>
              <a:t>tori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3333CC"/>
                </a:solidFill>
              </a:rPr>
              <a:t>reconciling </a:t>
            </a:r>
            <a:r>
              <a:rPr lang="en-US" b="1" dirty="0">
                <a:solidFill>
                  <a:srgbClr val="FF0000"/>
                </a:solidFill>
              </a:rPr>
              <a:t>q-breathers </a:t>
            </a:r>
          </a:p>
          <a:p>
            <a:pPr marL="457200" indent="-457200">
              <a:defRPr/>
            </a:pPr>
            <a:r>
              <a:rPr lang="en-US" b="1" dirty="0">
                <a:solidFill>
                  <a:srgbClr val="3333CC"/>
                </a:solidFill>
              </a:rPr>
              <a:t>with the </a:t>
            </a:r>
            <a:r>
              <a:rPr lang="en-US" b="1" dirty="0" err="1">
                <a:solidFill>
                  <a:srgbClr val="FF0000"/>
                </a:solidFill>
              </a:rPr>
              <a:t>metastable</a:t>
            </a:r>
            <a:r>
              <a:rPr lang="en-US" b="1" dirty="0">
                <a:solidFill>
                  <a:srgbClr val="FF0000"/>
                </a:solidFill>
              </a:rPr>
              <a:t> packets </a:t>
            </a:r>
            <a:r>
              <a:rPr lang="en-US" b="1" dirty="0">
                <a:solidFill>
                  <a:srgbClr val="3333CC"/>
                </a:solidFill>
              </a:rPr>
              <a:t>of low-frequency modes.</a:t>
            </a:r>
          </a:p>
          <a:p>
            <a:pPr marL="457200" indent="-457200">
              <a:defRPr/>
            </a:pPr>
            <a:endParaRPr lang="en-US" b="1" dirty="0">
              <a:solidFill>
                <a:srgbClr val="3333CC"/>
              </a:solidFill>
            </a:endParaRPr>
          </a:p>
          <a:p>
            <a:pPr marL="457200" indent="-457200">
              <a:defRPr/>
            </a:pPr>
            <a:r>
              <a:rPr lang="en-US" b="1" dirty="0">
                <a:solidFill>
                  <a:srgbClr val="3333CC"/>
                </a:solidFill>
              </a:rPr>
              <a:t>Let us now use </a:t>
            </a:r>
            <a:r>
              <a:rPr lang="en-US" b="1" dirty="0">
                <a:solidFill>
                  <a:srgbClr val="C00000"/>
                </a:solidFill>
              </a:rPr>
              <a:t>the GALI indices </a:t>
            </a:r>
            <a:r>
              <a:rPr lang="en-US" b="1" dirty="0">
                <a:solidFill>
                  <a:srgbClr val="3333CC"/>
                </a:solidFill>
              </a:rPr>
              <a:t>to study </a:t>
            </a:r>
            <a:r>
              <a:rPr lang="en-US" b="1" dirty="0">
                <a:solidFill>
                  <a:srgbClr val="009900"/>
                </a:solidFill>
              </a:rPr>
              <a:t>the stability of these</a:t>
            </a:r>
          </a:p>
          <a:p>
            <a:pPr marL="457200" indent="-457200">
              <a:defRPr/>
            </a:pPr>
            <a:r>
              <a:rPr lang="en-US" b="1" dirty="0">
                <a:solidFill>
                  <a:srgbClr val="009900"/>
                </a:solidFill>
              </a:rPr>
              <a:t>q – </a:t>
            </a:r>
            <a:r>
              <a:rPr lang="en-US" b="1" dirty="0" err="1">
                <a:solidFill>
                  <a:srgbClr val="009900"/>
                </a:solidFill>
              </a:rPr>
              <a:t>tori</a:t>
            </a:r>
            <a:r>
              <a:rPr lang="en-US" b="1" dirty="0">
                <a:solidFill>
                  <a:srgbClr val="009900"/>
                </a:solidFill>
              </a:rPr>
              <a:t> </a:t>
            </a:r>
            <a:r>
              <a:rPr lang="en-US" b="1" dirty="0">
                <a:solidFill>
                  <a:srgbClr val="3333CC"/>
                </a:solidFill>
              </a:rPr>
              <a:t>and the </a:t>
            </a:r>
            <a:r>
              <a:rPr lang="en-US" b="1" dirty="0">
                <a:solidFill>
                  <a:srgbClr val="FF0000"/>
                </a:solidFill>
              </a:rPr>
              <a:t>breakdown of the associated FPU recurrences!</a:t>
            </a:r>
            <a:endParaRPr lang="el-GR" b="1" dirty="0">
              <a:solidFill>
                <a:srgbClr val="FF0000"/>
              </a:solidFill>
            </a:endParaRPr>
          </a:p>
          <a:p>
            <a:endParaRPr lang="el-GR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6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6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t="68726" r="70487"/>
          <a:stretch>
            <a:fillRect/>
          </a:stretch>
        </p:blipFill>
        <p:spPr bwMode="auto">
          <a:xfrm>
            <a:off x="-5798" y="476672"/>
            <a:ext cx="488904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 t="69450" r="68914"/>
          <a:stretch>
            <a:fillRect/>
          </a:stretch>
        </p:blipFill>
        <p:spPr bwMode="auto">
          <a:xfrm>
            <a:off x="4242441" y="620688"/>
            <a:ext cx="490156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611560" y="4797152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Figure 5: </a:t>
            </a:r>
            <a:r>
              <a:rPr lang="en-US" b="1" dirty="0">
                <a:solidFill>
                  <a:srgbClr val="333399"/>
                </a:solidFill>
              </a:rPr>
              <a:t>FPU with 8 particles: </a:t>
            </a:r>
            <a:r>
              <a:rPr lang="en-US" b="1" dirty="0">
                <a:solidFill>
                  <a:srgbClr val="008000"/>
                </a:solidFill>
              </a:rPr>
              <a:t>(a) Only the E</a:t>
            </a:r>
            <a:r>
              <a:rPr lang="en-US" b="1" baseline="-25000" dirty="0">
                <a:solidFill>
                  <a:srgbClr val="008000"/>
                </a:solidFill>
              </a:rPr>
              <a:t>1</a:t>
            </a:r>
            <a:r>
              <a:rPr lang="en-US" b="1" dirty="0">
                <a:solidFill>
                  <a:srgbClr val="008000"/>
                </a:solidFill>
              </a:rPr>
              <a:t> and E</a:t>
            </a:r>
            <a:r>
              <a:rPr lang="en-US" b="1" baseline="-25000" dirty="0">
                <a:solidFill>
                  <a:srgbClr val="008000"/>
                </a:solidFill>
              </a:rPr>
              <a:t>3</a:t>
            </a:r>
            <a:r>
              <a:rPr lang="en-US" b="1" dirty="0">
                <a:solidFill>
                  <a:srgbClr val="008000"/>
                </a:solidFill>
              </a:rPr>
              <a:t> modes are excited. </a:t>
            </a:r>
            <a:r>
              <a:rPr lang="en-US" b="1" dirty="0">
                <a:solidFill>
                  <a:srgbClr val="0000FF"/>
                </a:solidFill>
              </a:rPr>
              <a:t>You might think that </a:t>
            </a:r>
            <a:r>
              <a:rPr lang="en-US" b="1" dirty="0">
                <a:solidFill>
                  <a:srgbClr val="C00000"/>
                </a:solidFill>
              </a:rPr>
              <a:t>the torus is 2-dimensional, and you are right</a:t>
            </a:r>
            <a:r>
              <a:rPr lang="en-US" b="1" dirty="0">
                <a:solidFill>
                  <a:srgbClr val="333399"/>
                </a:solidFill>
              </a:rPr>
              <a:t>, since </a:t>
            </a:r>
            <a:r>
              <a:rPr lang="en-US" b="1" dirty="0">
                <a:solidFill>
                  <a:srgbClr val="008000"/>
                </a:solidFill>
              </a:rPr>
              <a:t>(b) only GALI</a:t>
            </a:r>
            <a:r>
              <a:rPr lang="en-US" b="1" baseline="-25000" dirty="0">
                <a:solidFill>
                  <a:srgbClr val="008000"/>
                </a:solidFill>
              </a:rPr>
              <a:t>2</a:t>
            </a:r>
            <a:r>
              <a:rPr lang="en-US" b="1" dirty="0">
                <a:solidFill>
                  <a:srgbClr val="008000"/>
                </a:solidFill>
              </a:rPr>
              <a:t> =const. </a:t>
            </a:r>
            <a:r>
              <a:rPr lang="en-US" b="1" dirty="0">
                <a:solidFill>
                  <a:srgbClr val="333399"/>
                </a:solidFill>
              </a:rPr>
              <a:t>and all other </a:t>
            </a:r>
            <a:r>
              <a:rPr lang="en-US" b="1" dirty="0" err="1">
                <a:solidFill>
                  <a:srgbClr val="333399"/>
                </a:solidFill>
              </a:rPr>
              <a:t>GALI</a:t>
            </a:r>
            <a:r>
              <a:rPr lang="en-US" b="1" baseline="-25000" dirty="0" err="1">
                <a:solidFill>
                  <a:srgbClr val="333399"/>
                </a:solidFill>
              </a:rPr>
              <a:t>k</a:t>
            </a:r>
            <a:r>
              <a:rPr lang="en-US" b="1" dirty="0">
                <a:solidFill>
                  <a:srgbClr val="333399"/>
                </a:solidFill>
              </a:rPr>
              <a:t> decay by power laws.</a:t>
            </a:r>
            <a:endParaRPr lang="en-GB" b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t="69808" r="68194"/>
          <a:stretch>
            <a:fillRect/>
          </a:stretch>
        </p:blipFill>
        <p:spPr bwMode="auto">
          <a:xfrm>
            <a:off x="10859" y="692696"/>
            <a:ext cx="488308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 t="70173" r="72353"/>
          <a:stretch>
            <a:fillRect/>
          </a:stretch>
        </p:blipFill>
        <p:spPr bwMode="auto">
          <a:xfrm>
            <a:off x="4499992" y="836712"/>
            <a:ext cx="421231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436306" y="4391473"/>
            <a:ext cx="8244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6: </a:t>
            </a:r>
            <a:r>
              <a:rPr lang="en-US" b="1" dirty="0">
                <a:solidFill>
                  <a:srgbClr val="333399"/>
                </a:solidFill>
              </a:rPr>
              <a:t>FPU with 8 particles and different initial conditions: (a) </a:t>
            </a:r>
            <a:r>
              <a:rPr lang="en-US" b="1" dirty="0">
                <a:solidFill>
                  <a:srgbClr val="008000"/>
                </a:solidFill>
              </a:rPr>
              <a:t>The evolution of GALI</a:t>
            </a:r>
            <a:r>
              <a:rPr lang="en-US" b="1" baseline="-25000" dirty="0">
                <a:solidFill>
                  <a:srgbClr val="008000"/>
                </a:solidFill>
              </a:rPr>
              <a:t>2 </a:t>
            </a:r>
            <a:r>
              <a:rPr lang="en-US" b="1" dirty="0">
                <a:solidFill>
                  <a:srgbClr val="008000"/>
                </a:solidFill>
              </a:rPr>
              <a:t>shows already at t ≈ 500 that the orbit diffuses away</a:t>
            </a:r>
            <a:r>
              <a:rPr lang="en-US" b="1" dirty="0">
                <a:solidFill>
                  <a:srgbClr val="333399"/>
                </a:solidFill>
              </a:rPr>
              <a:t> from the torus weakly chaotically. (b) </a:t>
            </a:r>
            <a:r>
              <a:rPr lang="en-US" b="1" dirty="0">
                <a:solidFill>
                  <a:srgbClr val="C00000"/>
                </a:solidFill>
              </a:rPr>
              <a:t>This becomes visible in the oscillations much later</a:t>
            </a:r>
            <a:r>
              <a:rPr lang="en-US" b="1" dirty="0">
                <a:solidFill>
                  <a:srgbClr val="333399"/>
                </a:solidFill>
              </a:rPr>
              <a:t>, when the recurrences break down at t ≈ 14000.</a:t>
            </a:r>
            <a:endParaRPr lang="en-GB" b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http://nlsconf.physics.uoc.gr/sites/nlsconf.physics.uoc.gr/files/images/logo.png">
            <a:extLst>
              <a:ext uri="{FF2B5EF4-FFF2-40B4-BE49-F238E27FC236}">
                <a16:creationId xmlns:a16="http://schemas.microsoft.com/office/drawing/2014/main" id="{5821C3BE-4636-4B25-AE48-FF279C8BB3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3034640" cy="23659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6EE2C2B-E2B6-4A4F-9F9E-471AF2BDBCF2}"/>
              </a:ext>
            </a:extLst>
          </p:cNvPr>
          <p:cNvSpPr/>
          <p:nvPr/>
        </p:nvSpPr>
        <p:spPr>
          <a:xfrm>
            <a:off x="4572000" y="980728"/>
            <a:ext cx="3851920" cy="1722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33339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Fourth European Ph.D. School on “Mathematical Modeling of Complex Systems”, Athens, 14 - 25 July 2014</a:t>
            </a:r>
            <a:endParaRPr lang="el-GR" sz="1400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Εικόνα 5" descr="https://www.math.upatras.gr/~phdsch11/wp-content/uploads/2010/12/cropped-gefyra.jpg">
            <a:extLst>
              <a:ext uri="{FF2B5EF4-FFF2-40B4-BE49-F238E27FC236}">
                <a16:creationId xmlns:a16="http://schemas.microsoft.com/office/drawing/2014/main" id="{94AF2577-3EEC-4C96-881C-6A7B5D2F12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65" y="3573016"/>
            <a:ext cx="5411470" cy="14058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F5388F57-2415-4BBE-89A2-D92A7AEADF4D}"/>
              </a:ext>
            </a:extLst>
          </p:cNvPr>
          <p:cNvSpPr/>
          <p:nvPr/>
        </p:nvSpPr>
        <p:spPr>
          <a:xfrm>
            <a:off x="107504" y="5317018"/>
            <a:ext cx="8424935" cy="734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Fifth European Ph.D. School on “Mathematical Modeling of Complex Systems”, Patras, 20 - 30 July 2015</a:t>
            </a:r>
            <a:endParaRPr lang="el-GR" sz="1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3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1 - TextBox"/>
          <p:cNvSpPr txBox="1">
            <a:spLocks noChangeArrowheads="1"/>
          </p:cNvSpPr>
          <p:nvPr/>
        </p:nvSpPr>
        <p:spPr bwMode="auto">
          <a:xfrm>
            <a:off x="539552" y="620688"/>
            <a:ext cx="82804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4.2 </a:t>
            </a:r>
            <a:r>
              <a:rPr lang="en-US" b="1" dirty="0">
                <a:solidFill>
                  <a:srgbClr val="C00000"/>
                </a:solidFill>
              </a:rPr>
              <a:t>Localization in configuration space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It is also important to mention </a:t>
            </a:r>
            <a:r>
              <a:rPr lang="en-US" b="1" dirty="0">
                <a:solidFill>
                  <a:srgbClr val="FF0000"/>
                </a:solidFill>
              </a:rPr>
              <a:t>the</a:t>
            </a:r>
            <a:r>
              <a:rPr lang="en-US" b="1" dirty="0">
                <a:solidFill>
                  <a:srgbClr val="3333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localization </a:t>
            </a:r>
            <a:r>
              <a:rPr lang="en-US" b="1" dirty="0">
                <a:solidFill>
                  <a:srgbClr val="3333CC"/>
                </a:solidFill>
              </a:rPr>
              <a:t>of nonlinear lattices </a:t>
            </a:r>
            <a:r>
              <a:rPr lang="en-US" b="1" dirty="0">
                <a:solidFill>
                  <a:srgbClr val="FF0000"/>
                </a:solidFill>
              </a:rPr>
              <a:t>in their spatial coordinates (</a:t>
            </a:r>
            <a:r>
              <a:rPr lang="en-US" b="1" dirty="0">
                <a:solidFill>
                  <a:srgbClr val="008000"/>
                </a:solidFill>
              </a:rPr>
              <a:t>Fig. 6 below</a:t>
            </a:r>
            <a:r>
              <a:rPr lang="en-US" b="1" dirty="0">
                <a:solidFill>
                  <a:srgbClr val="FF0000"/>
                </a:solidFill>
              </a:rPr>
              <a:t>). </a:t>
            </a:r>
            <a:r>
              <a:rPr lang="en-US" b="1" dirty="0">
                <a:solidFill>
                  <a:srgbClr val="3333CC"/>
                </a:solidFill>
              </a:rPr>
              <a:t>These are </a:t>
            </a:r>
            <a:r>
              <a:rPr lang="en-US" b="1" dirty="0">
                <a:solidFill>
                  <a:srgbClr val="009900"/>
                </a:solidFill>
              </a:rPr>
              <a:t>exponentially localized periodic oscillations</a:t>
            </a:r>
            <a:r>
              <a:rPr lang="en-US" b="1" dirty="0">
                <a:solidFill>
                  <a:srgbClr val="3333CC"/>
                </a:solidFill>
              </a:rPr>
              <a:t>, called </a:t>
            </a:r>
            <a:r>
              <a:rPr lang="en-US" b="1" dirty="0">
                <a:solidFill>
                  <a:srgbClr val="FF0000"/>
                </a:solidFill>
              </a:rPr>
              <a:t>discrete breathers</a:t>
            </a:r>
            <a:r>
              <a:rPr lang="en-US" b="1" dirty="0">
                <a:solidFill>
                  <a:srgbClr val="008000"/>
                </a:solidFill>
              </a:rPr>
              <a:t>. </a:t>
            </a:r>
            <a:r>
              <a:rPr lang="en-US" b="1" dirty="0">
                <a:solidFill>
                  <a:srgbClr val="3333CC"/>
                </a:solidFill>
              </a:rPr>
              <a:t>They have been verified analytically and numerically on a variety of lattices, like the Klein-Gordon (KG) chain </a:t>
            </a:r>
            <a:endParaRPr lang="el-GR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                                                                   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                                                                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                                                              (9)</a:t>
            </a:r>
          </a:p>
          <a:p>
            <a:endParaRPr lang="en-US" b="1" dirty="0">
              <a:solidFill>
                <a:srgbClr val="3333CC"/>
              </a:solidFill>
            </a:endParaRP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- ∞ &lt; </a:t>
            </a:r>
            <a:r>
              <a:rPr lang="en-US" b="1" i="1" dirty="0">
                <a:solidFill>
                  <a:srgbClr val="3333CC"/>
                </a:solidFill>
              </a:rPr>
              <a:t>n</a:t>
            </a:r>
            <a:r>
              <a:rPr lang="en-US" b="1" dirty="0">
                <a:solidFill>
                  <a:srgbClr val="3333CC"/>
                </a:solidFill>
              </a:rPr>
              <a:t> &lt; ∞ , where </a:t>
            </a:r>
            <a:r>
              <a:rPr lang="en-US" b="1" i="1" dirty="0">
                <a:solidFill>
                  <a:srgbClr val="3333CC"/>
                </a:solidFill>
              </a:rPr>
              <a:t>V</a:t>
            </a:r>
            <a:r>
              <a:rPr lang="en-US" b="1" dirty="0">
                <a:solidFill>
                  <a:srgbClr val="3333CC"/>
                </a:solidFill>
              </a:rPr>
              <a:t>(x) is the on-site potential and  </a:t>
            </a:r>
            <a:r>
              <a:rPr lang="el-GR" b="1" dirty="0">
                <a:solidFill>
                  <a:srgbClr val="FF0000"/>
                </a:solidFill>
              </a:rPr>
              <a:t>α </a:t>
            </a:r>
            <a:r>
              <a:rPr lang="en-US" b="1" dirty="0">
                <a:solidFill>
                  <a:srgbClr val="FF0000"/>
                </a:solidFill>
              </a:rPr>
              <a:t>&gt; 0 </a:t>
            </a:r>
            <a:r>
              <a:rPr lang="en-US" b="1" dirty="0">
                <a:solidFill>
                  <a:srgbClr val="3333CC"/>
                </a:solidFill>
              </a:rPr>
              <a:t>is a coupling parameter. Expanding in Fourier series, one finds that discrete breathers are directly related to </a:t>
            </a:r>
            <a:r>
              <a:rPr lang="en-US" b="1" dirty="0" err="1">
                <a:solidFill>
                  <a:srgbClr val="FF0000"/>
                </a:solidFill>
              </a:rPr>
              <a:t>homoclinic</a:t>
            </a:r>
            <a:r>
              <a:rPr lang="en-US" b="1" dirty="0">
                <a:solidFill>
                  <a:srgbClr val="FF0000"/>
                </a:solidFill>
              </a:rPr>
              <a:t> orbits of invertible maps, </a:t>
            </a:r>
            <a:r>
              <a:rPr lang="en-US" b="1" dirty="0">
                <a:solidFill>
                  <a:srgbClr val="3333CC"/>
                </a:solidFill>
              </a:rPr>
              <a:t>through which one can prescribe </a:t>
            </a:r>
            <a:r>
              <a:rPr lang="en-US" b="1" dirty="0">
                <a:solidFill>
                  <a:srgbClr val="333399"/>
                </a:solidFill>
              </a:rPr>
              <a:t>a numerical procedure</a:t>
            </a:r>
            <a:r>
              <a:rPr lang="en-US" b="1" dirty="0">
                <a:solidFill>
                  <a:srgbClr val="009900"/>
                </a:solidFill>
              </a:rPr>
              <a:t> for constructing them to arbitrarily high accuracy</a:t>
            </a:r>
            <a:r>
              <a:rPr lang="en-US" b="1" dirty="0">
                <a:solidFill>
                  <a:srgbClr val="3333CC"/>
                </a:solidFill>
              </a:rPr>
              <a:t>. </a:t>
            </a:r>
            <a:endParaRPr lang="en-GB" b="1" dirty="0">
              <a:solidFill>
                <a:srgbClr val="3333CC"/>
              </a:solidFill>
            </a:endParaRPr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9218" name="Object 1"/>
          <p:cNvGraphicFramePr>
            <a:graphicFrameLocks noChangeAspect="1"/>
          </p:cNvGraphicFramePr>
          <p:nvPr/>
        </p:nvGraphicFramePr>
        <p:xfrm>
          <a:off x="827584" y="3212976"/>
          <a:ext cx="685006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Equation" r:id="rId3" imgW="3403600" imgH="393700" progId="Equation.DSMT4">
                  <p:embed/>
                </p:oleObj>
              </mc:Choice>
              <mc:Fallback>
                <p:oleObj name="Equation" r:id="rId3" imgW="34036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212976"/>
                        <a:ext cx="6850062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29636"/>
            <a:ext cx="5688632" cy="45542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539552" y="5229200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Figure 6: </a:t>
            </a:r>
            <a:r>
              <a:rPr lang="en-US" b="1" dirty="0">
                <a:solidFill>
                  <a:srgbClr val="FF0000"/>
                </a:solidFill>
              </a:rPr>
              <a:t>Localization in configuration  space </a:t>
            </a:r>
            <a:r>
              <a:rPr lang="en-US" b="1" dirty="0">
                <a:solidFill>
                  <a:srgbClr val="C00000"/>
                </a:solidFill>
              </a:rPr>
              <a:t>in the form of a discrete breather</a:t>
            </a:r>
            <a:r>
              <a:rPr lang="en-US" b="1" dirty="0">
                <a:solidFill>
                  <a:srgbClr val="3333CC"/>
                </a:solidFill>
              </a:rPr>
              <a:t> of a harmonic nearest neighbor chain with on site nonlinear potential of the Klein Gordon type. </a:t>
            </a:r>
            <a:endParaRPr lang="en-GB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1 - TextBox"/>
          <p:cNvSpPr txBox="1">
            <a:spLocks noChangeArrowheads="1"/>
          </p:cNvSpPr>
          <p:nvPr/>
        </p:nvSpPr>
        <p:spPr bwMode="auto">
          <a:xfrm>
            <a:off x="395536" y="404951"/>
            <a:ext cx="8280400" cy="546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</a:rPr>
              <a:t>Indeed, </a:t>
            </a:r>
            <a:r>
              <a:rPr lang="en-US" b="1" dirty="0">
                <a:solidFill>
                  <a:srgbClr val="008000"/>
                </a:solidFill>
              </a:rPr>
              <a:t>keeping only the leading term </a:t>
            </a:r>
            <a:r>
              <a:rPr lang="en-US" b="1" i="1" dirty="0" err="1">
                <a:solidFill>
                  <a:srgbClr val="008000"/>
                </a:solidFill>
              </a:rPr>
              <a:t>x</a:t>
            </a:r>
            <a:r>
              <a:rPr lang="en-US" b="1" baseline="-25000" dirty="0" err="1">
                <a:solidFill>
                  <a:srgbClr val="008000"/>
                </a:solidFill>
              </a:rPr>
              <a:t>n</a:t>
            </a:r>
            <a:r>
              <a:rPr lang="en-US" b="1" dirty="0">
                <a:solidFill>
                  <a:srgbClr val="008000"/>
                </a:solidFill>
              </a:rPr>
              <a:t>(t)=</a:t>
            </a:r>
            <a:r>
              <a:rPr lang="en-US" b="1" i="1" dirty="0" err="1">
                <a:solidFill>
                  <a:srgbClr val="008000"/>
                </a:solidFill>
              </a:rPr>
              <a:t>A</a:t>
            </a:r>
            <a:r>
              <a:rPr lang="en-US" b="1" baseline="-25000" dirty="0" err="1">
                <a:solidFill>
                  <a:srgbClr val="008000"/>
                </a:solidFill>
              </a:rPr>
              <a:t>n</a:t>
            </a:r>
            <a:r>
              <a:rPr lang="en-US" b="1" dirty="0" err="1">
                <a:solidFill>
                  <a:srgbClr val="008000"/>
                </a:solidFill>
              </a:rPr>
              <a:t>cos</a:t>
            </a:r>
            <a:r>
              <a:rPr lang="en-US" b="1" dirty="0">
                <a:solidFill>
                  <a:srgbClr val="008000"/>
                </a:solidFill>
              </a:rPr>
              <a:t>(</a:t>
            </a:r>
            <a:r>
              <a:rPr lang="el-GR" b="1" dirty="0">
                <a:solidFill>
                  <a:srgbClr val="008000"/>
                </a:solidFill>
              </a:rPr>
              <a:t>ω</a:t>
            </a:r>
            <a:r>
              <a:rPr lang="en-US" b="1" baseline="-25000" dirty="0" err="1">
                <a:solidFill>
                  <a:srgbClr val="008000"/>
                </a:solidFill>
              </a:rPr>
              <a:t>b</a:t>
            </a:r>
            <a:r>
              <a:rPr lang="en-US" b="1" dirty="0" err="1">
                <a:solidFill>
                  <a:srgbClr val="008000"/>
                </a:solidFill>
              </a:rPr>
              <a:t>t</a:t>
            </a:r>
            <a:r>
              <a:rPr lang="en-US" b="1" dirty="0">
                <a:solidFill>
                  <a:srgbClr val="008000"/>
                </a:solidFill>
              </a:rPr>
              <a:t>) </a:t>
            </a:r>
            <a:r>
              <a:rPr lang="en-US" b="1" dirty="0">
                <a:solidFill>
                  <a:srgbClr val="3333CC"/>
                </a:solidFill>
              </a:rPr>
              <a:t>in such an expansion one obtains the map                                                        </a:t>
            </a:r>
            <a:endParaRPr lang="en-GB" b="1" dirty="0">
              <a:solidFill>
                <a:srgbClr val="3333CC"/>
              </a:solidFill>
            </a:endParaRPr>
          </a:p>
          <a:p>
            <a:endParaRPr lang="en-US" b="1" baseline="-25000" dirty="0">
              <a:solidFill>
                <a:srgbClr val="3333CC"/>
              </a:solidFill>
            </a:endParaRPr>
          </a:p>
          <a:p>
            <a:r>
              <a:rPr lang="en-US" b="1" baseline="-25000" dirty="0">
                <a:solidFill>
                  <a:srgbClr val="3333CC"/>
                </a:solidFill>
              </a:rPr>
              <a:t>                                                                                                     </a:t>
            </a:r>
            <a:r>
              <a:rPr lang="en-US" b="1" dirty="0">
                <a:solidFill>
                  <a:srgbClr val="3333CC"/>
                </a:solidFill>
              </a:rPr>
              <a:t>(10)</a:t>
            </a: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which provides a very good approximation for </a:t>
            </a:r>
            <a:r>
              <a:rPr lang="en-US" b="1" dirty="0">
                <a:solidFill>
                  <a:srgbClr val="FF0000"/>
                </a:solidFill>
              </a:rPr>
              <a:t>the amplitudes A</a:t>
            </a:r>
            <a:r>
              <a:rPr lang="en-US" b="1" baseline="-25000" dirty="0">
                <a:solidFill>
                  <a:srgbClr val="FF0000"/>
                </a:solidFill>
              </a:rPr>
              <a:t>n</a:t>
            </a:r>
            <a:r>
              <a:rPr lang="en-US" b="1" dirty="0">
                <a:solidFill>
                  <a:srgbClr val="FF0000"/>
                </a:solidFill>
              </a:rPr>
              <a:t>, as </a:t>
            </a:r>
            <a:r>
              <a:rPr lang="en-US" b="1" dirty="0" err="1">
                <a:solidFill>
                  <a:srgbClr val="FF0000"/>
                </a:solidFill>
              </a:rPr>
              <a:t>homoclinic</a:t>
            </a:r>
            <a:r>
              <a:rPr lang="en-US" b="1" dirty="0">
                <a:solidFill>
                  <a:srgbClr val="FF0000"/>
                </a:solidFill>
              </a:rPr>
              <a:t> orbits </a:t>
            </a:r>
            <a:r>
              <a:rPr lang="en-US" b="1" dirty="0">
                <a:solidFill>
                  <a:srgbClr val="3333CC"/>
                </a:solidFill>
              </a:rPr>
              <a:t>lying at the intersections of the invariant manifolds of </a:t>
            </a:r>
            <a:r>
              <a:rPr lang="en-US" b="1" dirty="0">
                <a:solidFill>
                  <a:srgbClr val="008000"/>
                </a:solidFill>
              </a:rPr>
              <a:t>the saddle point at the origin of (10), at |C|&gt;2</a:t>
            </a:r>
            <a:endParaRPr lang="en-US" b="1" dirty="0">
              <a:solidFill>
                <a:srgbClr val="3333CC"/>
              </a:solidFill>
            </a:endParaRP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Discrete breathers constitute one more example </a:t>
            </a:r>
            <a:r>
              <a:rPr lang="en-US" b="1" dirty="0">
                <a:solidFill>
                  <a:srgbClr val="3333CC"/>
                </a:solidFill>
              </a:rPr>
              <a:t>of what we call </a:t>
            </a:r>
            <a:r>
              <a:rPr lang="en-US" b="1" dirty="0">
                <a:solidFill>
                  <a:srgbClr val="FF0000"/>
                </a:solidFill>
              </a:rPr>
              <a:t>Simple Periodic Orbits</a:t>
            </a:r>
            <a:r>
              <a:rPr lang="en-US" b="1" dirty="0">
                <a:solidFill>
                  <a:srgbClr val="009900"/>
                </a:solidFill>
              </a:rPr>
              <a:t>, </a:t>
            </a:r>
            <a:r>
              <a:rPr lang="en-US" b="1" dirty="0">
                <a:solidFill>
                  <a:srgbClr val="333399"/>
                </a:solidFill>
              </a:rPr>
              <a:t>with all particles </a:t>
            </a:r>
            <a:r>
              <a:rPr lang="en-US" b="1" dirty="0">
                <a:solidFill>
                  <a:srgbClr val="3333CC"/>
                </a:solidFill>
              </a:rPr>
              <a:t>oscillating </a:t>
            </a:r>
            <a:r>
              <a:rPr lang="en-US" b="1" dirty="0">
                <a:solidFill>
                  <a:srgbClr val="008000"/>
                </a:solidFill>
              </a:rPr>
              <a:t>with frequency </a:t>
            </a:r>
            <a:r>
              <a:rPr lang="el-GR" b="1" dirty="0">
                <a:solidFill>
                  <a:srgbClr val="008000"/>
                </a:solidFill>
              </a:rPr>
              <a:t>ω</a:t>
            </a:r>
            <a:r>
              <a:rPr lang="en-US" b="1" baseline="-25000" dirty="0">
                <a:solidFill>
                  <a:srgbClr val="008000"/>
                </a:solidFill>
              </a:rPr>
              <a:t>b</a:t>
            </a:r>
            <a:r>
              <a:rPr lang="en-US" b="1" dirty="0">
                <a:solidFill>
                  <a:srgbClr val="008000"/>
                </a:solidFill>
              </a:rPr>
              <a:t> outside the phonon band of NNMs</a:t>
            </a:r>
            <a:r>
              <a:rPr lang="en-US" b="1" dirty="0">
                <a:solidFill>
                  <a:srgbClr val="3333CC"/>
                </a:solidFill>
              </a:rPr>
              <a:t>.</a:t>
            </a:r>
          </a:p>
          <a:p>
            <a:endParaRPr lang="en-US" sz="1600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Question: </a:t>
            </a:r>
            <a:r>
              <a:rPr lang="en-US" b="1" dirty="0">
                <a:solidFill>
                  <a:srgbClr val="3333CC"/>
                </a:solidFill>
              </a:rPr>
              <a:t>Does it happen that discrete breathers, when they are stable, </a:t>
            </a:r>
            <a:r>
              <a:rPr lang="en-US" b="1" dirty="0">
                <a:solidFill>
                  <a:srgbClr val="C00000"/>
                </a:solidFill>
              </a:rPr>
              <a:t>are surrounded by low-dimensional tori? </a:t>
            </a:r>
            <a:r>
              <a:rPr lang="en-US" b="1" dirty="0">
                <a:solidFill>
                  <a:srgbClr val="0000FF"/>
                </a:solidFill>
              </a:rPr>
              <a:t>If so, it </a:t>
            </a:r>
            <a:r>
              <a:rPr lang="en-US" b="1" dirty="0">
                <a:solidFill>
                  <a:srgbClr val="3333CC"/>
                </a:solidFill>
              </a:rPr>
              <a:t>would be interesting to study </a:t>
            </a:r>
            <a:r>
              <a:rPr lang="en-US" b="1" dirty="0">
                <a:solidFill>
                  <a:srgbClr val="009900"/>
                </a:solidFill>
              </a:rPr>
              <a:t>the dimensionality of these tori </a:t>
            </a:r>
            <a:r>
              <a:rPr lang="en-US" b="1" dirty="0">
                <a:solidFill>
                  <a:srgbClr val="C00000"/>
                </a:solidFill>
              </a:rPr>
              <a:t>and their stability using our GALI indices </a:t>
            </a:r>
            <a:r>
              <a:rPr lang="en-US" b="1" dirty="0">
                <a:solidFill>
                  <a:srgbClr val="3333CC"/>
                </a:solidFill>
              </a:rPr>
              <a:t>to determine </a:t>
            </a:r>
            <a:r>
              <a:rPr lang="en-US" b="1" dirty="0">
                <a:solidFill>
                  <a:srgbClr val="FF0000"/>
                </a:solidFill>
              </a:rPr>
              <a:t>if these localized solutions will eventually break down </a:t>
            </a:r>
            <a:r>
              <a:rPr lang="en-US" b="1" dirty="0">
                <a:solidFill>
                  <a:srgbClr val="009900"/>
                </a:solidFill>
              </a:rPr>
              <a:t>as time evolves!</a:t>
            </a:r>
            <a:endParaRPr lang="el-GR" b="1" dirty="0">
              <a:solidFill>
                <a:srgbClr val="009900"/>
              </a:solidFill>
            </a:endParaRPr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3314" name="Object 1"/>
          <p:cNvGraphicFramePr>
            <a:graphicFrameLocks noChangeAspect="1"/>
          </p:cNvGraphicFramePr>
          <p:nvPr/>
        </p:nvGraphicFramePr>
        <p:xfrm>
          <a:off x="1475656" y="1268760"/>
          <a:ext cx="58420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Equation" r:id="rId3" imgW="3187700" imgH="241300" progId="Equation.DSMT4">
                  <p:embed/>
                </p:oleObj>
              </mc:Choice>
              <mc:Fallback>
                <p:oleObj name="Equation" r:id="rId3" imgW="3187700" imgH="241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268760"/>
                        <a:ext cx="58420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t="69450" r="70487"/>
          <a:stretch>
            <a:fillRect/>
          </a:stretch>
        </p:blipFill>
        <p:spPr bwMode="auto">
          <a:xfrm>
            <a:off x="-1" y="537408"/>
            <a:ext cx="4644009" cy="380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 t="69450" r="70634"/>
          <a:stretch>
            <a:fillRect/>
          </a:stretch>
        </p:blipFill>
        <p:spPr bwMode="auto">
          <a:xfrm>
            <a:off x="4181242" y="620688"/>
            <a:ext cx="4573691" cy="37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611560" y="4437112"/>
            <a:ext cx="7992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7 </a:t>
            </a:r>
            <a:r>
              <a:rPr lang="en-US" b="1" dirty="0">
                <a:solidFill>
                  <a:srgbClr val="FF0000"/>
                </a:solidFill>
              </a:rPr>
              <a:t>(STABLE TORUS)</a:t>
            </a:r>
            <a:r>
              <a:rPr lang="en-US" b="1" dirty="0"/>
              <a:t>: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(a)</a:t>
            </a:r>
            <a:r>
              <a:rPr lang="en-US" b="1" dirty="0">
                <a:solidFill>
                  <a:srgbClr val="333399"/>
                </a:solidFill>
              </a:rPr>
              <a:t> The oscillations of the central three particles of a KG chain of N=31 particles </a:t>
            </a:r>
            <a:r>
              <a:rPr lang="en-US" b="1" dirty="0">
                <a:solidFill>
                  <a:srgbClr val="C00000"/>
                </a:solidFill>
              </a:rPr>
              <a:t>do not break down, forming a quasiperiodic breather. </a:t>
            </a:r>
            <a:r>
              <a:rPr lang="en-US" b="1" dirty="0">
                <a:solidFill>
                  <a:srgbClr val="333399"/>
                </a:solidFill>
              </a:rPr>
              <a:t>(b) </a:t>
            </a:r>
            <a:r>
              <a:rPr lang="en-US" b="1" dirty="0">
                <a:solidFill>
                  <a:srgbClr val="008000"/>
                </a:solidFill>
              </a:rPr>
              <a:t>The torus is 2-dimensional, </a:t>
            </a:r>
            <a:r>
              <a:rPr lang="en-US" b="1" dirty="0">
                <a:solidFill>
                  <a:srgbClr val="333399"/>
                </a:solidFill>
              </a:rPr>
              <a:t>since only GALI</a:t>
            </a:r>
            <a:r>
              <a:rPr lang="en-US" b="1" baseline="-25000" dirty="0">
                <a:solidFill>
                  <a:srgbClr val="333399"/>
                </a:solidFill>
              </a:rPr>
              <a:t>2</a:t>
            </a:r>
            <a:r>
              <a:rPr lang="en-US" b="1" dirty="0">
                <a:solidFill>
                  <a:srgbClr val="333399"/>
                </a:solidFill>
              </a:rPr>
              <a:t> remains constant, while all other </a:t>
            </a:r>
            <a:r>
              <a:rPr lang="en-US" b="1" dirty="0" err="1">
                <a:solidFill>
                  <a:srgbClr val="333399"/>
                </a:solidFill>
              </a:rPr>
              <a:t>GALI</a:t>
            </a:r>
            <a:r>
              <a:rPr lang="en-US" b="1" baseline="-25000" dirty="0" err="1">
                <a:solidFill>
                  <a:srgbClr val="333399"/>
                </a:solidFill>
              </a:rPr>
              <a:t>k</a:t>
            </a:r>
            <a:r>
              <a:rPr lang="en-US" b="1" dirty="0">
                <a:solidFill>
                  <a:srgbClr val="333399"/>
                </a:solidFill>
              </a:rPr>
              <a:t> decrease by power laws.</a:t>
            </a:r>
            <a:endParaRPr lang="en-GB" b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t="69808" r="71060"/>
          <a:stretch>
            <a:fillRect/>
          </a:stretch>
        </p:blipFill>
        <p:spPr bwMode="auto">
          <a:xfrm>
            <a:off x="0" y="543482"/>
            <a:ext cx="4644008" cy="383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 t="70173" r="70060"/>
          <a:stretch>
            <a:fillRect/>
          </a:stretch>
        </p:blipFill>
        <p:spPr bwMode="auto">
          <a:xfrm>
            <a:off x="4264744" y="692696"/>
            <a:ext cx="465284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539552" y="4581128"/>
            <a:ext cx="8280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Figure 8 </a:t>
            </a:r>
            <a:r>
              <a:rPr lang="en-US" b="1" dirty="0">
                <a:solidFill>
                  <a:srgbClr val="FF0000"/>
                </a:solidFill>
              </a:rPr>
              <a:t>(UNSTABLE TORUS)</a:t>
            </a:r>
            <a:r>
              <a:rPr lang="en-GB" b="1" dirty="0"/>
              <a:t>:</a:t>
            </a:r>
            <a:r>
              <a:rPr lang="en-GB" b="1" dirty="0">
                <a:solidFill>
                  <a:srgbClr val="0000FF"/>
                </a:solidFill>
              </a:rPr>
              <a:t>(a) </a:t>
            </a:r>
            <a:r>
              <a:rPr lang="en-GB" b="1" dirty="0">
                <a:solidFill>
                  <a:srgbClr val="333399"/>
                </a:solidFill>
              </a:rPr>
              <a:t>The oscillations of the central 3 particles, starting further from the breather,</a:t>
            </a:r>
            <a:r>
              <a:rPr lang="en-GB" b="1" dirty="0">
                <a:solidFill>
                  <a:srgbClr val="C00000"/>
                </a:solidFill>
              </a:rPr>
              <a:t> appear </a:t>
            </a:r>
            <a:r>
              <a:rPr lang="en-GB" b="1" dirty="0" err="1">
                <a:solidFill>
                  <a:srgbClr val="C00000"/>
                </a:solidFill>
              </a:rPr>
              <a:t>quasiperiodic</a:t>
            </a:r>
            <a:r>
              <a:rPr lang="en-GB" b="1" dirty="0">
                <a:solidFill>
                  <a:srgbClr val="C00000"/>
                </a:solidFill>
              </a:rPr>
              <a:t> for very long times</a:t>
            </a:r>
            <a:r>
              <a:rPr lang="en-GB" b="1" dirty="0">
                <a:solidFill>
                  <a:srgbClr val="333399"/>
                </a:solidFill>
              </a:rPr>
              <a:t>. (b) The solution, however, </a:t>
            </a:r>
            <a:r>
              <a:rPr lang="en-GB" b="1" dirty="0">
                <a:solidFill>
                  <a:srgbClr val="008000"/>
                </a:solidFill>
              </a:rPr>
              <a:t>is chaotic and the “torus” eventually breaks down </a:t>
            </a:r>
            <a:r>
              <a:rPr lang="en-GB" b="1" dirty="0">
                <a:solidFill>
                  <a:srgbClr val="333399"/>
                </a:solidFill>
              </a:rPr>
              <a:t>since the GALIs  decay exponentially.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468313" y="333375"/>
            <a:ext cx="8207375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5.  COMPLEX STATISTICS OF CHAOTIC DYNAMICS</a:t>
            </a:r>
            <a:endParaRPr lang="el-GR" dirty="0">
              <a:solidFill>
                <a:srgbClr val="FF0000"/>
              </a:solidFill>
            </a:endParaRPr>
          </a:p>
          <a:p>
            <a:endParaRPr lang="el-GR" sz="800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To study </a:t>
            </a:r>
            <a:r>
              <a:rPr lang="en-US" b="1" dirty="0">
                <a:solidFill>
                  <a:srgbClr val="009900"/>
                </a:solidFill>
              </a:rPr>
              <a:t>the statistical properties of chaotic behavior </a:t>
            </a:r>
            <a:r>
              <a:rPr lang="en-US" b="1" dirty="0">
                <a:solidFill>
                  <a:srgbClr val="3333CC"/>
                </a:solidFill>
              </a:rPr>
              <a:t>in Hamiltonian systems, we recall some </a:t>
            </a:r>
            <a:r>
              <a:rPr lang="en-US" b="1" dirty="0">
                <a:solidFill>
                  <a:srgbClr val="008000"/>
                </a:solidFill>
              </a:rPr>
              <a:t>basic facts of equilibrium thermodynamics</a:t>
            </a:r>
            <a:r>
              <a:rPr lang="en-US" b="1" dirty="0">
                <a:solidFill>
                  <a:srgbClr val="3333CC"/>
                </a:solidFill>
              </a:rPr>
              <a:t>. As is well-known, </a:t>
            </a:r>
            <a:r>
              <a:rPr lang="en-US" b="1" dirty="0">
                <a:solidFill>
                  <a:srgbClr val="C00000"/>
                </a:solidFill>
              </a:rPr>
              <a:t>in Boltzmann - Gibbs statistics, </a:t>
            </a:r>
            <a:r>
              <a:rPr lang="en-US" b="1" dirty="0">
                <a:solidFill>
                  <a:srgbClr val="3333CC"/>
                </a:solidFill>
              </a:rPr>
              <a:t>if a system can be at any one of </a:t>
            </a:r>
            <a:r>
              <a:rPr lang="en-US" b="1" dirty="0" err="1">
                <a:solidFill>
                  <a:srgbClr val="3333CC"/>
                </a:solidFill>
              </a:rPr>
              <a:t>i</a:t>
            </a:r>
            <a:r>
              <a:rPr lang="en-US" b="1" dirty="0">
                <a:solidFill>
                  <a:srgbClr val="3333CC"/>
                </a:solidFill>
              </a:rPr>
              <a:t>=1,2,...,W states with probability </a:t>
            </a:r>
            <a:r>
              <a:rPr lang="en-US" b="1" i="1" dirty="0">
                <a:solidFill>
                  <a:srgbClr val="3333CC"/>
                </a:solidFill>
              </a:rPr>
              <a:t>p</a:t>
            </a:r>
            <a:r>
              <a:rPr lang="en-US" b="1" i="1" baseline="-25000" dirty="0">
                <a:solidFill>
                  <a:srgbClr val="3333CC"/>
                </a:solidFill>
              </a:rPr>
              <a:t>i</a:t>
            </a:r>
            <a:r>
              <a:rPr lang="en-US" b="1" dirty="0">
                <a:solidFill>
                  <a:srgbClr val="3333CC"/>
                </a:solidFill>
              </a:rPr>
              <a:t> , </a:t>
            </a:r>
            <a:r>
              <a:rPr lang="en-US" b="1" dirty="0">
                <a:solidFill>
                  <a:srgbClr val="FF0000"/>
                </a:solidFill>
              </a:rPr>
              <a:t>its entropy </a:t>
            </a:r>
            <a:r>
              <a:rPr lang="en-US" b="1" dirty="0">
                <a:solidFill>
                  <a:srgbClr val="3333CC"/>
                </a:solidFill>
              </a:rPr>
              <a:t>is given by the famous formula</a:t>
            </a:r>
            <a:endParaRPr lang="el-GR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                                                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                ,  under the  constraint                (11) 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   </a:t>
            </a:r>
            <a:endParaRPr lang="el-GR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where</a:t>
            </a:r>
            <a:r>
              <a:rPr lang="en-US" b="1" i="1" dirty="0">
                <a:solidFill>
                  <a:srgbClr val="3333CC"/>
                </a:solidFill>
              </a:rPr>
              <a:t> k</a:t>
            </a:r>
            <a:r>
              <a:rPr lang="en-US" b="1" dirty="0">
                <a:solidFill>
                  <a:srgbClr val="3333CC"/>
                </a:solidFill>
              </a:rPr>
              <a:t> is the Boltzmann's constant. The BG entropy satisfies </a:t>
            </a:r>
            <a:r>
              <a:rPr lang="en-US" b="1" dirty="0">
                <a:solidFill>
                  <a:srgbClr val="FF0000"/>
                </a:solidFill>
              </a:rPr>
              <a:t>the property of </a:t>
            </a:r>
            <a:r>
              <a:rPr lang="en-US" b="1" dirty="0" err="1">
                <a:solidFill>
                  <a:srgbClr val="FF0000"/>
                </a:solidFill>
              </a:rPr>
              <a:t>additivity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3333CC"/>
                </a:solidFill>
              </a:rPr>
              <a:t>i.e. if </a:t>
            </a:r>
            <a:r>
              <a:rPr lang="en-US" b="1" i="1" dirty="0">
                <a:solidFill>
                  <a:srgbClr val="3333CC"/>
                </a:solidFill>
              </a:rPr>
              <a:t>A</a:t>
            </a:r>
            <a:r>
              <a:rPr lang="en-US" b="1" dirty="0">
                <a:solidFill>
                  <a:srgbClr val="3333CC"/>
                </a:solidFill>
              </a:rPr>
              <a:t> and </a:t>
            </a:r>
            <a:r>
              <a:rPr lang="en-US" b="1" i="1" dirty="0">
                <a:solidFill>
                  <a:srgbClr val="3333CC"/>
                </a:solidFill>
              </a:rPr>
              <a:t>B</a:t>
            </a:r>
            <a:r>
              <a:rPr lang="en-US" b="1" dirty="0">
                <a:solidFill>
                  <a:srgbClr val="3333CC"/>
                </a:solidFill>
              </a:rPr>
              <a:t> are two independent systems, the probability to be in their union is </a:t>
            </a:r>
            <a:r>
              <a:rPr lang="en-US" b="1" i="1" dirty="0">
                <a:solidFill>
                  <a:srgbClr val="3333CC"/>
                </a:solidFill>
              </a:rPr>
              <a:t>S</a:t>
            </a:r>
            <a:r>
              <a:rPr lang="en-US" b="1" baseline="-25000" dirty="0">
                <a:solidFill>
                  <a:srgbClr val="3333CC"/>
                </a:solidFill>
              </a:rPr>
              <a:t>BG</a:t>
            </a:r>
            <a:r>
              <a:rPr lang="en-US" b="1" dirty="0">
                <a:solidFill>
                  <a:srgbClr val="3333CC"/>
                </a:solidFill>
              </a:rPr>
              <a:t>(</a:t>
            </a:r>
            <a:r>
              <a:rPr lang="en-US" b="1" i="1" dirty="0">
                <a:solidFill>
                  <a:srgbClr val="3333CC"/>
                </a:solidFill>
              </a:rPr>
              <a:t>A+B</a:t>
            </a:r>
            <a:r>
              <a:rPr lang="en-US" b="1" dirty="0">
                <a:solidFill>
                  <a:srgbClr val="3333CC"/>
                </a:solidFill>
              </a:rPr>
              <a:t>) = </a:t>
            </a:r>
            <a:r>
              <a:rPr lang="en-US" b="1" i="1" dirty="0">
                <a:solidFill>
                  <a:srgbClr val="3333CC"/>
                </a:solidFill>
              </a:rPr>
              <a:t>S</a:t>
            </a:r>
            <a:r>
              <a:rPr lang="en-US" b="1" baseline="-25000" dirty="0">
                <a:solidFill>
                  <a:srgbClr val="3333CC"/>
                </a:solidFill>
              </a:rPr>
              <a:t>BG</a:t>
            </a:r>
            <a:r>
              <a:rPr lang="en-US" b="1" dirty="0">
                <a:solidFill>
                  <a:srgbClr val="3333CC"/>
                </a:solidFill>
              </a:rPr>
              <a:t>(</a:t>
            </a:r>
            <a:r>
              <a:rPr lang="en-US" b="1" i="1" dirty="0">
                <a:solidFill>
                  <a:srgbClr val="3333CC"/>
                </a:solidFill>
              </a:rPr>
              <a:t>A</a:t>
            </a:r>
            <a:r>
              <a:rPr lang="en-US" b="1" dirty="0">
                <a:solidFill>
                  <a:srgbClr val="3333CC"/>
                </a:solidFill>
              </a:rPr>
              <a:t>)+</a:t>
            </a:r>
            <a:r>
              <a:rPr lang="en-US" b="1" i="1" dirty="0">
                <a:solidFill>
                  <a:srgbClr val="3333CC"/>
                </a:solidFill>
              </a:rPr>
              <a:t>S</a:t>
            </a:r>
            <a:r>
              <a:rPr lang="en-US" b="1" baseline="-25000" dirty="0">
                <a:solidFill>
                  <a:srgbClr val="3333CC"/>
                </a:solidFill>
              </a:rPr>
              <a:t>BG</a:t>
            </a:r>
            <a:r>
              <a:rPr lang="en-US" b="1" dirty="0">
                <a:solidFill>
                  <a:srgbClr val="3333CC"/>
                </a:solidFill>
              </a:rPr>
              <a:t>(</a:t>
            </a:r>
            <a:r>
              <a:rPr lang="en-US" b="1" i="1" dirty="0">
                <a:solidFill>
                  <a:srgbClr val="3333CC"/>
                </a:solidFill>
              </a:rPr>
              <a:t>B</a:t>
            </a:r>
            <a:r>
              <a:rPr lang="en-US" b="1" dirty="0">
                <a:solidFill>
                  <a:srgbClr val="3333CC"/>
                </a:solidFill>
              </a:rPr>
              <a:t>). At thermal equilibrium, and </a:t>
            </a:r>
            <a:r>
              <a:rPr lang="en-US" b="1" dirty="0">
                <a:solidFill>
                  <a:srgbClr val="008000"/>
                </a:solidFill>
              </a:rPr>
              <a:t>for a continuum set of states depending on one variable, </a:t>
            </a:r>
            <a:r>
              <a:rPr lang="en-US" b="1" i="1" dirty="0">
                <a:solidFill>
                  <a:srgbClr val="008000"/>
                </a:solidFill>
              </a:rPr>
              <a:t>x</a:t>
            </a:r>
            <a:r>
              <a:rPr lang="en-US" b="1" dirty="0">
                <a:solidFill>
                  <a:srgbClr val="008000"/>
                </a:solidFill>
              </a:rPr>
              <a:t>,</a:t>
            </a:r>
            <a:r>
              <a:rPr lang="en-US" b="1" dirty="0">
                <a:solidFill>
                  <a:srgbClr val="3333CC"/>
                </a:solidFill>
              </a:rPr>
              <a:t> the </a:t>
            </a:r>
            <a:r>
              <a:rPr lang="en-US" b="1" dirty="0">
                <a:solidFill>
                  <a:srgbClr val="C00000"/>
                </a:solidFill>
              </a:rPr>
              <a:t>probabilities that optimize the BG entropy </a:t>
            </a:r>
            <a:r>
              <a:rPr lang="en-US" b="1" dirty="0">
                <a:solidFill>
                  <a:srgbClr val="3333CC"/>
                </a:solidFill>
              </a:rPr>
              <a:t>subject to the constraint (11), zero mean and a given variance </a:t>
            </a:r>
            <a:r>
              <a:rPr lang="en-US" b="1" i="1" dirty="0">
                <a:solidFill>
                  <a:srgbClr val="3333CC"/>
                </a:solidFill>
              </a:rPr>
              <a:t>V</a:t>
            </a:r>
            <a:r>
              <a:rPr lang="en-US" b="1" dirty="0">
                <a:solidFill>
                  <a:srgbClr val="C00000"/>
                </a:solidFill>
              </a:rPr>
              <a:t> is, </a:t>
            </a:r>
            <a:r>
              <a:rPr lang="en-US" b="1" dirty="0">
                <a:solidFill>
                  <a:srgbClr val="FF0000"/>
                </a:solidFill>
              </a:rPr>
              <a:t>of course, the well-known Gaussian </a:t>
            </a:r>
            <a:endParaRPr lang="el-GR" b="1" dirty="0">
              <a:solidFill>
                <a:srgbClr val="FF0000"/>
              </a:solidFill>
            </a:endParaRPr>
          </a:p>
          <a:p>
            <a:r>
              <a:rPr lang="en-US" dirty="0"/>
              <a:t>                                                               .                                                                        </a:t>
            </a:r>
          </a:p>
          <a:p>
            <a:r>
              <a:rPr lang="en-US" dirty="0"/>
              <a:t>                                                                                            </a:t>
            </a:r>
            <a:r>
              <a:rPr lang="en-US" b="1" dirty="0">
                <a:solidFill>
                  <a:srgbClr val="3333CC"/>
                </a:solidFill>
              </a:rPr>
              <a:t>(12)</a:t>
            </a:r>
            <a:endParaRPr lang="el-GR" b="1" dirty="0">
              <a:solidFill>
                <a:srgbClr val="3333CC"/>
              </a:solidFill>
            </a:endParaRPr>
          </a:p>
          <a:p>
            <a:endParaRPr lang="en-GB" dirty="0"/>
          </a:p>
        </p:txBody>
      </p:sp>
      <p:sp>
        <p:nvSpPr>
          <p:cNvPr id="143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51201" name="Object 2"/>
          <p:cNvGraphicFramePr>
            <a:graphicFrameLocks noChangeAspect="1"/>
          </p:cNvGraphicFramePr>
          <p:nvPr/>
        </p:nvGraphicFramePr>
        <p:xfrm>
          <a:off x="757238" y="2420938"/>
          <a:ext cx="226218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7" name="Equation" r:id="rId3" imgW="1231366" imgH="431613" progId="Equation.DSMT4">
                  <p:embed/>
                </p:oleObj>
              </mc:Choice>
              <mc:Fallback>
                <p:oleObj name="Equation" r:id="rId3" imgW="1231366" imgH="43161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2420938"/>
                        <a:ext cx="2262187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6300788" y="2420938"/>
          <a:ext cx="922337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" name="Equation" r:id="rId5" imgW="520474" imgH="431613" progId="Equation.DSMT4">
                  <p:embed/>
                </p:oleObj>
              </mc:Choice>
              <mc:Fallback>
                <p:oleObj name="Equation" r:id="rId5" imgW="520474" imgH="43161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2420938"/>
                        <a:ext cx="922337" cy="760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5120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80103"/>
              </p:ext>
            </p:extLst>
          </p:nvPr>
        </p:nvGraphicFramePr>
        <p:xfrm>
          <a:off x="3025775" y="5621338"/>
          <a:ext cx="2728913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" name="Equation" r:id="rId7" imgW="1231560" imgH="419040" progId="Equation.DSMT4">
                  <p:embed/>
                </p:oleObj>
              </mc:Choice>
              <mc:Fallback>
                <p:oleObj name="Equation" r:id="rId7" imgW="1231560" imgH="419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5775" y="5621338"/>
                        <a:ext cx="2728913" cy="938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>
            <a:spLocks noChangeArrowheads="1"/>
          </p:cNvSpPr>
          <p:nvPr/>
        </p:nvSpPr>
        <p:spPr bwMode="auto">
          <a:xfrm>
            <a:off x="395289" y="333375"/>
            <a:ext cx="85692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</a:rPr>
              <a:t>Another important property of the </a:t>
            </a:r>
            <a:r>
              <a:rPr lang="en-US" b="1" dirty="0">
                <a:solidFill>
                  <a:srgbClr val="008000"/>
                </a:solidFill>
              </a:rPr>
              <a:t>BG entropy is that it is</a:t>
            </a:r>
            <a:r>
              <a:rPr lang="en-US" b="1" i="1" dirty="0">
                <a:solidFill>
                  <a:srgbClr val="008000"/>
                </a:solidFill>
              </a:rPr>
              <a:t> extensive</a:t>
            </a:r>
            <a:r>
              <a:rPr lang="en-US" b="1" dirty="0">
                <a:solidFill>
                  <a:srgbClr val="008000"/>
                </a:solidFill>
              </a:rPr>
              <a:t>, </a:t>
            </a:r>
            <a:r>
              <a:rPr lang="en-US" b="1" dirty="0">
                <a:solidFill>
                  <a:srgbClr val="3333CC"/>
                </a:solidFill>
              </a:rPr>
              <a:t>i.e. that </a:t>
            </a:r>
            <a:r>
              <a:rPr lang="en-US" b="1" i="1" dirty="0">
                <a:solidFill>
                  <a:srgbClr val="C00000"/>
                </a:solidFill>
              </a:rPr>
              <a:t>S</a:t>
            </a:r>
            <a:r>
              <a:rPr lang="en-US" b="1" baseline="-25000" dirty="0">
                <a:solidFill>
                  <a:srgbClr val="C00000"/>
                </a:solidFill>
              </a:rPr>
              <a:t>BG</a:t>
            </a:r>
            <a:r>
              <a:rPr lang="en-US" b="1" dirty="0">
                <a:solidFill>
                  <a:srgbClr val="C00000"/>
                </a:solidFill>
              </a:rPr>
              <a:t>/</a:t>
            </a:r>
            <a:r>
              <a:rPr lang="en-US" b="1" i="1" dirty="0">
                <a:solidFill>
                  <a:srgbClr val="C00000"/>
                </a:solidFill>
              </a:rPr>
              <a:t>N</a:t>
            </a:r>
            <a:r>
              <a:rPr lang="en-US" b="1" dirty="0">
                <a:solidFill>
                  <a:srgbClr val="C00000"/>
                </a:solidFill>
              </a:rPr>
              <a:t> is finite in the limit </a:t>
            </a:r>
            <a:r>
              <a:rPr lang="en-US" b="1" i="1" dirty="0">
                <a:solidFill>
                  <a:srgbClr val="C00000"/>
                </a:solidFill>
              </a:rPr>
              <a:t>N</a:t>
            </a:r>
            <a:r>
              <a:rPr lang="en-US" b="1" dirty="0">
                <a:solidFill>
                  <a:srgbClr val="C00000"/>
                </a:solidFill>
              </a:rPr>
              <a:t>→∞. </a:t>
            </a:r>
            <a:r>
              <a:rPr lang="en-US" b="1" dirty="0">
                <a:solidFill>
                  <a:srgbClr val="3333CC"/>
                </a:solidFill>
              </a:rPr>
              <a:t>But, </a:t>
            </a:r>
            <a:r>
              <a:rPr lang="en-US" b="1" dirty="0">
                <a:solidFill>
                  <a:srgbClr val="FF0000"/>
                </a:solidFill>
              </a:rPr>
              <a:t>many physically important systems governed by long range interactions are neither additive nor extensive</a:t>
            </a:r>
            <a:r>
              <a:rPr lang="en-US" b="1" dirty="0">
                <a:solidFill>
                  <a:srgbClr val="3333CC"/>
                </a:solidFill>
              </a:rPr>
              <a:t>, </a:t>
            </a:r>
            <a:r>
              <a:rPr lang="en-US" b="1" dirty="0">
                <a:solidFill>
                  <a:srgbClr val="008000"/>
                </a:solidFill>
              </a:rPr>
              <a:t>like self-gravitating systems of finitely many mass points and ferromagnetic spin models. </a:t>
            </a:r>
            <a:r>
              <a:rPr lang="en-US" b="1" dirty="0">
                <a:solidFill>
                  <a:srgbClr val="3333CC"/>
                </a:solidFill>
              </a:rPr>
              <a:t>For such systems the so-called </a:t>
            </a:r>
            <a:r>
              <a:rPr lang="en-US" b="1" dirty="0" err="1">
                <a:solidFill>
                  <a:srgbClr val="FF0000"/>
                </a:solidFill>
              </a:rPr>
              <a:t>Tsallis</a:t>
            </a:r>
            <a:r>
              <a:rPr lang="en-US" b="1" dirty="0">
                <a:solidFill>
                  <a:srgbClr val="FF0000"/>
                </a:solidFill>
              </a:rPr>
              <a:t> entropy </a:t>
            </a:r>
            <a:r>
              <a:rPr lang="en-US" b="1" dirty="0">
                <a:solidFill>
                  <a:srgbClr val="333399"/>
                </a:solidFill>
              </a:rPr>
              <a:t>has been proposed (1988)</a:t>
            </a:r>
            <a:endParaRPr lang="el-GR" b="1" dirty="0">
              <a:solidFill>
                <a:srgbClr val="333399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                       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               ,  under the constraint                    (13)</a:t>
            </a:r>
            <a:endParaRPr lang="el-GR" b="1" dirty="0">
              <a:solidFill>
                <a:srgbClr val="3333CC"/>
              </a:solidFill>
            </a:endParaRP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depending on </a:t>
            </a:r>
            <a:r>
              <a:rPr lang="en-US" b="1" dirty="0">
                <a:solidFill>
                  <a:srgbClr val="FF0000"/>
                </a:solidFill>
              </a:rPr>
              <a:t>an index </a:t>
            </a:r>
            <a:r>
              <a:rPr lang="en-US" b="1" i="1" dirty="0">
                <a:solidFill>
                  <a:srgbClr val="FF0000"/>
                </a:solidFill>
              </a:rPr>
              <a:t>q</a:t>
            </a:r>
            <a:r>
              <a:rPr lang="en-US" b="1" dirty="0">
                <a:solidFill>
                  <a:srgbClr val="3333CC"/>
                </a:solidFill>
              </a:rPr>
              <a:t>. For a continuum set of states</a:t>
            </a:r>
            <a:r>
              <a:rPr lang="en-US" b="1" i="1" dirty="0">
                <a:solidFill>
                  <a:srgbClr val="3333CC"/>
                </a:solidFill>
              </a:rPr>
              <a:t> x</a:t>
            </a:r>
            <a:r>
              <a:rPr lang="en-US" b="1" dirty="0">
                <a:solidFill>
                  <a:srgbClr val="3333CC"/>
                </a:solidFill>
              </a:rPr>
              <a:t>, the </a:t>
            </a:r>
            <a:r>
              <a:rPr lang="en-US" b="1" dirty="0" err="1">
                <a:solidFill>
                  <a:srgbClr val="CC3300"/>
                </a:solidFill>
              </a:rPr>
              <a:t>Tsallis</a:t>
            </a:r>
            <a:r>
              <a:rPr lang="en-US" b="1" dirty="0">
                <a:solidFill>
                  <a:srgbClr val="CC3300"/>
                </a:solidFill>
              </a:rPr>
              <a:t> entropy is optimized by the </a:t>
            </a:r>
            <a:r>
              <a:rPr lang="en-US" b="1" i="1" dirty="0">
                <a:solidFill>
                  <a:srgbClr val="FF0000"/>
                </a:solidFill>
              </a:rPr>
              <a:t>q</a:t>
            </a:r>
            <a:r>
              <a:rPr lang="en-US" b="1" dirty="0">
                <a:solidFill>
                  <a:srgbClr val="FF0000"/>
                </a:solidFill>
              </a:rPr>
              <a:t>-Gaussian pdf</a:t>
            </a:r>
            <a:endParaRPr lang="el-GR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                                                                                                            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                                                            (14)                         </a:t>
            </a:r>
            <a:endParaRPr lang="el-GR" b="1" dirty="0">
              <a:solidFill>
                <a:srgbClr val="3333CC"/>
              </a:solidFill>
            </a:endParaRPr>
          </a:p>
          <a:p>
            <a:endParaRPr lang="en-US" sz="800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where </a:t>
            </a:r>
            <a:r>
              <a:rPr lang="el-GR" b="1" dirty="0">
                <a:solidFill>
                  <a:srgbClr val="C00000"/>
                </a:solidFill>
              </a:rPr>
              <a:t>β</a:t>
            </a:r>
            <a:r>
              <a:rPr lang="en-US" b="1" dirty="0">
                <a:solidFill>
                  <a:srgbClr val="C00000"/>
                </a:solidFill>
              </a:rPr>
              <a:t>=1/</a:t>
            </a:r>
            <a:r>
              <a:rPr lang="en-US" b="1" dirty="0" err="1">
                <a:solidFill>
                  <a:srgbClr val="C00000"/>
                </a:solidFill>
              </a:rPr>
              <a:t>kT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3333CC"/>
                </a:solidFill>
              </a:rPr>
              <a:t>is a free parameter and </a:t>
            </a:r>
            <a:r>
              <a:rPr lang="en-US" b="1" i="1" dirty="0">
                <a:solidFill>
                  <a:srgbClr val="C00000"/>
                </a:solidFill>
              </a:rPr>
              <a:t>a</a:t>
            </a:r>
            <a:r>
              <a:rPr lang="en-US" b="1" dirty="0">
                <a:solidFill>
                  <a:srgbClr val="3333CC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&gt; 0 </a:t>
            </a:r>
            <a:r>
              <a:rPr lang="en-US" b="1" dirty="0">
                <a:solidFill>
                  <a:srgbClr val="3333CC"/>
                </a:solidFill>
              </a:rPr>
              <a:t>a normalization constant. Expression (14) </a:t>
            </a:r>
            <a:r>
              <a:rPr lang="en-US" b="1" dirty="0">
                <a:solidFill>
                  <a:srgbClr val="FF0000"/>
                </a:solidFill>
              </a:rPr>
              <a:t>tends to a Gaussian, as </a:t>
            </a:r>
            <a:r>
              <a:rPr lang="en-US" b="1" i="1" dirty="0">
                <a:solidFill>
                  <a:srgbClr val="FF0000"/>
                </a:solidFill>
              </a:rPr>
              <a:t>q </a:t>
            </a:r>
            <a:r>
              <a:rPr lang="en-US" b="1" dirty="0">
                <a:solidFill>
                  <a:srgbClr val="FF0000"/>
                </a:solidFill>
              </a:rPr>
              <a:t>→ 1 </a:t>
            </a:r>
            <a:r>
              <a:rPr lang="en-US" b="1" i="1" dirty="0" err="1">
                <a:solidFill>
                  <a:srgbClr val="FF0000"/>
                </a:solidFill>
              </a:rPr>
              <a:t>e</a:t>
            </a:r>
            <a:r>
              <a:rPr lang="en-US" b="1" i="1" baseline="-25000" dirty="0" err="1">
                <a:solidFill>
                  <a:srgbClr val="FF0000"/>
                </a:solidFill>
              </a:rPr>
              <a:t>q</a:t>
            </a:r>
            <a:r>
              <a:rPr lang="en-US" b="1" dirty="0">
                <a:solidFill>
                  <a:srgbClr val="FF0000"/>
                </a:solidFill>
              </a:rPr>
              <a:t> →</a:t>
            </a:r>
            <a:r>
              <a:rPr lang="en-US" b="1" i="1" dirty="0">
                <a:solidFill>
                  <a:srgbClr val="FF0000"/>
                </a:solidFill>
              </a:rPr>
              <a:t>e. </a:t>
            </a:r>
            <a:r>
              <a:rPr lang="en-US" b="1" dirty="0">
                <a:solidFill>
                  <a:srgbClr val="3333CC"/>
                </a:solidFill>
              </a:rPr>
              <a:t>The </a:t>
            </a:r>
            <a:r>
              <a:rPr lang="en-US" b="1" dirty="0" err="1">
                <a:solidFill>
                  <a:srgbClr val="3333CC"/>
                </a:solidFill>
              </a:rPr>
              <a:t>Tsallis</a:t>
            </a:r>
            <a:r>
              <a:rPr lang="en-US" b="1" dirty="0">
                <a:solidFill>
                  <a:srgbClr val="3333CC"/>
                </a:solidFill>
              </a:rPr>
              <a:t> entropy is </a:t>
            </a:r>
            <a:r>
              <a:rPr lang="en-US" b="1" dirty="0">
                <a:solidFill>
                  <a:srgbClr val="FF0000"/>
                </a:solidFill>
              </a:rPr>
              <a:t>not additive</a:t>
            </a:r>
            <a:r>
              <a:rPr lang="en-US" b="1" dirty="0">
                <a:solidFill>
                  <a:srgbClr val="3333CC"/>
                </a:solidFill>
              </a:rPr>
              <a:t>, and, in general, </a:t>
            </a:r>
            <a:r>
              <a:rPr lang="en-US" b="1" dirty="0">
                <a:solidFill>
                  <a:srgbClr val="FF0000"/>
                </a:solidFill>
              </a:rPr>
              <a:t>non-extensive. </a:t>
            </a:r>
            <a:r>
              <a:rPr lang="en-US" b="1" dirty="0">
                <a:solidFill>
                  <a:srgbClr val="3333CC"/>
                </a:solidFill>
              </a:rPr>
              <a:t>It offers us the possibility of studying problems </a:t>
            </a:r>
            <a:r>
              <a:rPr lang="en-US" b="1" dirty="0">
                <a:solidFill>
                  <a:srgbClr val="008000"/>
                </a:solidFill>
              </a:rPr>
              <a:t>whose correlations decay by power laws (not exponentially).</a:t>
            </a:r>
            <a:endParaRPr lang="el-GR" dirty="0">
              <a:solidFill>
                <a:srgbClr val="008000"/>
              </a:solidFill>
            </a:endParaRP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53249" name="Object 1"/>
          <p:cNvGraphicFramePr>
            <a:graphicFrameLocks noChangeAspect="1"/>
          </p:cNvGraphicFramePr>
          <p:nvPr/>
        </p:nvGraphicFramePr>
        <p:xfrm>
          <a:off x="611560" y="2276872"/>
          <a:ext cx="208756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" name="Equation" r:id="rId3" imgW="1193800" imgH="495300" progId="Equation.DSMT4">
                  <p:embed/>
                </p:oleObj>
              </mc:Choice>
              <mc:Fallback>
                <p:oleObj name="Equation" r:id="rId3" imgW="1193800" imgH="495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276872"/>
                        <a:ext cx="2087563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6084168" y="2204864"/>
          <a:ext cx="106680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8" name="Equation" r:id="rId5" imgW="520474" imgH="431613" progId="Equation.DSMT4">
                  <p:embed/>
                </p:oleObj>
              </mc:Choice>
              <mc:Fallback>
                <p:oleObj name="Equation" r:id="rId5" imgW="520474" imgH="43161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2204864"/>
                        <a:ext cx="1066800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2051720" y="3861048"/>
          <a:ext cx="443547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9" name="Equation" r:id="rId7" imgW="2374900" imgH="304800" progId="Equation.DSMT4">
                  <p:embed/>
                </p:oleObj>
              </mc:Choice>
              <mc:Fallback>
                <p:oleObj name="Equation" r:id="rId7" imgW="2374900" imgH="304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3861048"/>
                        <a:ext cx="4435475" cy="576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>
            <a:spLocks noChangeArrowheads="1"/>
          </p:cNvSpPr>
          <p:nvPr/>
        </p:nvSpPr>
        <p:spPr bwMode="auto">
          <a:xfrm>
            <a:off x="395288" y="404813"/>
            <a:ext cx="82804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5.1 </a:t>
            </a:r>
            <a:r>
              <a:rPr lang="en-US" b="1" dirty="0">
                <a:solidFill>
                  <a:srgbClr val="C00000"/>
                </a:solidFill>
              </a:rPr>
              <a:t>The case of</a:t>
            </a:r>
            <a:r>
              <a:rPr lang="en-US" b="1" dirty="0">
                <a:solidFill>
                  <a:srgbClr val="3333CC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multi-degree-of freedom Hamiltonian systems</a:t>
            </a:r>
            <a:r>
              <a:rPr lang="en-US" b="1" dirty="0">
                <a:solidFill>
                  <a:srgbClr val="3333CC"/>
                </a:solidFill>
              </a:rPr>
              <a:t> </a:t>
            </a: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There are many situations in such systems where </a:t>
            </a:r>
            <a:r>
              <a:rPr lang="en-US" b="1" dirty="0">
                <a:solidFill>
                  <a:srgbClr val="FF0000"/>
                </a:solidFill>
              </a:rPr>
              <a:t>the dynamics is weakly chaotic </a:t>
            </a:r>
            <a:r>
              <a:rPr lang="en-US" b="1" dirty="0">
                <a:solidFill>
                  <a:srgbClr val="3333CC"/>
                </a:solidFill>
              </a:rPr>
              <a:t>and may, therefore, </a:t>
            </a:r>
            <a:r>
              <a:rPr lang="en-US" b="1" dirty="0">
                <a:solidFill>
                  <a:srgbClr val="FF0000"/>
                </a:solidFill>
              </a:rPr>
              <a:t>possess </a:t>
            </a:r>
            <a:r>
              <a:rPr lang="en-US" b="1" dirty="0" err="1">
                <a:solidFill>
                  <a:srgbClr val="FF0000"/>
                </a:solidFill>
              </a:rPr>
              <a:t>Tsallis</a:t>
            </a:r>
            <a:r>
              <a:rPr lang="en-US" b="1" dirty="0">
                <a:solidFill>
                  <a:srgbClr val="FF0000"/>
                </a:solidFill>
              </a:rPr>
              <a:t> statistics</a:t>
            </a:r>
            <a:r>
              <a:rPr lang="en-US" b="1" dirty="0">
                <a:solidFill>
                  <a:srgbClr val="3333CC"/>
                </a:solidFill>
              </a:rPr>
              <a:t> of the type described above. </a:t>
            </a: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We found that, in the </a:t>
            </a:r>
            <a:r>
              <a:rPr lang="el-GR" b="1" dirty="0">
                <a:solidFill>
                  <a:srgbClr val="3333CC"/>
                </a:solidFill>
              </a:rPr>
              <a:t>β</a:t>
            </a:r>
            <a:r>
              <a:rPr lang="en-US" b="1" dirty="0">
                <a:solidFill>
                  <a:srgbClr val="3333CC"/>
                </a:solidFill>
              </a:rPr>
              <a:t>-FPU model, </a:t>
            </a:r>
            <a:r>
              <a:rPr lang="en-US" b="1" dirty="0">
                <a:solidFill>
                  <a:srgbClr val="C00000"/>
                </a:solidFill>
              </a:rPr>
              <a:t>near an unstable SPO1 orbit of a 5-particle chain</a:t>
            </a:r>
            <a:r>
              <a:rPr lang="en-US" b="1" dirty="0">
                <a:solidFill>
                  <a:srgbClr val="3333CC"/>
                </a:solidFill>
              </a:rPr>
              <a:t>, </a:t>
            </a:r>
            <a:r>
              <a:rPr lang="en-US" b="1" dirty="0">
                <a:solidFill>
                  <a:srgbClr val="008000"/>
                </a:solidFill>
              </a:rPr>
              <a:t>orbits that remain “trapped” for very long times in a thin chaotic region </a:t>
            </a:r>
            <a:r>
              <a:rPr lang="en-US" b="1" dirty="0">
                <a:solidFill>
                  <a:srgbClr val="C00000"/>
                </a:solidFill>
              </a:rPr>
              <a:t>(see Figures 9,10) </a:t>
            </a:r>
            <a:r>
              <a:rPr lang="en-US" b="1" dirty="0">
                <a:solidFill>
                  <a:srgbClr val="3333CC"/>
                </a:solidFill>
              </a:rPr>
              <a:t>are described by </a:t>
            </a:r>
            <a:r>
              <a:rPr lang="en-US" b="1" dirty="0" err="1">
                <a:solidFill>
                  <a:srgbClr val="3333CC"/>
                </a:solidFill>
              </a:rPr>
              <a:t>pdfs</a:t>
            </a:r>
            <a:r>
              <a:rPr lang="en-US" b="1" dirty="0">
                <a:solidFill>
                  <a:srgbClr val="3333CC"/>
                </a:solidFill>
              </a:rPr>
              <a:t> of the</a:t>
            </a:r>
            <a:r>
              <a:rPr lang="en-US" b="1" i="1" dirty="0">
                <a:solidFill>
                  <a:srgbClr val="3333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q-Gaussian</a:t>
            </a:r>
            <a:r>
              <a:rPr lang="en-US" b="1" dirty="0">
                <a:solidFill>
                  <a:srgbClr val="3333CC"/>
                </a:solidFill>
              </a:rPr>
              <a:t> type with </a:t>
            </a:r>
            <a:r>
              <a:rPr lang="en-US" b="1" dirty="0">
                <a:solidFill>
                  <a:srgbClr val="C00000"/>
                </a:solidFill>
              </a:rPr>
              <a:t>q ≈ 2.8, see Fig. 11(d).</a:t>
            </a:r>
          </a:p>
          <a:p>
            <a:endParaRPr lang="en-US" sz="1600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These are what we call </a:t>
            </a:r>
            <a:r>
              <a:rPr lang="en-US" b="1" dirty="0">
                <a:solidFill>
                  <a:srgbClr val="FF0000"/>
                </a:solidFill>
              </a:rPr>
              <a:t>quasi-stationary states (QSS)</a:t>
            </a:r>
            <a:r>
              <a:rPr lang="en-US" b="1" dirty="0">
                <a:solidFill>
                  <a:srgbClr val="3333CC"/>
                </a:solidFill>
              </a:rPr>
              <a:t> of the dynamics. </a:t>
            </a:r>
            <a:r>
              <a:rPr lang="en-US" b="1" dirty="0">
                <a:solidFill>
                  <a:srgbClr val="008000"/>
                </a:solidFill>
              </a:rPr>
              <a:t>Following these states for long times</a:t>
            </a:r>
            <a:r>
              <a:rPr lang="en-US" b="1" dirty="0">
                <a:solidFill>
                  <a:srgbClr val="3333CC"/>
                </a:solidFill>
              </a:rPr>
              <a:t>, one typically finds that </a:t>
            </a:r>
            <a:r>
              <a:rPr lang="en-US" b="1" dirty="0">
                <a:solidFill>
                  <a:srgbClr val="C00000"/>
                </a:solidFill>
              </a:rPr>
              <a:t>their </a:t>
            </a:r>
            <a:r>
              <a:rPr lang="en-US" b="1" dirty="0" err="1">
                <a:solidFill>
                  <a:srgbClr val="C00000"/>
                </a:solidFill>
              </a:rPr>
              <a:t>pdfs</a:t>
            </a:r>
            <a:r>
              <a:rPr lang="en-US" b="1" dirty="0">
                <a:solidFill>
                  <a:srgbClr val="C00000"/>
                </a:solidFill>
              </a:rPr>
              <a:t> pass through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QSS described by q-Gaussians </a:t>
            </a:r>
            <a:r>
              <a:rPr lang="en-US" b="1" dirty="0">
                <a:solidFill>
                  <a:srgbClr val="CC0000"/>
                </a:solidFill>
              </a:rPr>
              <a:t>of smaller q ≈ 2.48</a:t>
            </a:r>
            <a:r>
              <a:rPr lang="en-US" b="1" dirty="0">
                <a:solidFill>
                  <a:srgbClr val="3333CC"/>
                </a:solidFill>
              </a:rPr>
              <a:t>, </a:t>
            </a:r>
            <a:r>
              <a:rPr lang="en-US" b="1" dirty="0">
                <a:solidFill>
                  <a:srgbClr val="0000FF"/>
                </a:solidFill>
              </a:rPr>
              <a:t>see Fig. 11(e), </a:t>
            </a:r>
            <a:r>
              <a:rPr lang="en-US" b="1" dirty="0">
                <a:solidFill>
                  <a:srgbClr val="3333CC"/>
                </a:solidFill>
              </a:rPr>
              <a:t>until they finally </a:t>
            </a:r>
            <a:r>
              <a:rPr lang="en-US" b="1" dirty="0">
                <a:solidFill>
                  <a:srgbClr val="FF0000"/>
                </a:solidFill>
              </a:rPr>
              <a:t>converge to Gaussians with q = 1</a:t>
            </a:r>
            <a:r>
              <a:rPr lang="en-US" b="1" dirty="0">
                <a:solidFill>
                  <a:srgbClr val="3333CC"/>
                </a:solidFill>
              </a:rPr>
              <a:t>, when the orbits escape to a much larger domain of strong chaos, see </a:t>
            </a:r>
            <a:r>
              <a:rPr lang="en-US" b="1" dirty="0">
                <a:solidFill>
                  <a:srgbClr val="FF0000"/>
                </a:solidFill>
              </a:rPr>
              <a:t>Fig. 11(f).</a:t>
            </a:r>
            <a:endParaRPr lang="el-G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4509120"/>
            <a:ext cx="8229600" cy="1728192"/>
          </a:xfrm>
        </p:spPr>
        <p:txBody>
          <a:bodyPr/>
          <a:lstStyle/>
          <a:p>
            <a:pPr>
              <a:buFontTx/>
              <a:buNone/>
            </a:pPr>
            <a:r>
              <a:rPr lang="en-GB" sz="1800" b="1" dirty="0"/>
              <a:t>Figure 9: </a:t>
            </a:r>
            <a:r>
              <a:rPr lang="en-GB" sz="1800" b="1" dirty="0">
                <a:solidFill>
                  <a:srgbClr val="3333CC"/>
                </a:solidFill>
              </a:rPr>
              <a:t>Three different orbits with initial conditions very close to an</a:t>
            </a:r>
          </a:p>
          <a:p>
            <a:pPr>
              <a:buFontTx/>
              <a:buNone/>
            </a:pPr>
            <a:r>
              <a:rPr lang="en-GB" sz="1800" b="1" dirty="0">
                <a:solidFill>
                  <a:srgbClr val="3333CC"/>
                </a:solidFill>
              </a:rPr>
              <a:t> unstable SPO1 orbit of the 5 particle FPU-</a:t>
            </a:r>
            <a:r>
              <a:rPr lang="el-GR" sz="1800" b="1" dirty="0">
                <a:solidFill>
                  <a:srgbClr val="3333CC"/>
                </a:solidFill>
              </a:rPr>
              <a:t>β </a:t>
            </a:r>
            <a:r>
              <a:rPr lang="en-US" sz="1800" b="1" dirty="0">
                <a:solidFill>
                  <a:srgbClr val="3333CC"/>
                </a:solidFill>
              </a:rPr>
              <a:t>chain: The </a:t>
            </a:r>
            <a:r>
              <a:rPr lang="en-US" sz="1800" b="1" dirty="0"/>
              <a:t>black “figure</a:t>
            </a:r>
          </a:p>
          <a:p>
            <a:pPr>
              <a:buFontTx/>
              <a:buNone/>
            </a:pPr>
            <a:r>
              <a:rPr lang="en-US" sz="1800" b="1" dirty="0"/>
              <a:t> eight” </a:t>
            </a:r>
            <a:r>
              <a:rPr lang="en-US" sz="1800" b="1" dirty="0">
                <a:solidFill>
                  <a:srgbClr val="3333CC"/>
                </a:solidFill>
              </a:rPr>
              <a:t>in the middle starts from a distance of 10</a:t>
            </a:r>
            <a:r>
              <a:rPr lang="en-US" sz="1800" b="1" baseline="30000" dirty="0">
                <a:solidFill>
                  <a:srgbClr val="3333CC"/>
                </a:solidFill>
              </a:rPr>
              <a:t>-7</a:t>
            </a:r>
            <a:r>
              <a:rPr lang="en-US" sz="1800" b="1" dirty="0">
                <a:solidFill>
                  <a:srgbClr val="3333CC"/>
                </a:solidFill>
              </a:rPr>
              <a:t> , </a:t>
            </a:r>
            <a:r>
              <a:rPr lang="en-US" sz="1800" b="1" dirty="0">
                <a:solidFill>
                  <a:srgbClr val="008000"/>
                </a:solidFill>
              </a:rPr>
              <a:t>the green one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008000"/>
                </a:solidFill>
              </a:rPr>
              <a:t> around it </a:t>
            </a:r>
            <a:r>
              <a:rPr lang="en-US" sz="1800" b="1" dirty="0">
                <a:solidFill>
                  <a:srgbClr val="3333CC"/>
                </a:solidFill>
              </a:rPr>
              <a:t>starts within  0.0001 and the </a:t>
            </a:r>
            <a:r>
              <a:rPr lang="en-US" sz="1800" b="1" dirty="0">
                <a:solidFill>
                  <a:srgbClr val="FF0000"/>
                </a:solidFill>
              </a:rPr>
              <a:t>red one extending over a much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FF0000"/>
                </a:solidFill>
              </a:rPr>
              <a:t>larger region</a:t>
            </a:r>
            <a:r>
              <a:rPr lang="en-US" sz="1800" b="1" dirty="0">
                <a:solidFill>
                  <a:srgbClr val="3333CC"/>
                </a:solidFill>
              </a:rPr>
              <a:t>, starts within 0.01 from the  saddle point. </a:t>
            </a:r>
          </a:p>
        </p:txBody>
      </p:sp>
      <p:pic>
        <p:nvPicPr>
          <p:cNvPr id="37891" name="4 - Εικό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404813"/>
            <a:ext cx="5040312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404813"/>
            <a:ext cx="3744912" cy="2808287"/>
          </a:xfrm>
          <a:noFill/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20713"/>
            <a:ext cx="3394075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767138"/>
            <a:ext cx="3311525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4859338" y="4005263"/>
            <a:ext cx="367347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800" b="1" dirty="0">
                <a:latin typeface="+mn-lt"/>
              </a:rPr>
              <a:t>Figure  10: </a:t>
            </a:r>
            <a:r>
              <a:rPr lang="en-GB" sz="1800" b="1" dirty="0">
                <a:solidFill>
                  <a:srgbClr val="3333CC"/>
                </a:solidFill>
                <a:latin typeface="+mn-lt"/>
              </a:rPr>
              <a:t>Orbits </a:t>
            </a:r>
            <a:r>
              <a:rPr lang="en-GB" sz="1800" b="1" dirty="0">
                <a:solidFill>
                  <a:srgbClr val="008000"/>
                </a:solidFill>
                <a:latin typeface="+mn-lt"/>
              </a:rPr>
              <a:t>starting at a distance of 1.0*10</a:t>
            </a:r>
            <a:r>
              <a:rPr lang="en-GB" sz="1800" b="1" baseline="30000" dirty="0">
                <a:solidFill>
                  <a:srgbClr val="008000"/>
                </a:solidFill>
                <a:latin typeface="+mn-lt"/>
              </a:rPr>
              <a:t>-7</a:t>
            </a:r>
            <a:r>
              <a:rPr lang="en-GB" sz="1800" b="1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GB" sz="1800" b="1" dirty="0">
                <a:solidFill>
                  <a:srgbClr val="3333CC"/>
                </a:solidFill>
                <a:latin typeface="+mn-lt"/>
              </a:rPr>
              <a:t>from the unstable SPO1 orbit, integrated for: </a:t>
            </a:r>
            <a:r>
              <a:rPr lang="el-GR" sz="1800" b="1" dirty="0">
                <a:solidFill>
                  <a:srgbClr val="3333CC"/>
                </a:solidFill>
                <a:latin typeface="+mn-lt"/>
              </a:rPr>
              <a:t>   </a:t>
            </a:r>
            <a:r>
              <a:rPr lang="en-GB" sz="1800" b="1" dirty="0">
                <a:solidFill>
                  <a:srgbClr val="CC0000"/>
                </a:solidFill>
                <a:latin typeface="+mn-lt"/>
              </a:rPr>
              <a:t>(a) </a:t>
            </a:r>
            <a:r>
              <a:rPr lang="el-GR" sz="1800" b="1" dirty="0">
                <a:solidFill>
                  <a:srgbClr val="CC0000"/>
                </a:solidFill>
                <a:latin typeface="+mn-lt"/>
              </a:rPr>
              <a:t>  </a:t>
            </a:r>
            <a:r>
              <a:rPr lang="en-GB" sz="1800" b="1" dirty="0">
                <a:solidFill>
                  <a:srgbClr val="CC0000"/>
                </a:solidFill>
                <a:latin typeface="+mn-lt"/>
              </a:rPr>
              <a:t>t=10</a:t>
            </a:r>
            <a:r>
              <a:rPr lang="en-GB" sz="1800" b="1" baseline="30000" dirty="0">
                <a:solidFill>
                  <a:srgbClr val="CC0000"/>
                </a:solidFill>
                <a:latin typeface="+mn-lt"/>
              </a:rPr>
              <a:t>5 </a:t>
            </a:r>
            <a:r>
              <a:rPr lang="en-GB" sz="1800" b="1" dirty="0">
                <a:solidFill>
                  <a:srgbClr val="CC0000"/>
                </a:solidFill>
                <a:latin typeface="+mn-lt"/>
              </a:rPr>
              <a:t>      (b)</a:t>
            </a:r>
            <a:r>
              <a:rPr lang="el-GR" sz="1800" b="1" dirty="0">
                <a:solidFill>
                  <a:srgbClr val="CC0000"/>
                </a:solidFill>
                <a:latin typeface="+mn-lt"/>
              </a:rPr>
              <a:t>  </a:t>
            </a:r>
            <a:r>
              <a:rPr lang="en-GB" sz="1800" b="1" dirty="0">
                <a:solidFill>
                  <a:srgbClr val="CC0000"/>
                </a:solidFill>
                <a:latin typeface="+mn-lt"/>
              </a:rPr>
              <a:t> t=10</a:t>
            </a:r>
            <a:r>
              <a:rPr lang="en-GB" sz="1800" b="1" baseline="30000" dirty="0">
                <a:solidFill>
                  <a:srgbClr val="CC0000"/>
                </a:solidFill>
                <a:latin typeface="+mn-lt"/>
              </a:rPr>
              <a:t>7      </a:t>
            </a:r>
            <a:r>
              <a:rPr lang="en-GB" sz="1800" b="1" dirty="0">
                <a:solidFill>
                  <a:srgbClr val="CC0000"/>
                </a:solidFill>
                <a:latin typeface="+mn-lt"/>
              </a:rPr>
              <a:t>   (c) </a:t>
            </a:r>
            <a:r>
              <a:rPr lang="el-GR" sz="18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en-GB" sz="1800" b="1" dirty="0">
                <a:solidFill>
                  <a:srgbClr val="CC0000"/>
                </a:solidFill>
                <a:latin typeface="+mn-lt"/>
              </a:rPr>
              <a:t>t=10</a:t>
            </a:r>
            <a:r>
              <a:rPr lang="en-GB" sz="1800" b="1" baseline="30000" dirty="0">
                <a:solidFill>
                  <a:srgbClr val="CC0000"/>
                </a:solidFill>
                <a:latin typeface="+mn-lt"/>
              </a:rPr>
              <a:t>8  </a:t>
            </a:r>
            <a:r>
              <a:rPr lang="en-GB" sz="18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en-GB" sz="1800" b="1" dirty="0">
                <a:solidFill>
                  <a:srgbClr val="3333CC"/>
                </a:solidFill>
                <a:latin typeface="+mn-lt"/>
              </a:rPr>
              <a:t>eventually escape in the large chaotic sea.</a:t>
            </a:r>
          </a:p>
        </p:txBody>
      </p:sp>
      <p:sp>
        <p:nvSpPr>
          <p:cNvPr id="38918" name="7 - TextBox"/>
          <p:cNvSpPr txBox="1">
            <a:spLocks noChangeArrowheads="1"/>
          </p:cNvSpPr>
          <p:nvPr/>
        </p:nvSpPr>
        <p:spPr bwMode="auto">
          <a:xfrm>
            <a:off x="1908175" y="3213100"/>
            <a:ext cx="503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(a)</a:t>
            </a:r>
          </a:p>
        </p:txBody>
      </p:sp>
      <p:sp>
        <p:nvSpPr>
          <p:cNvPr id="38919" name="8 - TextBox"/>
          <p:cNvSpPr txBox="1">
            <a:spLocks noChangeArrowheads="1"/>
          </p:cNvSpPr>
          <p:nvPr/>
        </p:nvSpPr>
        <p:spPr bwMode="auto">
          <a:xfrm>
            <a:off x="6227763" y="3213100"/>
            <a:ext cx="576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(b)</a:t>
            </a:r>
          </a:p>
        </p:txBody>
      </p:sp>
      <p:sp>
        <p:nvSpPr>
          <p:cNvPr id="38920" name="9 - TextBox"/>
          <p:cNvSpPr txBox="1">
            <a:spLocks noChangeArrowheads="1"/>
          </p:cNvSpPr>
          <p:nvPr/>
        </p:nvSpPr>
        <p:spPr bwMode="auto">
          <a:xfrm>
            <a:off x="2051050" y="6092825"/>
            <a:ext cx="576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(c)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43508" y="1208187"/>
            <a:ext cx="88569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b="1" dirty="0" err="1">
                <a:solidFill>
                  <a:srgbClr val="FF0000"/>
                </a:solidFill>
              </a:rPr>
              <a:t>Haris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Skokos</a:t>
            </a:r>
            <a:r>
              <a:rPr lang="en-US" b="1" dirty="0">
                <a:solidFill>
                  <a:srgbClr val="3333CC"/>
                </a:solidFill>
              </a:rPr>
              <a:t>, currently Associate Professor of Mathematics at Cape Town University, South Africa</a:t>
            </a: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2) Christos Antonopoulos</a:t>
            </a:r>
            <a:r>
              <a:rPr lang="en-US" b="1" dirty="0">
                <a:solidFill>
                  <a:srgbClr val="3333CC"/>
                </a:solidFill>
              </a:rPr>
              <a:t>, currently Lecturer of Mathematics at </a:t>
            </a:r>
          </a:p>
          <a:p>
            <a:r>
              <a:rPr lang="en-US" b="1" dirty="0">
                <a:solidFill>
                  <a:srgbClr val="3333CC"/>
                </a:solidFill>
              </a:rPr>
              <a:t>   University of Essex, UK</a:t>
            </a:r>
          </a:p>
          <a:p>
            <a:pPr marL="457200" indent="-457200">
              <a:buAutoNum type="arabicParenR"/>
            </a:pPr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3) </a:t>
            </a:r>
            <a:r>
              <a:rPr lang="en-US" b="1" dirty="0" err="1">
                <a:solidFill>
                  <a:srgbClr val="FF0000"/>
                </a:solidFill>
              </a:rPr>
              <a:t>Thanos</a:t>
            </a:r>
            <a:r>
              <a:rPr lang="en-US" b="1" dirty="0">
                <a:solidFill>
                  <a:srgbClr val="FF0000"/>
                </a:solidFill>
              </a:rPr>
              <a:t> Manos</a:t>
            </a:r>
            <a:r>
              <a:rPr lang="en-US" b="1" dirty="0">
                <a:solidFill>
                  <a:srgbClr val="3333CC"/>
                </a:solidFill>
              </a:rPr>
              <a:t>, currently Assistant Professor of Mathematics, </a:t>
            </a:r>
          </a:p>
          <a:p>
            <a:r>
              <a:rPr lang="en-US" b="1" dirty="0">
                <a:solidFill>
                  <a:srgbClr val="3333CC"/>
                </a:solidFill>
              </a:rPr>
              <a:t>   University </a:t>
            </a:r>
            <a:r>
              <a:rPr lang="en-US" b="1" dirty="0" err="1">
                <a:solidFill>
                  <a:srgbClr val="3333CC"/>
                </a:solidFill>
              </a:rPr>
              <a:t>Cergy</a:t>
            </a:r>
            <a:r>
              <a:rPr lang="en-US" b="1" dirty="0">
                <a:solidFill>
                  <a:srgbClr val="3333CC"/>
                </a:solidFill>
              </a:rPr>
              <a:t> </a:t>
            </a:r>
            <a:r>
              <a:rPr lang="en-US" b="1" dirty="0" err="1">
                <a:solidFill>
                  <a:srgbClr val="3333CC"/>
                </a:solidFill>
              </a:rPr>
              <a:t>Pontoise</a:t>
            </a:r>
            <a:r>
              <a:rPr lang="en-US" b="1" dirty="0">
                <a:solidFill>
                  <a:srgbClr val="3333CC"/>
                </a:solidFill>
              </a:rPr>
              <a:t>, Paris, France</a:t>
            </a:r>
          </a:p>
          <a:p>
            <a:pPr marL="457200" indent="-457200">
              <a:buAutoNum type="arabicParenR"/>
            </a:pPr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4) Helen </a:t>
            </a:r>
            <a:r>
              <a:rPr lang="en-US" b="1" dirty="0" err="1">
                <a:solidFill>
                  <a:srgbClr val="FF0000"/>
                </a:solidFill>
              </a:rPr>
              <a:t>Christodoulidi</a:t>
            </a:r>
            <a:r>
              <a:rPr lang="en-US" b="1" dirty="0">
                <a:solidFill>
                  <a:srgbClr val="3333CC"/>
                </a:solidFill>
              </a:rPr>
              <a:t>, currently researcher at University of Kent </a:t>
            </a:r>
          </a:p>
          <a:p>
            <a:r>
              <a:rPr lang="en-US" b="1" dirty="0">
                <a:solidFill>
                  <a:srgbClr val="3333CC"/>
                </a:solidFill>
              </a:rPr>
              <a:t>   and Research Institute, Academy of Athens</a:t>
            </a:r>
          </a:p>
          <a:p>
            <a:pPr marL="457200" indent="-457200">
              <a:buAutoNum type="arabicParenR"/>
            </a:pPr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5) Jeroen </a:t>
            </a:r>
            <a:r>
              <a:rPr lang="en-US" b="1" dirty="0" err="1">
                <a:solidFill>
                  <a:srgbClr val="FF0000"/>
                </a:solidFill>
              </a:rPr>
              <a:t>Bergamin</a:t>
            </a:r>
            <a:r>
              <a:rPr lang="en-US" b="1" dirty="0">
                <a:solidFill>
                  <a:srgbClr val="3333CC"/>
                </a:solidFill>
              </a:rPr>
              <a:t>, currently Rector at at a Prototype Gymnasium in   </a:t>
            </a:r>
          </a:p>
          <a:p>
            <a:r>
              <a:rPr lang="en-US" b="1" dirty="0">
                <a:solidFill>
                  <a:srgbClr val="3333CC"/>
                </a:solidFill>
              </a:rPr>
              <a:t>   Amsterdam, Netherlands</a:t>
            </a:r>
          </a:p>
          <a:p>
            <a:pPr marL="457200" indent="-457200">
              <a:buAutoNum type="arabicParenR"/>
            </a:pPr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6) Lambros </a:t>
            </a:r>
            <a:r>
              <a:rPr lang="en-US" b="1" dirty="0" err="1">
                <a:solidFill>
                  <a:srgbClr val="FF0000"/>
                </a:solidFill>
              </a:rPr>
              <a:t>Drossos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3333CC"/>
                </a:solidFill>
              </a:rPr>
              <a:t>Professor, </a:t>
            </a:r>
            <a:r>
              <a:rPr lang="en-US" b="1" dirty="0" err="1">
                <a:solidFill>
                  <a:srgbClr val="3333CC"/>
                </a:solidFill>
              </a:rPr>
              <a:t>Techological</a:t>
            </a:r>
            <a:r>
              <a:rPr lang="en-US" b="1" dirty="0">
                <a:solidFill>
                  <a:srgbClr val="3333CC"/>
                </a:solidFill>
              </a:rPr>
              <a:t> Educational Institute,</a:t>
            </a:r>
          </a:p>
          <a:p>
            <a:r>
              <a:rPr lang="en-US" b="1" dirty="0">
                <a:solidFill>
                  <a:srgbClr val="3333CC"/>
                </a:solidFill>
              </a:rPr>
              <a:t>    </a:t>
            </a:r>
            <a:r>
              <a:rPr lang="en-US" b="1" dirty="0" err="1">
                <a:solidFill>
                  <a:srgbClr val="3333CC"/>
                </a:solidFill>
              </a:rPr>
              <a:t>Messolonghi</a:t>
            </a:r>
            <a:r>
              <a:rPr lang="en-US" b="1" dirty="0">
                <a:solidFill>
                  <a:srgbClr val="3333CC"/>
                </a:solidFill>
              </a:rPr>
              <a:t>, Greece</a:t>
            </a:r>
            <a:endParaRPr lang="en-GB" b="1" dirty="0">
              <a:solidFill>
                <a:srgbClr val="3333CC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E59793A-BD94-47D6-BB01-6883E5415649}"/>
              </a:ext>
            </a:extLst>
          </p:cNvPr>
          <p:cNvSpPr/>
          <p:nvPr/>
        </p:nvSpPr>
        <p:spPr>
          <a:xfrm>
            <a:off x="359532" y="330610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For the results presented in these lectures, I gratefully acknowledge the collaboration of my former Ph.D. students: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63" y="333375"/>
            <a:ext cx="3867150" cy="31670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15925"/>
            <a:ext cx="3671887" cy="2943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3959225" cy="2932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9941" name="11 - Θέση περιεχομένου"/>
          <p:cNvSpPr>
            <a:spLocks noGrp="1"/>
          </p:cNvSpPr>
          <p:nvPr>
            <p:ph idx="1"/>
          </p:nvPr>
        </p:nvSpPr>
        <p:spPr>
          <a:xfrm>
            <a:off x="4139952" y="3501008"/>
            <a:ext cx="4716016" cy="3024336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b="1" dirty="0"/>
              <a:t>Figure 11(d – f)  </a:t>
            </a:r>
            <a:r>
              <a:rPr lang="en-US" sz="1800" b="1" dirty="0">
                <a:solidFill>
                  <a:srgbClr val="3333CC"/>
                </a:solidFill>
              </a:rPr>
              <a:t>Plots of </a:t>
            </a:r>
            <a:r>
              <a:rPr lang="en-US" sz="1800" b="1" dirty="0" err="1">
                <a:solidFill>
                  <a:srgbClr val="3333CC"/>
                </a:solidFill>
              </a:rPr>
              <a:t>pdfs</a:t>
            </a:r>
            <a:r>
              <a:rPr lang="en-US" sz="1800" b="1" dirty="0">
                <a:solidFill>
                  <a:srgbClr val="3333CC"/>
                </a:solidFill>
              </a:rPr>
              <a:t> of position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 variables for a 5- particle FPU chain and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 initial conditions close to an unstable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SPO1 orbit. The QSS observed here are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 well described by </a:t>
            </a:r>
            <a:r>
              <a:rPr lang="en-US" sz="1800" b="1" dirty="0">
                <a:solidFill>
                  <a:srgbClr val="FF0000"/>
                </a:solidFill>
              </a:rPr>
              <a:t>q-Gaussians </a:t>
            </a:r>
            <a:r>
              <a:rPr lang="en-US" sz="1800" b="1" dirty="0">
                <a:solidFill>
                  <a:srgbClr val="333399"/>
                </a:solidFill>
              </a:rPr>
              <a:t>with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(d) q = 2.78</a:t>
            </a:r>
            <a:r>
              <a:rPr lang="en-US" sz="1800" b="1" dirty="0">
                <a:solidFill>
                  <a:srgbClr val="3333CC"/>
                </a:solidFill>
              </a:rPr>
              <a:t>, then </a:t>
            </a:r>
            <a:r>
              <a:rPr lang="en-US" sz="1800" b="1" dirty="0">
                <a:solidFill>
                  <a:srgbClr val="FF0000"/>
                </a:solidFill>
              </a:rPr>
              <a:t>(e) q = 2.48</a:t>
            </a:r>
            <a:r>
              <a:rPr lang="en-US" sz="1800" b="1" dirty="0">
                <a:solidFill>
                  <a:srgbClr val="3333CC"/>
                </a:solidFill>
              </a:rPr>
              <a:t>, until the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 orbit drifts away to a wide chaotic sea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 and the </a:t>
            </a:r>
            <a:r>
              <a:rPr lang="en-US" sz="1800" b="1" dirty="0" err="1">
                <a:solidFill>
                  <a:srgbClr val="3333CC"/>
                </a:solidFill>
              </a:rPr>
              <a:t>pdfs</a:t>
            </a:r>
            <a:r>
              <a:rPr lang="en-US" sz="1800" b="1" dirty="0">
                <a:solidFill>
                  <a:srgbClr val="3333CC"/>
                </a:solidFill>
              </a:rPr>
              <a:t> converge to </a:t>
            </a:r>
            <a:r>
              <a:rPr lang="en-US" sz="1800" b="1" dirty="0">
                <a:solidFill>
                  <a:srgbClr val="FF0000"/>
                </a:solidFill>
              </a:rPr>
              <a:t>(f) </a:t>
            </a:r>
            <a:r>
              <a:rPr lang="en-US" sz="1800" b="1" dirty="0">
                <a:solidFill>
                  <a:srgbClr val="3333CC"/>
                </a:solidFill>
              </a:rPr>
              <a:t>Gaussians</a:t>
            </a:r>
            <a:endParaRPr lang="en-US" sz="1800" b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 with </a:t>
            </a:r>
            <a:r>
              <a:rPr lang="en-US" sz="1800" b="1" dirty="0">
                <a:solidFill>
                  <a:srgbClr val="FF0000"/>
                </a:solidFill>
              </a:rPr>
              <a:t>q=1.05.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39942" name="7 - TextBox"/>
          <p:cNvSpPr txBox="1">
            <a:spLocks noChangeArrowheads="1"/>
          </p:cNvSpPr>
          <p:nvPr/>
        </p:nvSpPr>
        <p:spPr bwMode="auto">
          <a:xfrm>
            <a:off x="971550" y="620713"/>
            <a:ext cx="576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(d)</a:t>
            </a:r>
            <a:endParaRPr lang="en-GB"/>
          </a:p>
        </p:txBody>
      </p:sp>
      <p:sp>
        <p:nvSpPr>
          <p:cNvPr id="39943" name="7 - TextBox"/>
          <p:cNvSpPr txBox="1">
            <a:spLocks noChangeArrowheads="1"/>
          </p:cNvSpPr>
          <p:nvPr/>
        </p:nvSpPr>
        <p:spPr bwMode="auto">
          <a:xfrm>
            <a:off x="5580063" y="692150"/>
            <a:ext cx="576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(e)</a:t>
            </a:r>
          </a:p>
        </p:txBody>
      </p:sp>
      <p:sp>
        <p:nvSpPr>
          <p:cNvPr id="39944" name="7 - TextBox"/>
          <p:cNvSpPr txBox="1">
            <a:spLocks noChangeArrowheads="1"/>
          </p:cNvSpPr>
          <p:nvPr/>
        </p:nvSpPr>
        <p:spPr bwMode="auto">
          <a:xfrm>
            <a:off x="900113" y="3789363"/>
            <a:ext cx="503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(f)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l="5441" t="71620" r="71060" b="3783"/>
          <a:stretch>
            <a:fillRect/>
          </a:stretch>
        </p:blipFill>
        <p:spPr bwMode="auto">
          <a:xfrm>
            <a:off x="4126736" y="332656"/>
            <a:ext cx="5017264" cy="416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 l="5867" t="71620" r="72353" b="3783"/>
          <a:stretch>
            <a:fillRect/>
          </a:stretch>
        </p:blipFill>
        <p:spPr bwMode="auto">
          <a:xfrm>
            <a:off x="0" y="332656"/>
            <a:ext cx="4858422" cy="434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251520" y="4437112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Figure 12: 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(a) The dynamics near  an SPO2 orbit </a:t>
            </a:r>
            <a:r>
              <a:rPr lang="en-US" sz="1800" b="1" dirty="0">
                <a:solidFill>
                  <a:srgbClr val="009900"/>
                </a:solidFill>
                <a:latin typeface="+mn-lt"/>
              </a:rPr>
              <a:t>``sticks'' to a </a:t>
            </a:r>
            <a:r>
              <a:rPr lang="en-US" sz="1800" b="1" dirty="0" err="1">
                <a:solidFill>
                  <a:srgbClr val="009900"/>
                </a:solidFill>
                <a:latin typeface="+mn-lt"/>
              </a:rPr>
              <a:t>quasiperiodic</a:t>
            </a:r>
            <a:r>
              <a:rPr lang="en-US" sz="1800" b="1" dirty="0">
                <a:solidFill>
                  <a:srgbClr val="009900"/>
                </a:solidFill>
                <a:latin typeface="+mn-lt"/>
              </a:rPr>
              <a:t> torus,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at least up to t=10</a:t>
            </a:r>
            <a:r>
              <a:rPr lang="en-US" sz="1800" b="1" baseline="30000" dirty="0">
                <a:solidFill>
                  <a:srgbClr val="3333CC"/>
                </a:solidFill>
                <a:latin typeface="+mn-lt"/>
              </a:rPr>
              <a:t>8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 . The </a:t>
            </a:r>
            <a:r>
              <a:rPr lang="en-US" sz="1800" b="1" dirty="0">
                <a:solidFill>
                  <a:srgbClr val="CC0000"/>
                </a:solidFill>
                <a:latin typeface="+mn-lt"/>
              </a:rPr>
              <a:t>weakly chaotic nature 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of the motion is shown in (b), where we have plotted </a:t>
            </a:r>
            <a:r>
              <a:rPr lang="el-GR" sz="1800" b="1" dirty="0">
                <a:solidFill>
                  <a:srgbClr val="3333CC"/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the 4 largest </a:t>
            </a:r>
            <a:r>
              <a:rPr lang="en-US" sz="1800" b="1" dirty="0" err="1">
                <a:solidFill>
                  <a:srgbClr val="FF0000"/>
                </a:solidFill>
                <a:latin typeface="+mn-lt"/>
              </a:rPr>
              <a:t>Lyapunov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 exponents 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up to t=10^9. Although they all decrease towards zero, at about  t &gt;10</a:t>
            </a:r>
            <a:r>
              <a:rPr lang="en-US" sz="1800" b="1" baseline="30000" dirty="0">
                <a:solidFill>
                  <a:srgbClr val="3333CC"/>
                </a:solidFill>
                <a:latin typeface="+mn-lt"/>
              </a:rPr>
              <a:t>9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 ,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the largest exponent shows a tendency to converge to a positive value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, indicating that the orbit is chaotic.</a:t>
            </a:r>
            <a:endParaRPr lang="en-GB" sz="1800" b="1" dirty="0">
              <a:solidFill>
                <a:srgbClr val="3333CC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585" t="70896" r="72779" b="5230"/>
          <a:stretch>
            <a:fillRect/>
          </a:stretch>
        </p:blipFill>
        <p:spPr bwMode="auto">
          <a:xfrm>
            <a:off x="4211960" y="332656"/>
            <a:ext cx="475008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 l="5158" t="69808" r="70487" b="4148"/>
          <a:stretch>
            <a:fillRect/>
          </a:stretch>
        </p:blipFill>
        <p:spPr bwMode="auto">
          <a:xfrm>
            <a:off x="0" y="188640"/>
            <a:ext cx="481542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683568" y="4437112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Figure 13: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Left: 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The distribution of the normalized sum </a:t>
            </a:r>
            <a:r>
              <a:rPr lang="en-US" sz="1800" b="1" dirty="0" err="1">
                <a:solidFill>
                  <a:srgbClr val="3333CC"/>
                </a:solidFill>
                <a:latin typeface="+mn-lt"/>
              </a:rPr>
              <a:t>pdf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 of the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orbit starting near SPO2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, for a total integration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time t=10</a:t>
            </a:r>
            <a:r>
              <a:rPr lang="en-US" sz="1800" b="1" baseline="30000" dirty="0">
                <a:solidFill>
                  <a:srgbClr val="FF0000"/>
                </a:solidFill>
                <a:latin typeface="+mn-lt"/>
              </a:rPr>
              <a:t>6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. Right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: Final integration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time t =10</a:t>
            </a:r>
            <a:r>
              <a:rPr lang="en-US" sz="1800" b="1" baseline="30000" dirty="0">
                <a:solidFill>
                  <a:srgbClr val="FF0000"/>
                </a:solidFill>
                <a:latin typeface="+mn-lt"/>
              </a:rPr>
              <a:t>10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. The pdf has converged to an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almost analytical shape </a:t>
            </a:r>
            <a:r>
              <a:rPr lang="en-US" sz="1800" b="1" dirty="0">
                <a:solidFill>
                  <a:srgbClr val="008000"/>
                </a:solidFill>
                <a:latin typeface="+mn-lt"/>
              </a:rPr>
              <a:t>that  is close to a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q--Gaussian </a:t>
            </a:r>
            <a:r>
              <a:rPr lang="en-US" sz="1800" b="1" dirty="0">
                <a:solidFill>
                  <a:srgbClr val="3333CC"/>
                </a:solidFill>
                <a:latin typeface="+mn-lt"/>
              </a:rPr>
              <a:t>with q≈2.769 near the center, </a:t>
            </a:r>
            <a:r>
              <a:rPr lang="en-US" sz="1800" b="1" dirty="0">
                <a:solidFill>
                  <a:srgbClr val="333399"/>
                </a:solidFill>
                <a:latin typeface="+mn-lt"/>
              </a:rPr>
              <a:t>and seems to have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333399"/>
                </a:solidFill>
                <a:latin typeface="+mn-lt"/>
              </a:rPr>
              <a:t>an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analytical form that is as yet unknown! </a:t>
            </a:r>
            <a:endParaRPr lang="en-GB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F972C-6BCD-4983-A722-37D8DD62CF7D}"/>
              </a:ext>
            </a:extLst>
          </p:cNvPr>
          <p:cNvSpPr txBox="1"/>
          <p:nvPr/>
        </p:nvSpPr>
        <p:spPr>
          <a:xfrm>
            <a:off x="1647073" y="6021288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(Why is that? Think about it!)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>
            <a:spLocks noChangeArrowheads="1"/>
          </p:cNvSpPr>
          <p:nvPr/>
        </p:nvSpPr>
        <p:spPr bwMode="auto">
          <a:xfrm>
            <a:off x="468313" y="549275"/>
            <a:ext cx="82073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5.2 </a:t>
            </a:r>
            <a:r>
              <a:rPr lang="en-US" b="1" dirty="0">
                <a:solidFill>
                  <a:srgbClr val="C00000"/>
                </a:solidFill>
              </a:rPr>
              <a:t>Weak chaos in 2 – dimensional area – preserving maps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Finally we studied </a:t>
            </a:r>
            <a:r>
              <a:rPr lang="en-US" b="1" dirty="0">
                <a:solidFill>
                  <a:srgbClr val="008000"/>
                </a:solidFill>
              </a:rPr>
              <a:t>chaotic orbits</a:t>
            </a:r>
            <a:r>
              <a:rPr lang="en-US" b="1" dirty="0">
                <a:solidFill>
                  <a:srgbClr val="3333CC"/>
                </a:solidFill>
              </a:rPr>
              <a:t> of a 2-dimensional </a:t>
            </a:r>
            <a:r>
              <a:rPr lang="en-US" b="1" dirty="0">
                <a:solidFill>
                  <a:srgbClr val="C00000"/>
                </a:solidFill>
              </a:rPr>
              <a:t>area – preserving  maps </a:t>
            </a:r>
            <a:r>
              <a:rPr lang="en-US" b="1" dirty="0">
                <a:solidFill>
                  <a:srgbClr val="3333CC"/>
                </a:solidFill>
              </a:rPr>
              <a:t>(modeling Hamiltonian systems of 2 – degrees of freedom) called the McMillan map</a:t>
            </a:r>
          </a:p>
          <a:p>
            <a:endParaRPr lang="en-US" b="1" dirty="0">
              <a:solidFill>
                <a:srgbClr val="3333CC"/>
              </a:solidFill>
            </a:endParaRP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dirty="0"/>
              <a:t>                                                                  </a:t>
            </a:r>
            <a:r>
              <a:rPr lang="en-US" b="1" dirty="0">
                <a:solidFill>
                  <a:srgbClr val="3333CC"/>
                </a:solidFill>
              </a:rPr>
              <a:t>n = 0,1,2,3,….    (15)</a:t>
            </a:r>
          </a:p>
          <a:p>
            <a:endParaRPr lang="el-GR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near a saddle point </a:t>
            </a:r>
            <a:r>
              <a:rPr lang="en-US" b="1" dirty="0">
                <a:solidFill>
                  <a:srgbClr val="3333CC"/>
                </a:solidFill>
              </a:rPr>
              <a:t>at the origin </a:t>
            </a:r>
            <a:r>
              <a:rPr lang="en-US" b="1" dirty="0">
                <a:solidFill>
                  <a:srgbClr val="CC0000"/>
                </a:solidFill>
              </a:rPr>
              <a:t>(</a:t>
            </a:r>
            <a:r>
              <a:rPr lang="el-GR" b="1" dirty="0">
                <a:solidFill>
                  <a:srgbClr val="CC0000"/>
                </a:solidFill>
              </a:rPr>
              <a:t>μ &gt;1). </a:t>
            </a:r>
            <a:r>
              <a:rPr lang="en-US" b="1" dirty="0">
                <a:solidFill>
                  <a:srgbClr val="3333CC"/>
                </a:solidFill>
              </a:rPr>
              <a:t>Generally, the orbits wander around the chaotic domain and pass </a:t>
            </a:r>
            <a:r>
              <a:rPr lang="en-US" b="1" dirty="0">
                <a:solidFill>
                  <a:srgbClr val="C00000"/>
                </a:solidFill>
              </a:rPr>
              <a:t>through a sequence of q-Gaussian QSS states</a:t>
            </a:r>
            <a:r>
              <a:rPr lang="en-US" b="1" dirty="0">
                <a:solidFill>
                  <a:srgbClr val="3333CC"/>
                </a:solidFill>
              </a:rPr>
              <a:t>, with q &gt; 1, until they become </a:t>
            </a:r>
            <a:r>
              <a:rPr lang="en-US" b="1" dirty="0">
                <a:solidFill>
                  <a:srgbClr val="C00000"/>
                </a:solidFill>
              </a:rPr>
              <a:t>true Gaussians, with q = 1.</a:t>
            </a:r>
          </a:p>
          <a:p>
            <a:endParaRPr lang="en-US" b="1" dirty="0">
              <a:solidFill>
                <a:srgbClr val="3333CC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In some cases, however, when the chaotic domain </a:t>
            </a:r>
            <a:r>
              <a:rPr lang="en-US" b="1" dirty="0">
                <a:solidFill>
                  <a:srgbClr val="008000"/>
                </a:solidFill>
              </a:rPr>
              <a:t>extends around</a:t>
            </a:r>
            <a:r>
              <a:rPr lang="en-US" b="1" dirty="0">
                <a:solidFill>
                  <a:srgbClr val="3333CC"/>
                </a:solidFill>
              </a:rPr>
              <a:t> </a:t>
            </a:r>
            <a:r>
              <a:rPr lang="en-US" b="1" dirty="0">
                <a:solidFill>
                  <a:srgbClr val="008000"/>
                </a:solidFill>
              </a:rPr>
              <a:t>many islands </a:t>
            </a:r>
            <a:r>
              <a:rPr lang="en-US" b="1" dirty="0">
                <a:solidFill>
                  <a:srgbClr val="3333CC"/>
                </a:solidFill>
              </a:rPr>
              <a:t>where the orbits </a:t>
            </a:r>
            <a:r>
              <a:rPr lang="en-US" b="1" dirty="0">
                <a:solidFill>
                  <a:srgbClr val="C00000"/>
                </a:solidFill>
              </a:rPr>
              <a:t>stick for long times</a:t>
            </a:r>
            <a:r>
              <a:rPr lang="en-US" b="1" dirty="0">
                <a:solidFill>
                  <a:srgbClr val="3333CC"/>
                </a:solidFill>
              </a:rPr>
              <a:t>, the </a:t>
            </a:r>
            <a:r>
              <a:rPr lang="en-US" b="1" dirty="0" err="1">
                <a:solidFill>
                  <a:srgbClr val="3333CC"/>
                </a:solidFill>
              </a:rPr>
              <a:t>pdfs</a:t>
            </a:r>
            <a:r>
              <a:rPr lang="en-US" b="1" dirty="0">
                <a:solidFill>
                  <a:srgbClr val="3333CC"/>
                </a:solidFill>
              </a:rPr>
              <a:t> appear to </a:t>
            </a:r>
            <a:r>
              <a:rPr lang="en-US" b="1" dirty="0">
                <a:solidFill>
                  <a:srgbClr val="FF0000"/>
                </a:solidFill>
              </a:rPr>
              <a:t>converge to a true q (&gt;1)-Gaussian, </a:t>
            </a:r>
            <a:r>
              <a:rPr lang="en-US" b="1" dirty="0">
                <a:solidFill>
                  <a:srgbClr val="3333CC"/>
                </a:solidFill>
              </a:rPr>
              <a:t>for n </a:t>
            </a:r>
            <a:r>
              <a:rPr lang="en-US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→∞</a:t>
            </a:r>
            <a:r>
              <a:rPr lang="en-US" b="1" dirty="0">
                <a:solidFill>
                  <a:srgbClr val="3333CC"/>
                </a:solidFill>
              </a:rPr>
              <a:t> , as shown </a:t>
            </a:r>
            <a:r>
              <a:rPr lang="en-US" b="1" dirty="0">
                <a:solidFill>
                  <a:srgbClr val="CC0000"/>
                </a:solidFill>
              </a:rPr>
              <a:t>in Figure 14.</a:t>
            </a:r>
            <a:endParaRPr lang="el-GR" b="1" dirty="0">
              <a:solidFill>
                <a:srgbClr val="CC0000"/>
              </a:solidFill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34820" name="Object 2"/>
          <p:cNvGraphicFramePr>
            <a:graphicFrameLocks noChangeAspect="1"/>
          </p:cNvGraphicFramePr>
          <p:nvPr/>
        </p:nvGraphicFramePr>
        <p:xfrm>
          <a:off x="2555875" y="2205038"/>
          <a:ext cx="2749550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8" name="Equation" r:id="rId3" imgW="1473200" imgH="660400" progId="Equation.DSMT4">
                  <p:embed/>
                </p:oleObj>
              </mc:Choice>
              <mc:Fallback>
                <p:oleObj name="Equation" r:id="rId3" imgW="1473200" imgH="660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2205038"/>
                        <a:ext cx="2749550" cy="1223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2 - Θέση περιεχομένου"/>
          <p:cNvSpPr>
            <a:spLocks noGrp="1"/>
          </p:cNvSpPr>
          <p:nvPr>
            <p:ph idx="1"/>
          </p:nvPr>
        </p:nvSpPr>
        <p:spPr>
          <a:xfrm>
            <a:off x="5435600" y="188913"/>
            <a:ext cx="3421063" cy="4032250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b="1" dirty="0">
                <a:solidFill>
                  <a:srgbClr val="FF0000"/>
                </a:solidFill>
              </a:rPr>
              <a:t>Figure 14 Left: </a:t>
            </a:r>
            <a:r>
              <a:rPr lang="en-US" sz="1800" b="1" dirty="0">
                <a:solidFill>
                  <a:srgbClr val="3333CC"/>
                </a:solidFill>
              </a:rPr>
              <a:t>Diffusive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motion of orbits in a thin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chaotic layer of a 2-d area –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preserving map, starting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near the unstable fixed point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at the origin, evolving to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N=2</a:t>
            </a:r>
            <a:r>
              <a:rPr lang="en-US" sz="1800" b="1" baseline="30000" dirty="0">
                <a:solidFill>
                  <a:srgbClr val="3333CC"/>
                </a:solidFill>
              </a:rPr>
              <a:t>20</a:t>
            </a:r>
            <a:r>
              <a:rPr lang="en-US" sz="1800" b="1" dirty="0">
                <a:solidFill>
                  <a:srgbClr val="3333CC"/>
                </a:solidFill>
              </a:rPr>
              <a:t> iterations. </a:t>
            </a:r>
            <a:r>
              <a:rPr lang="en-US" sz="1800" b="1" dirty="0">
                <a:solidFill>
                  <a:srgbClr val="FF0000"/>
                </a:solidFill>
              </a:rPr>
              <a:t>Below: </a:t>
            </a:r>
            <a:r>
              <a:rPr lang="en-US" sz="1800" b="1" dirty="0">
                <a:solidFill>
                  <a:srgbClr val="3333CC"/>
                </a:solidFill>
              </a:rPr>
              <a:t>The </a:t>
            </a:r>
          </a:p>
          <a:p>
            <a:pPr>
              <a:buFontTx/>
              <a:buNone/>
            </a:pPr>
            <a:r>
              <a:rPr lang="en-US" sz="1800" b="1" dirty="0" err="1">
                <a:solidFill>
                  <a:srgbClr val="3333CC"/>
                </a:solidFill>
              </a:rPr>
              <a:t>pdfs</a:t>
            </a:r>
            <a:r>
              <a:rPr lang="en-US" sz="1800" b="1" dirty="0">
                <a:solidFill>
                  <a:srgbClr val="3333CC"/>
                </a:solidFill>
              </a:rPr>
              <a:t> representing the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normalized sum of the </a:t>
            </a:r>
            <a:r>
              <a:rPr lang="en-US" sz="1800" b="1" dirty="0" err="1">
                <a:solidFill>
                  <a:srgbClr val="3333CC"/>
                </a:solidFill>
              </a:rPr>
              <a:t>x</a:t>
            </a:r>
            <a:r>
              <a:rPr lang="en-US" sz="1800" b="1" baseline="-25000" dirty="0" err="1">
                <a:solidFill>
                  <a:srgbClr val="3333CC"/>
                </a:solidFill>
              </a:rPr>
              <a:t>n</a:t>
            </a:r>
            <a:r>
              <a:rPr lang="en-US" sz="1800" b="1" dirty="0">
                <a:solidFill>
                  <a:srgbClr val="3333CC"/>
                </a:solidFill>
              </a:rPr>
              <a:t>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coordinate of the map,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converge to </a:t>
            </a:r>
            <a:r>
              <a:rPr lang="en-US" sz="1800" b="1" dirty="0">
                <a:solidFill>
                  <a:srgbClr val="C00000"/>
                </a:solidFill>
              </a:rPr>
              <a:t>a q-Gaussian 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C00000"/>
                </a:solidFill>
              </a:rPr>
              <a:t>shown below, with q=1.6 </a:t>
            </a:r>
            <a:endParaRPr lang="en-GB" sz="1800" b="1" dirty="0">
              <a:solidFill>
                <a:srgbClr val="C00000"/>
              </a:solidFill>
            </a:endParaRP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2888"/>
            <a:ext cx="5191125" cy="74168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2613" y="4437063"/>
            <a:ext cx="3009900" cy="2232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395536" y="404664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00"/>
                </a:solidFill>
              </a:rPr>
              <a:t>6. </a:t>
            </a:r>
            <a:r>
              <a:rPr lang="en-US" sz="2400" b="1" cap="all" dirty="0">
                <a:solidFill>
                  <a:srgbClr val="C00000"/>
                </a:solidFill>
              </a:rPr>
              <a:t>The role of Long Range Interactions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>
                <a:solidFill>
                  <a:srgbClr val="3333CC"/>
                </a:solidFill>
              </a:rPr>
              <a:t>Let us now consider the case where our Hamiltonian involves </a:t>
            </a:r>
            <a:r>
              <a:rPr lang="en-US" sz="2400" b="1" dirty="0">
                <a:solidFill>
                  <a:srgbClr val="FF0000"/>
                </a:solidFill>
              </a:rPr>
              <a:t>Long Range Interactions (LRI) </a:t>
            </a:r>
            <a:r>
              <a:rPr lang="en-US" sz="2400" b="1" dirty="0">
                <a:solidFill>
                  <a:srgbClr val="3333CC"/>
                </a:solidFill>
              </a:rPr>
              <a:t>as follows:</a:t>
            </a: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5297" name="Object 1"/>
          <p:cNvGraphicFramePr>
            <a:graphicFrameLocks noChangeAspect="1"/>
          </p:cNvGraphicFramePr>
          <p:nvPr/>
        </p:nvGraphicFramePr>
        <p:xfrm>
          <a:off x="247650" y="2132856"/>
          <a:ext cx="8572822" cy="90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4" name="Equation" r:id="rId3" imgW="4254480" imgH="444240" progId="Equation.DSMT4">
                  <p:embed/>
                </p:oleObj>
              </mc:Choice>
              <mc:Fallback>
                <p:oleObj name="Equation" r:id="rId3" imgW="4254480" imgH="44424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2132856"/>
                        <a:ext cx="8572822" cy="9010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1403648" y="5157192"/>
          <a:ext cx="5811634" cy="951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5" name="Equation" r:id="rId5" imgW="2730500" imgH="444500" progId="Equation.DSMT4">
                  <p:embed/>
                </p:oleObj>
              </mc:Choice>
              <mc:Fallback>
                <p:oleObj name="Equation" r:id="rId5" imgW="2730500" imgH="4445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5157192"/>
                        <a:ext cx="5811634" cy="9517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8 - TextBox"/>
          <p:cNvSpPr txBox="1"/>
          <p:nvPr/>
        </p:nvSpPr>
        <p:spPr>
          <a:xfrm>
            <a:off x="539552" y="3284984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C3300"/>
                </a:solidFill>
              </a:rPr>
              <a:t>w</a:t>
            </a:r>
            <a:r>
              <a:rPr lang="en-GB" sz="2400" b="1" dirty="0">
                <a:solidFill>
                  <a:srgbClr val="CC3300"/>
                </a:solidFill>
              </a:rPr>
              <a:t>here b&gt;0 and </a:t>
            </a:r>
            <a:r>
              <a:rPr lang="el-GR" sz="2400" b="1" dirty="0">
                <a:solidFill>
                  <a:srgbClr val="CC3300"/>
                </a:solidFill>
              </a:rPr>
              <a:t>α ≥ 0.</a:t>
            </a:r>
            <a:r>
              <a:rPr lang="en-US" sz="2400" b="1" dirty="0">
                <a:solidFill>
                  <a:srgbClr val="CC3300"/>
                </a:solidFill>
              </a:rPr>
              <a:t> </a:t>
            </a:r>
            <a:r>
              <a:rPr lang="en-US" sz="2400" b="1" dirty="0">
                <a:solidFill>
                  <a:srgbClr val="009900"/>
                </a:solidFill>
              </a:rPr>
              <a:t>Note that to keep all energy terms in the Hamiltonian extensive</a:t>
            </a:r>
            <a:r>
              <a:rPr lang="en-US" sz="2400" b="1" dirty="0">
                <a:solidFill>
                  <a:srgbClr val="3333CC"/>
                </a:solidFill>
              </a:rPr>
              <a:t>, </a:t>
            </a:r>
            <a:r>
              <a:rPr lang="en-US" sz="2400" b="1" dirty="0">
                <a:solidFill>
                  <a:srgbClr val="CC3300"/>
                </a:solidFill>
              </a:rPr>
              <a:t>i.e. proportional to N, </a:t>
            </a:r>
            <a:r>
              <a:rPr lang="en-US" sz="2400" b="1" dirty="0">
                <a:solidFill>
                  <a:srgbClr val="3333CC"/>
                </a:solidFill>
              </a:rPr>
              <a:t>we have introduced before the </a:t>
            </a:r>
            <a:r>
              <a:rPr lang="en-US" sz="2400" b="1" dirty="0" err="1">
                <a:solidFill>
                  <a:srgbClr val="3333CC"/>
                </a:solidFill>
              </a:rPr>
              <a:t>quartic</a:t>
            </a:r>
            <a:r>
              <a:rPr lang="en-US" sz="2400" b="1" dirty="0">
                <a:solidFill>
                  <a:srgbClr val="3333CC"/>
                </a:solidFill>
              </a:rPr>
              <a:t> part of the potential the factor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0648"/>
            <a:ext cx="597217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611560" y="5229200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15: </a:t>
            </a:r>
            <a:r>
              <a:rPr lang="el-GR" b="1" dirty="0">
                <a:solidFill>
                  <a:srgbClr val="333399"/>
                </a:solidFill>
              </a:rPr>
              <a:t>Τ</a:t>
            </a:r>
            <a:r>
              <a:rPr lang="en-US" b="1" dirty="0">
                <a:solidFill>
                  <a:srgbClr val="333399"/>
                </a:solidFill>
              </a:rPr>
              <a:t>he maximal </a:t>
            </a:r>
            <a:r>
              <a:rPr lang="en-US" b="1" dirty="0" err="1">
                <a:solidFill>
                  <a:srgbClr val="333399"/>
                </a:solidFill>
              </a:rPr>
              <a:t>Lyapunov</a:t>
            </a:r>
            <a:r>
              <a:rPr lang="en-US" b="1" dirty="0">
                <a:solidFill>
                  <a:srgbClr val="333399"/>
                </a:solidFill>
              </a:rPr>
              <a:t> exponent </a:t>
            </a:r>
            <a:r>
              <a:rPr lang="el-GR" b="1" dirty="0">
                <a:solidFill>
                  <a:srgbClr val="333399"/>
                </a:solidFill>
              </a:rPr>
              <a:t>λ</a:t>
            </a:r>
            <a:r>
              <a:rPr lang="el-GR" b="1" dirty="0">
                <a:solidFill>
                  <a:srgbClr val="3333CC"/>
                </a:solidFill>
              </a:rPr>
              <a:t>, </a:t>
            </a:r>
            <a:r>
              <a:rPr lang="en-US" b="1" dirty="0">
                <a:solidFill>
                  <a:srgbClr val="C00000"/>
                </a:solidFill>
              </a:rPr>
              <a:t>as a function of </a:t>
            </a:r>
            <a:r>
              <a:rPr lang="el-GR" b="1" dirty="0">
                <a:solidFill>
                  <a:srgbClr val="C00000"/>
                </a:solidFill>
              </a:rPr>
              <a:t>α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at fixed energy density </a:t>
            </a:r>
            <a:r>
              <a:rPr lang="el-GR" b="1" dirty="0">
                <a:solidFill>
                  <a:srgbClr val="0000FF"/>
                </a:solidFill>
              </a:rPr>
              <a:t>ε=</a:t>
            </a:r>
            <a:r>
              <a:rPr lang="en-US" b="1" dirty="0">
                <a:solidFill>
                  <a:srgbClr val="0000FF"/>
                </a:solidFill>
              </a:rPr>
              <a:t>U</a:t>
            </a:r>
            <a:r>
              <a:rPr lang="el-GR" b="1" dirty="0">
                <a:solidFill>
                  <a:srgbClr val="0000FF"/>
                </a:solidFill>
              </a:rPr>
              <a:t>/Ν=9. </a:t>
            </a:r>
            <a:r>
              <a:rPr lang="el-GR" b="1" dirty="0">
                <a:solidFill>
                  <a:srgbClr val="FF0000"/>
                </a:solidFill>
              </a:rPr>
              <a:t>ΝΟΤΕ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n-US" b="1" dirty="0">
                <a:solidFill>
                  <a:srgbClr val="0000FF"/>
                </a:solidFill>
              </a:rPr>
              <a:t> For</a:t>
            </a:r>
            <a:r>
              <a:rPr lang="el-GR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3333CC"/>
                </a:solidFill>
              </a:rPr>
              <a:t>strong</a:t>
            </a:r>
            <a:r>
              <a:rPr lang="en-US" b="1" dirty="0">
                <a:solidFill>
                  <a:srgbClr val="C00000"/>
                </a:solidFill>
              </a:rPr>
              <a:t> LRI,  0 &lt; </a:t>
            </a:r>
            <a:r>
              <a:rPr lang="el-GR" b="1" dirty="0">
                <a:solidFill>
                  <a:srgbClr val="C00000"/>
                </a:solidFill>
              </a:rPr>
              <a:t>α </a:t>
            </a:r>
            <a:r>
              <a:rPr lang="en-US" b="1" dirty="0">
                <a:solidFill>
                  <a:srgbClr val="C00000"/>
                </a:solidFill>
              </a:rPr>
              <a:t>&lt;</a:t>
            </a:r>
            <a:r>
              <a:rPr lang="el-GR" b="1" dirty="0">
                <a:solidFill>
                  <a:srgbClr val="C00000"/>
                </a:solidFill>
              </a:rPr>
              <a:t> 1</a:t>
            </a:r>
            <a:r>
              <a:rPr lang="en-US" b="1" dirty="0">
                <a:solidFill>
                  <a:srgbClr val="3333CC"/>
                </a:solidFill>
              </a:rPr>
              <a:t>, </a:t>
            </a:r>
            <a:r>
              <a:rPr lang="el-GR" b="1" dirty="0">
                <a:solidFill>
                  <a:srgbClr val="FF0000"/>
                </a:solidFill>
              </a:rPr>
              <a:t>λ</a:t>
            </a:r>
            <a:r>
              <a:rPr lang="en-US" b="1" dirty="0">
                <a:solidFill>
                  <a:srgbClr val="FF0000"/>
                </a:solidFill>
              </a:rPr>
              <a:t> starts to decay to zero </a:t>
            </a:r>
            <a:r>
              <a:rPr lang="en-US" b="1" dirty="0">
                <a:solidFill>
                  <a:srgbClr val="3333CC"/>
                </a:solidFill>
              </a:rPr>
              <a:t>as N increases and “</a:t>
            </a:r>
            <a:r>
              <a:rPr lang="en-US" b="1" dirty="0">
                <a:solidFill>
                  <a:srgbClr val="009900"/>
                </a:solidFill>
              </a:rPr>
              <a:t>weak” chaos sets in.</a:t>
            </a:r>
            <a:endParaRPr lang="en-GB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395536" y="530120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Figure 16: </a:t>
            </a:r>
            <a:r>
              <a:rPr lang="en-GB" b="1" dirty="0">
                <a:solidFill>
                  <a:srgbClr val="333399"/>
                </a:solidFill>
              </a:rPr>
              <a:t>The momentum probability density function </a:t>
            </a:r>
            <a:r>
              <a:rPr lang="en-GB" b="1" dirty="0">
                <a:solidFill>
                  <a:srgbClr val="C00000"/>
                </a:solidFill>
              </a:rPr>
              <a:t>for </a:t>
            </a:r>
            <a:r>
              <a:rPr lang="en-US" b="1" dirty="0">
                <a:solidFill>
                  <a:srgbClr val="C00000"/>
                </a:solidFill>
              </a:rPr>
              <a:t>LRI,     </a:t>
            </a:r>
            <a:r>
              <a:rPr lang="el-GR" b="1" dirty="0">
                <a:solidFill>
                  <a:srgbClr val="C00000"/>
                </a:solidFill>
              </a:rPr>
              <a:t>α = </a:t>
            </a:r>
            <a:r>
              <a:rPr lang="en-US" b="1" dirty="0">
                <a:solidFill>
                  <a:srgbClr val="C00000"/>
                </a:solidFill>
              </a:rPr>
              <a:t>0.7, as time grows, </a:t>
            </a:r>
            <a:r>
              <a:rPr lang="en-US" b="1" dirty="0">
                <a:solidFill>
                  <a:srgbClr val="FF0000"/>
                </a:solidFill>
              </a:rPr>
              <a:t>converges to a q-Gaussian with q=1.249 </a:t>
            </a:r>
            <a:r>
              <a:rPr lang="en-US" b="1" dirty="0">
                <a:solidFill>
                  <a:srgbClr val="0000FF"/>
                </a:solidFill>
              </a:rPr>
              <a:t>indicating </a:t>
            </a:r>
            <a:r>
              <a:rPr lang="en-US" b="1" dirty="0">
                <a:solidFill>
                  <a:srgbClr val="008000"/>
                </a:solidFill>
              </a:rPr>
              <a:t>“weak” chaos </a:t>
            </a:r>
            <a:r>
              <a:rPr lang="en-US" b="1" dirty="0">
                <a:solidFill>
                  <a:srgbClr val="0000FF"/>
                </a:solidFill>
              </a:rPr>
              <a:t>(</a:t>
            </a:r>
            <a:r>
              <a:rPr lang="en-US" b="1" dirty="0" err="1">
                <a:solidFill>
                  <a:srgbClr val="0000FF"/>
                </a:solidFill>
              </a:rPr>
              <a:t>Tsallis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thermostatistics</a:t>
            </a:r>
            <a:r>
              <a:rPr lang="en-US" b="1" dirty="0">
                <a:solidFill>
                  <a:srgbClr val="0000FF"/>
                </a:solidFill>
              </a:rPr>
              <a:t>) as compared to Gaussian BG statistics</a:t>
            </a:r>
            <a:r>
              <a:rPr lang="en-US" b="1" dirty="0">
                <a:solidFill>
                  <a:srgbClr val="3333CC"/>
                </a:solidFill>
              </a:rPr>
              <a:t> (</a:t>
            </a:r>
            <a:r>
              <a:rPr lang="en-US" b="1" dirty="0">
                <a:solidFill>
                  <a:srgbClr val="008000"/>
                </a:solidFill>
              </a:rPr>
              <a:t>strong chaos: </a:t>
            </a:r>
            <a:r>
              <a:rPr lang="en-US" b="1" dirty="0">
                <a:solidFill>
                  <a:srgbClr val="0000FF"/>
                </a:solidFill>
              </a:rPr>
              <a:t>dashed parabola</a:t>
            </a:r>
            <a:r>
              <a:rPr lang="en-US" b="1" dirty="0">
                <a:solidFill>
                  <a:srgbClr val="3333CC"/>
                </a:solidFill>
              </a:rPr>
              <a:t>)</a:t>
            </a:r>
            <a:r>
              <a:rPr lang="en-US" b="1" dirty="0">
                <a:solidFill>
                  <a:srgbClr val="008000"/>
                </a:solidFill>
              </a:rPr>
              <a:t>.</a:t>
            </a:r>
            <a:r>
              <a:rPr lang="el-GR" b="1" dirty="0">
                <a:solidFill>
                  <a:srgbClr val="008000"/>
                </a:solidFill>
              </a:rPr>
              <a:t> </a:t>
            </a:r>
            <a:endParaRPr lang="en-GB" b="1" dirty="0">
              <a:solidFill>
                <a:srgbClr val="3333CC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t="26241" r="24797"/>
          <a:stretch>
            <a:fillRect/>
          </a:stretch>
        </p:blipFill>
        <p:spPr bwMode="auto">
          <a:xfrm>
            <a:off x="1403648" y="0"/>
            <a:ext cx="6010574" cy="466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78675A-A448-45AC-9EEC-42E304F6C2FC}"/>
              </a:ext>
            </a:extLst>
          </p:cNvPr>
          <p:cNvSpPr txBox="1"/>
          <p:nvPr/>
        </p:nvSpPr>
        <p:spPr>
          <a:xfrm>
            <a:off x="323528" y="46682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CC"/>
                </a:solidFill>
              </a:rPr>
              <a:t>q-Gaussian :  </a:t>
            </a:r>
            <a:r>
              <a:rPr lang="en-US" dirty="0" err="1">
                <a:solidFill>
                  <a:srgbClr val="C00000"/>
                </a:solidFill>
              </a:rPr>
              <a:t>exp</a:t>
            </a:r>
            <a:r>
              <a:rPr lang="en-US" baseline="-25000" dirty="0" err="1">
                <a:solidFill>
                  <a:srgbClr val="C00000"/>
                </a:solidFill>
              </a:rPr>
              <a:t>q</a:t>
            </a:r>
            <a:r>
              <a:rPr lang="en-US" baseline="-25000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(p</a:t>
            </a:r>
            <a:r>
              <a:rPr lang="en-US" baseline="30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)=(1+(1-q)p</a:t>
            </a:r>
            <a:r>
              <a:rPr lang="en-US" baseline="30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)</a:t>
            </a:r>
            <a:r>
              <a:rPr lang="en-US" baseline="30000" dirty="0">
                <a:solidFill>
                  <a:srgbClr val="C00000"/>
                </a:solidFill>
              </a:rPr>
              <a:t>1/(1-q)</a:t>
            </a:r>
            <a:r>
              <a:rPr lang="en-US" dirty="0">
                <a:solidFill>
                  <a:srgbClr val="C00000"/>
                </a:solidFill>
              </a:rPr>
              <a:t> ,  1&lt; q &lt; 3 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</a:rPr>
              <a:t>exp(-p</a:t>
            </a:r>
            <a:r>
              <a:rPr lang="en-US" baseline="30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) as q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 1</a:t>
            </a:r>
            <a:endParaRPr lang="el-GR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 t="14995"/>
          <a:stretch>
            <a:fillRect/>
          </a:stretch>
        </p:blipFill>
        <p:spPr bwMode="auto">
          <a:xfrm>
            <a:off x="1691680" y="404664"/>
            <a:ext cx="5099695" cy="429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467544" y="494116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Figure 17: </a:t>
            </a:r>
            <a:r>
              <a:rPr lang="en-GB" b="1" dirty="0">
                <a:solidFill>
                  <a:srgbClr val="008000"/>
                </a:solidFill>
              </a:rPr>
              <a:t>On the other hand, </a:t>
            </a:r>
            <a:r>
              <a:rPr lang="en-GB" b="1" dirty="0">
                <a:solidFill>
                  <a:srgbClr val="0000FF"/>
                </a:solidFill>
              </a:rPr>
              <a:t>the probability density function of the momenta</a:t>
            </a:r>
            <a:r>
              <a:rPr lang="en-GB" b="1" dirty="0">
                <a:solidFill>
                  <a:srgbClr val="3333CC"/>
                </a:solidFill>
              </a:rPr>
              <a:t> </a:t>
            </a:r>
            <a:r>
              <a:rPr lang="en-GB" b="1" dirty="0">
                <a:solidFill>
                  <a:srgbClr val="C00000"/>
                </a:solidFill>
              </a:rPr>
              <a:t>for </a:t>
            </a:r>
            <a:r>
              <a:rPr lang="en-US" b="1" dirty="0">
                <a:solidFill>
                  <a:srgbClr val="C00000"/>
                </a:solidFill>
              </a:rPr>
              <a:t>Short Range Interactions (</a:t>
            </a:r>
            <a:r>
              <a:rPr lang="el-GR" b="1" dirty="0">
                <a:solidFill>
                  <a:srgbClr val="C00000"/>
                </a:solidFill>
              </a:rPr>
              <a:t>α = 1.4</a:t>
            </a:r>
            <a:r>
              <a:rPr lang="en-US" b="1" dirty="0">
                <a:solidFill>
                  <a:srgbClr val="C00000"/>
                </a:solidFill>
              </a:rPr>
              <a:t>) </a:t>
            </a:r>
            <a:r>
              <a:rPr lang="en-US" b="1" dirty="0">
                <a:solidFill>
                  <a:srgbClr val="FF0000"/>
                </a:solidFill>
              </a:rPr>
              <a:t>quickly converges to a pure Gaussian</a:t>
            </a:r>
            <a:r>
              <a:rPr lang="en-US" b="1" dirty="0">
                <a:solidFill>
                  <a:srgbClr val="3333CC"/>
                </a:solidFill>
              </a:rPr>
              <a:t>, </a:t>
            </a:r>
            <a:r>
              <a:rPr lang="en-US" b="1" dirty="0">
                <a:solidFill>
                  <a:srgbClr val="0000FF"/>
                </a:solidFill>
              </a:rPr>
              <a:t>implying</a:t>
            </a:r>
            <a:r>
              <a:rPr lang="en-US" b="1" dirty="0">
                <a:solidFill>
                  <a:srgbClr val="3333CC"/>
                </a:solidFill>
              </a:rPr>
              <a:t> BG </a:t>
            </a:r>
            <a:r>
              <a:rPr lang="en-US" b="1" dirty="0" err="1">
                <a:solidFill>
                  <a:srgbClr val="3333CC"/>
                </a:solidFill>
              </a:rPr>
              <a:t>thermostatistics</a:t>
            </a:r>
            <a:r>
              <a:rPr lang="en-US" b="1" dirty="0">
                <a:solidFill>
                  <a:srgbClr val="3333CC"/>
                </a:solidFill>
              </a:rPr>
              <a:t> and </a:t>
            </a:r>
            <a:r>
              <a:rPr lang="en-US" b="1" dirty="0">
                <a:solidFill>
                  <a:srgbClr val="008000"/>
                </a:solidFill>
              </a:rPr>
              <a:t>“strong” chaos </a:t>
            </a:r>
            <a:r>
              <a:rPr lang="en-US" b="1" dirty="0">
                <a:solidFill>
                  <a:srgbClr val="C00000"/>
                </a:solidFill>
              </a:rPr>
              <a:t>for </a:t>
            </a:r>
            <a:r>
              <a:rPr lang="el-GR" b="1" dirty="0">
                <a:solidFill>
                  <a:srgbClr val="C00000"/>
                </a:solidFill>
              </a:rPr>
              <a:t>α &gt; 1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r>
              <a:rPr lang="el-GR" b="1" dirty="0">
                <a:solidFill>
                  <a:srgbClr val="C00000"/>
                </a:solidFill>
              </a:rPr>
              <a:t> </a:t>
            </a:r>
            <a:r>
              <a:rPr lang="en-GB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41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597217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395536" y="5085184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Figure 18: </a:t>
            </a:r>
            <a:r>
              <a:rPr lang="en-GB" b="1" dirty="0">
                <a:solidFill>
                  <a:srgbClr val="0000FF"/>
                </a:solidFill>
              </a:rPr>
              <a:t>Note how the index </a:t>
            </a:r>
            <a:r>
              <a:rPr lang="en-GB" b="1" dirty="0">
                <a:solidFill>
                  <a:srgbClr val="C00000"/>
                </a:solidFill>
              </a:rPr>
              <a:t>q decreases to 1 over the regime of </a:t>
            </a:r>
            <a:r>
              <a:rPr lang="en-US" b="1" dirty="0">
                <a:solidFill>
                  <a:srgbClr val="C00000"/>
                </a:solidFill>
              </a:rPr>
              <a:t>Long Range Interactions</a:t>
            </a:r>
            <a:r>
              <a:rPr lang="en-US" b="1" dirty="0">
                <a:solidFill>
                  <a:srgbClr val="3333CC"/>
                </a:solidFill>
              </a:rPr>
              <a:t>, </a:t>
            </a:r>
            <a:r>
              <a:rPr lang="en-US" b="1" dirty="0">
                <a:solidFill>
                  <a:srgbClr val="008000"/>
                </a:solidFill>
              </a:rPr>
              <a:t>from </a:t>
            </a:r>
            <a:r>
              <a:rPr lang="el-GR" b="1" dirty="0">
                <a:solidFill>
                  <a:srgbClr val="008000"/>
                </a:solidFill>
              </a:rPr>
              <a:t>α = </a:t>
            </a:r>
            <a:r>
              <a:rPr lang="en-US" b="1" dirty="0">
                <a:solidFill>
                  <a:srgbClr val="008000"/>
                </a:solidFill>
              </a:rPr>
              <a:t>0 to just above </a:t>
            </a:r>
            <a:r>
              <a:rPr lang="el-GR" b="1" dirty="0">
                <a:solidFill>
                  <a:srgbClr val="008000"/>
                </a:solidFill>
              </a:rPr>
              <a:t>α = </a:t>
            </a:r>
            <a:r>
              <a:rPr lang="en-US" b="1" dirty="0">
                <a:solidFill>
                  <a:srgbClr val="008000"/>
                </a:solidFill>
              </a:rPr>
              <a:t>1</a:t>
            </a:r>
            <a:r>
              <a:rPr lang="el-GR" b="1" dirty="0">
                <a:solidFill>
                  <a:srgbClr val="008000"/>
                </a:solidFill>
              </a:rPr>
              <a:t>, </a:t>
            </a:r>
            <a:r>
              <a:rPr lang="en-US" b="1" dirty="0">
                <a:solidFill>
                  <a:srgbClr val="0000FF"/>
                </a:solidFill>
              </a:rPr>
              <a:t>where </a:t>
            </a:r>
            <a:r>
              <a:rPr lang="en-US" b="1" dirty="0">
                <a:solidFill>
                  <a:srgbClr val="C00000"/>
                </a:solidFill>
              </a:rPr>
              <a:t>Short Range Interactions </a:t>
            </a:r>
            <a:r>
              <a:rPr lang="en-US" b="1" dirty="0">
                <a:solidFill>
                  <a:srgbClr val="0000FF"/>
                </a:solidFill>
              </a:rPr>
              <a:t>take over.</a:t>
            </a:r>
            <a:r>
              <a:rPr lang="en-GB" b="1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CC3300"/>
                </a:solidFill>
                <a:latin typeface="Comic Sans MS" pitchFamily="66" charset="0"/>
              </a:rPr>
              <a:t>Outline of the Lectures </a:t>
            </a:r>
            <a:endParaRPr lang="en-GB" sz="2400" b="1" dirty="0">
              <a:solidFill>
                <a:srgbClr val="CC3300"/>
              </a:solidFill>
              <a:latin typeface="Comic Sans MS" pitchFamily="66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712"/>
            <a:ext cx="8229600" cy="5746650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en-US" sz="2400" b="1" dirty="0">
                <a:solidFill>
                  <a:srgbClr val="333399"/>
                </a:solidFill>
                <a:latin typeface="Comic Sans MS" pitchFamily="66" charset="0"/>
              </a:rPr>
              <a:t>Introduction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endParaRPr lang="en-US" sz="800" b="1" dirty="0">
              <a:solidFill>
                <a:srgbClr val="333399"/>
              </a:solidFill>
              <a:latin typeface="Comic Sans MS" pitchFamily="66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en-US" sz="2400" b="1" dirty="0">
                <a:solidFill>
                  <a:srgbClr val="333399"/>
                </a:solidFill>
                <a:latin typeface="Comic Sans MS" pitchFamily="66" charset="0"/>
              </a:rPr>
              <a:t>Simple Periodic Orbits, </a:t>
            </a:r>
            <a:r>
              <a:rPr lang="en-US" sz="2400" b="1" dirty="0">
                <a:solidFill>
                  <a:srgbClr val="008000"/>
                </a:solidFill>
                <a:latin typeface="Comic Sans MS" pitchFamily="66" charset="0"/>
              </a:rPr>
              <a:t>Weak and Strong Chaos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endParaRPr lang="en-US" sz="800" b="1" dirty="0">
              <a:solidFill>
                <a:srgbClr val="333399"/>
              </a:solidFill>
              <a:latin typeface="Comic Sans MS" pitchFamily="66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en-US" sz="2400" b="1" dirty="0">
                <a:solidFill>
                  <a:srgbClr val="008000"/>
                </a:solidFill>
                <a:latin typeface="Comic Sans MS" pitchFamily="66" charset="0"/>
              </a:rPr>
              <a:t>Dynamical Indicators </a:t>
            </a:r>
            <a:r>
              <a:rPr lang="en-US" sz="2400" b="1" dirty="0">
                <a:solidFill>
                  <a:srgbClr val="333399"/>
                </a:solidFill>
                <a:latin typeface="Comic Sans MS" pitchFamily="66" charset="0"/>
              </a:rPr>
              <a:t>of Order and Chaos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endParaRPr lang="en-US" sz="800" b="1" dirty="0">
              <a:solidFill>
                <a:srgbClr val="333399"/>
              </a:solidFill>
              <a:latin typeface="Comic Sans MS" pitchFamily="66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Localization</a:t>
            </a:r>
            <a:r>
              <a:rPr lang="en-US" sz="2400" b="1" dirty="0">
                <a:solidFill>
                  <a:srgbClr val="333399"/>
                </a:solidFill>
                <a:latin typeface="Comic Sans MS" pitchFamily="66" charset="0"/>
              </a:rPr>
              <a:t> in 1-Dimensional Lattices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endParaRPr lang="en-US" sz="800" b="1" dirty="0">
              <a:solidFill>
                <a:srgbClr val="333399"/>
              </a:solidFill>
              <a:latin typeface="Comic Sans MS" pitchFamily="66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en-US" sz="2400" b="1" dirty="0">
                <a:solidFill>
                  <a:srgbClr val="CC0000"/>
                </a:solidFill>
                <a:latin typeface="Comic Sans MS" pitchFamily="66" charset="0"/>
              </a:rPr>
              <a:t>Complex Statistics </a:t>
            </a:r>
            <a:r>
              <a:rPr lang="en-US" sz="2400" b="1" dirty="0">
                <a:solidFill>
                  <a:srgbClr val="333399"/>
                </a:solidFill>
                <a:latin typeface="Comic Sans MS" pitchFamily="66" charset="0"/>
              </a:rPr>
              <a:t>of Chaotic Dynamics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endParaRPr lang="en-US" sz="800" b="1" dirty="0">
              <a:solidFill>
                <a:srgbClr val="333399"/>
              </a:solidFill>
              <a:latin typeface="Comic Sans MS" pitchFamily="66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en-US" sz="2400" b="1" dirty="0">
                <a:solidFill>
                  <a:srgbClr val="333399"/>
                </a:solidFill>
                <a:latin typeface="Comic Sans MS" pitchFamily="66" charset="0"/>
              </a:rPr>
              <a:t>The Role of 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Long Range Interactions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endParaRPr lang="en-US" sz="800" b="1" dirty="0">
              <a:solidFill>
                <a:srgbClr val="333399"/>
              </a:solidFill>
              <a:latin typeface="Comic Sans MS" pitchFamily="66" charset="0"/>
            </a:endParaRPr>
          </a:p>
          <a:p>
            <a:pPr marL="457200" indent="-457200" eaLnBrk="1" hangingPunct="1">
              <a:lnSpc>
                <a:spcPct val="80000"/>
              </a:lnSpc>
              <a:buNone/>
            </a:pPr>
            <a:r>
              <a:rPr lang="en-US" sz="2400" b="1" dirty="0">
                <a:solidFill>
                  <a:srgbClr val="333399"/>
                </a:solidFill>
                <a:latin typeface="Comic Sans MS" panose="030F0702030302020204" pitchFamily="66" charset="0"/>
              </a:rPr>
              <a:t>7. </a:t>
            </a:r>
            <a:r>
              <a:rPr lang="en-US" sz="2400" b="1" cap="all" dirty="0">
                <a:solidFill>
                  <a:srgbClr val="CC0000"/>
                </a:solidFill>
                <a:latin typeface="Comic Sans MS" panose="030F0702030302020204" pitchFamily="66" charset="0"/>
              </a:rPr>
              <a:t>LRI </a:t>
            </a:r>
            <a:r>
              <a:rPr lang="en-US" sz="2400" b="1" dirty="0">
                <a:solidFill>
                  <a:srgbClr val="CC0000"/>
                </a:solidFill>
                <a:latin typeface="Comic Sans MS" pitchFamily="66" charset="0"/>
              </a:rPr>
              <a:t>and Localization </a:t>
            </a:r>
            <a:r>
              <a:rPr lang="en-US" sz="2400" b="1" dirty="0">
                <a:solidFill>
                  <a:srgbClr val="333399"/>
                </a:solidFill>
                <a:latin typeface="Comic Sans MS" pitchFamily="66" charset="0"/>
              </a:rPr>
              <a:t>in 1-D Lattices with on-site potential</a:t>
            </a:r>
          </a:p>
          <a:p>
            <a:pPr marL="457200" indent="-457200" eaLnBrk="1" hangingPunct="1">
              <a:lnSpc>
                <a:spcPct val="80000"/>
              </a:lnSpc>
              <a:buNone/>
            </a:pPr>
            <a:endParaRPr lang="en-US" sz="800" b="1" dirty="0">
              <a:solidFill>
                <a:srgbClr val="333399"/>
              </a:solidFill>
              <a:latin typeface="Comic Sans MS" pitchFamily="66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b="1" dirty="0">
                <a:solidFill>
                  <a:srgbClr val="3333CC"/>
                </a:solidFill>
                <a:latin typeface="Comic Sans MS" pitchFamily="66" charset="0"/>
              </a:rPr>
              <a:t>8. </a:t>
            </a:r>
            <a:r>
              <a:rPr lang="en-US" sz="2400" b="1" dirty="0" err="1">
                <a:solidFill>
                  <a:srgbClr val="CC0000"/>
                </a:solidFill>
                <a:latin typeface="Comic Sans MS" pitchFamily="66" charset="0"/>
              </a:rPr>
              <a:t>Supratransmission</a:t>
            </a:r>
            <a:r>
              <a:rPr lang="en-US" sz="2400" b="1" dirty="0">
                <a:solidFill>
                  <a:srgbClr val="CC0000"/>
                </a:solidFill>
                <a:latin typeface="Comic Sans MS" pitchFamily="66" charset="0"/>
              </a:rPr>
              <a:t> of Energy </a:t>
            </a:r>
            <a:r>
              <a:rPr lang="en-US" sz="2400" b="1" dirty="0">
                <a:solidFill>
                  <a:srgbClr val="3333CC"/>
                </a:solidFill>
                <a:latin typeface="Comic Sans MS" pitchFamily="66" charset="0"/>
              </a:rPr>
              <a:t>occurs at </a:t>
            </a:r>
            <a:r>
              <a:rPr lang="en-US" sz="2400" b="1" dirty="0">
                <a:solidFill>
                  <a:srgbClr val="008000"/>
                </a:solidFill>
                <a:latin typeface="Comic Sans MS" pitchFamily="66" charset="0"/>
              </a:rPr>
              <a:t>Higher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b="1" dirty="0">
                <a:solidFill>
                  <a:srgbClr val="008000"/>
                </a:solidFill>
                <a:latin typeface="Comic Sans MS" pitchFamily="66" charset="0"/>
              </a:rPr>
              <a:t>   Thresholds</a:t>
            </a:r>
            <a:r>
              <a:rPr lang="en-US" sz="2400" b="1" dirty="0">
                <a:solidFill>
                  <a:srgbClr val="3333CC"/>
                </a:solidFill>
                <a:latin typeface="Comic Sans MS" pitchFamily="66" charset="0"/>
              </a:rPr>
              <a:t> in</a:t>
            </a:r>
            <a:r>
              <a:rPr lang="en-US" sz="2400" b="1" dirty="0">
                <a:solidFill>
                  <a:srgbClr val="008000"/>
                </a:solidFill>
                <a:latin typeface="Comic Sans MS" pitchFamily="66" charset="0"/>
              </a:rPr>
              <a:t> 1 – D lattices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under LRI</a:t>
            </a:r>
            <a:endParaRPr lang="en-US" sz="2400" b="1" cap="all" dirty="0">
              <a:solidFill>
                <a:srgbClr val="FF0000"/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None/>
            </a:pPr>
            <a:endParaRPr lang="en-US" sz="2400" b="1" dirty="0">
              <a:solidFill>
                <a:srgbClr val="3333CC"/>
              </a:solidFill>
              <a:latin typeface="Comic Sans MS" pitchFamily="66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3333CC"/>
                </a:solidFill>
              </a:rPr>
              <a:t>Part of these lectures are based on my book </a:t>
            </a:r>
            <a:r>
              <a:rPr lang="en-US" sz="2000" b="1" dirty="0">
                <a:solidFill>
                  <a:srgbClr val="008000"/>
                </a:solidFill>
              </a:rPr>
              <a:t>(co-authored with 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</a:pPr>
            <a:r>
              <a:rPr lang="en-US" sz="2000" b="1" dirty="0" err="1">
                <a:solidFill>
                  <a:srgbClr val="008000"/>
                </a:solidFill>
              </a:rPr>
              <a:t>Haris</a:t>
            </a:r>
            <a:r>
              <a:rPr lang="en-US" sz="2000" b="1" dirty="0">
                <a:solidFill>
                  <a:srgbClr val="008000"/>
                </a:solidFill>
              </a:rPr>
              <a:t>  </a:t>
            </a:r>
            <a:r>
              <a:rPr lang="en-US" sz="2000" b="1" dirty="0" err="1">
                <a:solidFill>
                  <a:srgbClr val="008000"/>
                </a:solidFill>
              </a:rPr>
              <a:t>Skokos</a:t>
            </a:r>
            <a:r>
              <a:rPr lang="en-US" sz="2000" b="1" dirty="0">
                <a:solidFill>
                  <a:srgbClr val="008000"/>
                </a:solidFill>
              </a:rPr>
              <a:t>)  </a:t>
            </a:r>
            <a:r>
              <a:rPr lang="en-US" sz="2000" b="1" dirty="0">
                <a:solidFill>
                  <a:srgbClr val="C00000"/>
                </a:solidFill>
              </a:rPr>
              <a:t>“Complex Hamiltonian Dynamics” </a:t>
            </a:r>
            <a:r>
              <a:rPr lang="en-US" sz="2000" b="1" dirty="0">
                <a:solidFill>
                  <a:srgbClr val="3333CC"/>
                </a:solidFill>
              </a:rPr>
              <a:t>(Springer 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rgbClr val="3333CC"/>
                </a:solidFill>
              </a:rPr>
              <a:t>Synergetic Series,  April 2012).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1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01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017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5017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5017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0648"/>
            <a:ext cx="4892055" cy="489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431032" y="5301208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Figure 19: </a:t>
            </a:r>
            <a:r>
              <a:rPr lang="en-GB" b="1" dirty="0">
                <a:solidFill>
                  <a:srgbClr val="0000FF"/>
                </a:solidFill>
              </a:rPr>
              <a:t>Important: </a:t>
            </a:r>
            <a:r>
              <a:rPr lang="en-US" b="1" dirty="0">
                <a:solidFill>
                  <a:srgbClr val="C00000"/>
                </a:solidFill>
              </a:rPr>
              <a:t>Even for LRI (here a=0.7), there is always a time threshold </a:t>
            </a:r>
            <a:r>
              <a:rPr lang="en-US" b="1" dirty="0" err="1">
                <a:solidFill>
                  <a:srgbClr val="C00000"/>
                </a:solidFill>
              </a:rPr>
              <a:t>t</a:t>
            </a:r>
            <a:r>
              <a:rPr lang="en-US" b="1" baseline="-25000" dirty="0" err="1">
                <a:solidFill>
                  <a:srgbClr val="C00000"/>
                </a:solidFill>
              </a:rPr>
              <a:t>c</a:t>
            </a:r>
            <a:r>
              <a:rPr lang="en-US" b="1" dirty="0">
                <a:solidFill>
                  <a:srgbClr val="C00000"/>
                </a:solidFill>
              </a:rPr>
              <a:t> ≈ 10</a:t>
            </a:r>
            <a:r>
              <a:rPr lang="en-US" b="1" baseline="30000" dirty="0">
                <a:solidFill>
                  <a:srgbClr val="C00000"/>
                </a:solidFill>
              </a:rPr>
              <a:t>6</a:t>
            </a:r>
            <a:r>
              <a:rPr lang="en-US" b="1" dirty="0">
                <a:solidFill>
                  <a:srgbClr val="C00000"/>
                </a:solidFill>
              </a:rPr>
              <a:t>, where </a:t>
            </a:r>
            <a:r>
              <a:rPr lang="en-GB" b="1" dirty="0">
                <a:solidFill>
                  <a:srgbClr val="0000FF"/>
                </a:solidFill>
              </a:rPr>
              <a:t>the index q,</a:t>
            </a:r>
            <a:r>
              <a:rPr lang="en-US" b="1" dirty="0">
                <a:solidFill>
                  <a:srgbClr val="0000FF"/>
                </a:solidFill>
              </a:rPr>
              <a:t> starts to decrease towards </a:t>
            </a:r>
            <a:r>
              <a:rPr lang="en-US" b="1" dirty="0">
                <a:solidFill>
                  <a:srgbClr val="008000"/>
                </a:solidFill>
              </a:rPr>
              <a:t>“strong chaos” at q = 1 </a:t>
            </a:r>
            <a:r>
              <a:rPr lang="en-US" b="1" dirty="0">
                <a:solidFill>
                  <a:srgbClr val="0000FF"/>
                </a:solidFill>
              </a:rPr>
              <a:t>(BG prevails in the end).</a:t>
            </a:r>
            <a:endParaRPr lang="en-GB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76672"/>
            <a:ext cx="475252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467544" y="5364810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20: </a:t>
            </a:r>
            <a:r>
              <a:rPr lang="en-GB" b="1" dirty="0">
                <a:solidFill>
                  <a:srgbClr val="0000FF"/>
                </a:solidFill>
              </a:rPr>
              <a:t>With appropriate scaling </a:t>
            </a:r>
            <a:r>
              <a:rPr lang="en-GB" b="1" dirty="0">
                <a:solidFill>
                  <a:srgbClr val="008000"/>
                </a:solidFill>
              </a:rPr>
              <a:t>a “phase transition diagram” is discovered</a:t>
            </a:r>
            <a:r>
              <a:rPr lang="en-GB" b="1" dirty="0">
                <a:solidFill>
                  <a:srgbClr val="0000FF"/>
                </a:solidFill>
              </a:rPr>
              <a:t>, separating </a:t>
            </a:r>
            <a:r>
              <a:rPr lang="en-GB" b="1" dirty="0">
                <a:solidFill>
                  <a:srgbClr val="FF0000"/>
                </a:solidFill>
              </a:rPr>
              <a:t>BG from </a:t>
            </a:r>
            <a:r>
              <a:rPr lang="en-GB" b="1" dirty="0" err="1">
                <a:solidFill>
                  <a:srgbClr val="FF0000"/>
                </a:solidFill>
              </a:rPr>
              <a:t>Tsallis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thermostatistics</a:t>
            </a:r>
            <a:r>
              <a:rPr lang="en-GB" b="1" dirty="0">
                <a:solidFill>
                  <a:srgbClr val="3333CC"/>
                </a:solidFill>
              </a:rPr>
              <a:t>, where </a:t>
            </a:r>
            <a:r>
              <a:rPr lang="en-GB" b="1" dirty="0">
                <a:solidFill>
                  <a:srgbClr val="C00000"/>
                </a:solidFill>
              </a:rPr>
              <a:t>the limits </a:t>
            </a:r>
            <a:r>
              <a:rPr lang="en-GB" b="1" i="1" dirty="0">
                <a:solidFill>
                  <a:srgbClr val="C00000"/>
                </a:solidFill>
              </a:rPr>
              <a:t>t </a:t>
            </a:r>
            <a:r>
              <a:rPr lang="en-GB" b="1" dirty="0">
                <a:solidFill>
                  <a:srgbClr val="C00000"/>
                </a:solidFill>
                <a:latin typeface="Times New Roman"/>
                <a:cs typeface="Times New Roman"/>
              </a:rPr>
              <a:t>→ ∞ </a:t>
            </a:r>
            <a:r>
              <a:rPr lang="en-GB" b="1" dirty="0">
                <a:solidFill>
                  <a:srgbClr val="C00000"/>
                </a:solidFill>
                <a:cs typeface="Times New Roman"/>
              </a:rPr>
              <a:t>and   </a:t>
            </a:r>
            <a:r>
              <a:rPr lang="en-GB" b="1" i="1" dirty="0">
                <a:solidFill>
                  <a:srgbClr val="C00000"/>
                </a:solidFill>
                <a:cs typeface="Times New Roman"/>
              </a:rPr>
              <a:t>N </a:t>
            </a:r>
            <a:r>
              <a:rPr lang="en-GB" b="1" dirty="0">
                <a:solidFill>
                  <a:srgbClr val="C00000"/>
                </a:solidFill>
                <a:latin typeface="Times New Roman"/>
                <a:cs typeface="Times New Roman"/>
              </a:rPr>
              <a:t>→ ∞ </a:t>
            </a:r>
            <a:r>
              <a:rPr lang="en-GB" b="1" dirty="0">
                <a:solidFill>
                  <a:srgbClr val="C00000"/>
                </a:solidFill>
                <a:cs typeface="Times New Roman"/>
              </a:rPr>
              <a:t>do not commute!</a:t>
            </a:r>
            <a:endParaRPr lang="en-GB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35177FAA-0A5D-442D-8435-5D3C37FB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6" b="5101"/>
          <a:stretch>
            <a:fillRect/>
          </a:stretch>
        </p:blipFill>
        <p:spPr bwMode="auto">
          <a:xfrm>
            <a:off x="251520" y="332656"/>
            <a:ext cx="4495800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3 - TextBox">
            <a:extLst>
              <a:ext uri="{FF2B5EF4-FFF2-40B4-BE49-F238E27FC236}">
                <a16:creationId xmlns:a16="http://schemas.microsoft.com/office/drawing/2014/main" id="{7C4B700E-FF42-48C1-AA06-74C46B605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1116955"/>
            <a:ext cx="409803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2200" b="1" dirty="0">
                <a:latin typeface="Arial" panose="020B0604020202020204" pitchFamily="34" charset="0"/>
              </a:rPr>
              <a:t>Figure 21: </a:t>
            </a:r>
            <a:r>
              <a:rPr lang="en-US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Important observation: </a:t>
            </a:r>
            <a:r>
              <a:rPr lang="en-US" altLang="el-GR" sz="2200" b="1" dirty="0">
                <a:solidFill>
                  <a:srgbClr val="008000"/>
                </a:solidFill>
                <a:latin typeface="Arial" panose="020B0604020202020204" pitchFamily="34" charset="0"/>
              </a:rPr>
              <a:t>The index q depends linearly on 1/ \log N </a:t>
            </a: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for N=4096, 8192, </a:t>
            </a:r>
            <a:r>
              <a:rPr lang="en-US" altLang="el-GR" sz="2200" b="1" dirty="0">
                <a:solidFill>
                  <a:srgbClr val="333399"/>
                </a:solidFill>
                <a:latin typeface="Arial" panose="020B0604020202020204" pitchFamily="34" charset="0"/>
              </a:rPr>
              <a:t>16384, as </a:t>
            </a:r>
            <a:r>
              <a:rPr lang="el-GR" altLang="el-GR" sz="2200" b="1" dirty="0">
                <a:solidFill>
                  <a:srgbClr val="333399"/>
                </a:solidFill>
                <a:latin typeface="Arial" panose="020B0604020202020204" pitchFamily="34" charset="0"/>
              </a:rPr>
              <a:t>α</a:t>
            </a:r>
            <a:r>
              <a:rPr lang="el-GR" altLang="el-GR" sz="2200" b="1" baseline="-32000" dirty="0">
                <a:solidFill>
                  <a:srgbClr val="333399"/>
                </a:solidFill>
                <a:latin typeface="Arial" panose="020B0604020202020204" pitchFamily="34" charset="0"/>
              </a:rPr>
              <a:t>2</a:t>
            </a:r>
            <a:r>
              <a:rPr lang="en-US" altLang="el-GR" sz="2200" b="1" dirty="0">
                <a:solidFill>
                  <a:srgbClr val="333399"/>
                </a:solidFill>
                <a:latin typeface="Arial" panose="020B0604020202020204" pitchFamily="34" charset="0"/>
              </a:rPr>
              <a:t> changes, </a:t>
            </a:r>
            <a:r>
              <a:rPr lang="en-US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according the following formula:</a:t>
            </a:r>
            <a:endParaRPr lang="el-GR" altLang="el-GR" sz="2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D7C2C68-1CE4-483F-91A2-6311F29435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040" y="3427042"/>
          <a:ext cx="35687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1" name="Equation" r:id="rId4" imgW="1676400" imgH="419100" progId="Equation.DSMT4">
                  <p:embed/>
                </p:oleObj>
              </mc:Choice>
              <mc:Fallback>
                <p:oleObj name="Equation" r:id="rId4" imgW="1676400" imgH="4191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D7C2C68-1CE4-483F-91A2-6311F29435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3427042"/>
                        <a:ext cx="3568700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1 - TextBox">
            <a:extLst>
              <a:ext uri="{FF2B5EF4-FFF2-40B4-BE49-F238E27FC236}">
                <a16:creationId xmlns:a16="http://schemas.microsoft.com/office/drawing/2014/main" id="{C7A3F710-EAC5-46AA-AC3A-68338B1CF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620" y="4725144"/>
            <a:ext cx="8153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l-GR" sz="2400" b="1" dirty="0">
                <a:solidFill>
                  <a:srgbClr val="660066"/>
                </a:solidFill>
                <a:latin typeface="+mn-lt"/>
              </a:rPr>
              <a:t>Thus, we can use this formula to estimate </a:t>
            </a:r>
            <a:r>
              <a:rPr lang="en-US" altLang="el-GR" sz="2400" b="1" dirty="0">
                <a:solidFill>
                  <a:srgbClr val="FF0000"/>
                </a:solidFill>
                <a:latin typeface="+mn-lt"/>
              </a:rPr>
              <a:t>the asymptotic behavior of q </a:t>
            </a:r>
            <a:r>
              <a:rPr lang="en-US" altLang="el-GR" sz="2400" b="1" dirty="0">
                <a:solidFill>
                  <a:srgbClr val="FF0000"/>
                </a:solidFill>
              </a:rPr>
              <a:t>→</a:t>
            </a:r>
            <a:r>
              <a:rPr lang="en-US" altLang="el-GR" sz="2400" b="1" dirty="0">
                <a:solidFill>
                  <a:srgbClr val="FF0000"/>
                </a:solidFill>
                <a:latin typeface="+mn-lt"/>
              </a:rPr>
              <a:t> q</a:t>
            </a:r>
            <a:r>
              <a:rPr lang="en-US" altLang="el-GR" sz="2400" b="1" baseline="-25000" dirty="0">
                <a:solidFill>
                  <a:srgbClr val="FF0000"/>
                </a:solidFill>
                <a:latin typeface="+mn-lt"/>
              </a:rPr>
              <a:t>∞ </a:t>
            </a:r>
            <a:r>
              <a:rPr lang="en-US" altLang="el-GR" sz="2400" b="1" dirty="0">
                <a:solidFill>
                  <a:srgbClr val="660066"/>
                </a:solidFill>
                <a:latin typeface="+mn-lt"/>
              </a:rPr>
              <a:t>in the limit N →</a:t>
            </a:r>
            <a:r>
              <a:rPr lang="el-GR" altLang="el-GR" sz="2400" b="1" dirty="0">
                <a:solidFill>
                  <a:srgbClr val="660066"/>
                </a:solidFill>
                <a:latin typeface="+mn-lt"/>
              </a:rPr>
              <a:t> ∞</a:t>
            </a:r>
            <a:r>
              <a:rPr lang="en-US" altLang="el-GR" sz="2400" b="1" dirty="0">
                <a:solidFill>
                  <a:srgbClr val="660066"/>
                </a:solidFill>
                <a:latin typeface="+mn-lt"/>
              </a:rPr>
              <a:t> (as we saw in our Phase Diagram, Fig. 20)!</a:t>
            </a:r>
            <a:endParaRPr lang="el-GR" altLang="el-GR" sz="2400" b="1" dirty="0">
              <a:solidFill>
                <a:srgbClr val="66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3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99B52-8178-43D8-AFB5-38A0515B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31317" b="3203"/>
          <a:stretch>
            <a:fillRect/>
          </a:stretch>
        </p:blipFill>
        <p:spPr bwMode="auto">
          <a:xfrm>
            <a:off x="2962045" y="2190349"/>
            <a:ext cx="2987806" cy="296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D43F76-3BFB-4D3A-99EA-E4F8D2FCD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3" y="404664"/>
            <a:ext cx="78117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2400" b="1" dirty="0">
                <a:solidFill>
                  <a:srgbClr val="000099"/>
                </a:solidFill>
                <a:latin typeface="Arial" panose="020B0604020202020204" pitchFamily="34" charset="0"/>
              </a:rPr>
              <a:t>Important  Conclusion: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l-GR" sz="2400" b="1" dirty="0">
                <a:solidFill>
                  <a:srgbClr val="006600"/>
                </a:solidFill>
                <a:latin typeface="Arial" panose="020B0604020202020204" pitchFamily="34" charset="0"/>
              </a:rPr>
              <a:t>With LRI on the nonlinear forces, </a:t>
            </a:r>
            <a:r>
              <a:rPr lang="en-US" altLang="el-GR" sz="2400" b="1" dirty="0">
                <a:solidFill>
                  <a:srgbClr val="000099"/>
                </a:solidFill>
                <a:latin typeface="Arial" panose="020B0604020202020204" pitchFamily="34" charset="0"/>
              </a:rPr>
              <a:t>we find </a:t>
            </a:r>
            <a:r>
              <a:rPr lang="en-US" altLang="el-G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limiting values q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∞</a:t>
            </a:r>
            <a:r>
              <a:rPr lang="en-US" altLang="el-G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&gt; 1</a:t>
            </a:r>
            <a:r>
              <a:rPr lang="en-US" altLang="el-GR" sz="2400" b="1" dirty="0">
                <a:solidFill>
                  <a:srgbClr val="000099"/>
                </a:solidFill>
                <a:latin typeface="Arial" panose="020B0604020202020204" pitchFamily="34" charset="0"/>
              </a:rPr>
              <a:t> as N →</a:t>
            </a:r>
            <a:r>
              <a:rPr lang="el-GR" altLang="el-GR" sz="2400" b="1" dirty="0">
                <a:solidFill>
                  <a:srgbClr val="000099"/>
                </a:solidFill>
                <a:latin typeface="Arial" panose="020B0604020202020204" pitchFamily="34" charset="0"/>
              </a:rPr>
              <a:t> ∞</a:t>
            </a:r>
            <a:r>
              <a:rPr lang="en-US" altLang="el-GR" sz="2400" b="1" dirty="0">
                <a:solidFill>
                  <a:srgbClr val="000099"/>
                </a:solidFill>
                <a:latin typeface="Arial" panose="020B0604020202020204" pitchFamily="34" charset="0"/>
              </a:rPr>
              <a:t> , showing that the system </a:t>
            </a:r>
            <a:r>
              <a:rPr lang="en-US" altLang="el-GR" sz="2400" b="1" dirty="0">
                <a:solidFill>
                  <a:srgbClr val="333399"/>
                </a:solidFill>
                <a:latin typeface="Arial" panose="020B0604020202020204" pitchFamily="34" charset="0"/>
              </a:rPr>
              <a:t>remains</a:t>
            </a:r>
            <a:r>
              <a:rPr lang="en-US" altLang="el-G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weakly chaotic in the thermodynamic limit!</a:t>
            </a:r>
            <a:endParaRPr lang="el-GR" altLang="el-GR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3 - TextBox">
            <a:extLst>
              <a:ext uri="{FF2B5EF4-FFF2-40B4-BE49-F238E27FC236}">
                <a16:creationId xmlns:a16="http://schemas.microsoft.com/office/drawing/2014/main" id="{C8734C7E-0198-42DC-8590-679E32CB4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64" y="5373218"/>
            <a:ext cx="85689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2200" b="1" dirty="0">
                <a:latin typeface="Arial" panose="020B0604020202020204" pitchFamily="34" charset="0"/>
              </a:rPr>
              <a:t>Figure 22: </a:t>
            </a:r>
            <a:r>
              <a:rPr lang="en-US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Variation of</a:t>
            </a:r>
            <a:r>
              <a:rPr lang="en-US" altLang="el-GR" sz="2200" b="1" dirty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q</a:t>
            </a:r>
            <a:r>
              <a:rPr lang="en-US" altLang="el-GR" sz="2000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∞</a:t>
            </a:r>
            <a:r>
              <a:rPr lang="en-US" altLang="el-GR" sz="22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, as </a:t>
            </a:r>
            <a:r>
              <a:rPr lang="el-GR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α</a:t>
            </a:r>
            <a:r>
              <a:rPr lang="el-GR" altLang="el-GR" sz="2200" b="1" baseline="-32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 changes. </a:t>
            </a:r>
            <a:r>
              <a:rPr lang="en-US" altLang="el-GR" sz="2200" b="1" dirty="0">
                <a:solidFill>
                  <a:srgbClr val="333399"/>
                </a:solidFill>
                <a:latin typeface="Arial" panose="020B0604020202020204" pitchFamily="34" charset="0"/>
              </a:rPr>
              <a:t>As </a:t>
            </a:r>
            <a:r>
              <a:rPr lang="el-GR" altLang="el-GR" sz="2200" b="1" dirty="0">
                <a:solidFill>
                  <a:srgbClr val="333399"/>
                </a:solidFill>
                <a:latin typeface="Arial" panose="020B0604020202020204" pitchFamily="34" charset="0"/>
              </a:rPr>
              <a:t>α</a:t>
            </a:r>
            <a:r>
              <a:rPr lang="el-GR" altLang="el-GR" sz="2200" b="1" baseline="-32000" dirty="0">
                <a:solidFill>
                  <a:srgbClr val="333399"/>
                </a:solidFill>
                <a:latin typeface="Arial" panose="020B0604020202020204" pitchFamily="34" charset="0"/>
              </a:rPr>
              <a:t>2</a:t>
            </a:r>
            <a:r>
              <a:rPr lang="en-US" altLang="el-GR" sz="2200" b="1" baseline="-32000" dirty="0">
                <a:solidFill>
                  <a:srgbClr val="333399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000" b="1" dirty="0">
                <a:solidFill>
                  <a:srgbClr val="000099"/>
                </a:solidFill>
                <a:latin typeface="Arial" panose="020B0604020202020204" pitchFamily="34" charset="0"/>
              </a:rPr>
              <a:t>→ 1, and beyond, one finds that </a:t>
            </a:r>
            <a:r>
              <a:rPr lang="en-US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q</a:t>
            </a:r>
            <a:r>
              <a:rPr lang="en-US" altLang="el-GR" sz="2000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∞ </a:t>
            </a:r>
            <a:r>
              <a:rPr lang="en-US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→ 1 and we return to BG </a:t>
            </a:r>
            <a:r>
              <a:rPr lang="en-US" altLang="el-GR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thermostatistics</a:t>
            </a:r>
            <a:r>
              <a:rPr lang="en-US" altLang="el-G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lang="el-GR" altLang="el-GR" sz="2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8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>
            <a:extLst>
              <a:ext uri="{FF2B5EF4-FFF2-40B4-BE49-F238E27FC236}">
                <a16:creationId xmlns:a16="http://schemas.microsoft.com/office/drawing/2014/main" id="{CA77B7D3-AB81-4B81-82D3-C2C2EA5DFC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994860"/>
              </p:ext>
            </p:extLst>
          </p:nvPr>
        </p:nvGraphicFramePr>
        <p:xfrm>
          <a:off x="727674" y="2264791"/>
          <a:ext cx="7650162" cy="180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0" name="Equation" r:id="rId3" imgW="3797300" imgH="889000" progId="Equation.DSMT4">
                  <p:embed/>
                </p:oleObj>
              </mc:Choice>
              <mc:Fallback>
                <p:oleObj name="Equation" r:id="rId3" imgW="3797300" imgH="889000" progId="Equation.DSMT4">
                  <p:embed/>
                  <p:pic>
                    <p:nvPicPr>
                      <p:cNvPr id="6146" name="Object 2">
                        <a:extLst>
                          <a:ext uri="{FF2B5EF4-FFF2-40B4-BE49-F238E27FC236}">
                            <a16:creationId xmlns:a16="http://schemas.microsoft.com/office/drawing/2014/main" id="{CA77B7D3-AB81-4B81-82D3-C2C2EA5DFC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674" y="2264791"/>
                        <a:ext cx="7650162" cy="180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BA5BB1E7-88C8-4447-AEFF-84CE2850EA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2475" y="4954588"/>
          <a:ext cx="4732338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1" name="Equation" r:id="rId5" imgW="2222500" imgH="431800" progId="Equation.DSMT4">
                  <p:embed/>
                </p:oleObj>
              </mc:Choice>
              <mc:Fallback>
                <p:oleObj name="Equation" r:id="rId5" imgW="2222500" imgH="431800" progId="Equation.DSMT4">
                  <p:embed/>
                  <p:pic>
                    <p:nvPicPr>
                      <p:cNvPr id="3" name="Object 3">
                        <a:extLst>
                          <a:ext uri="{FF2B5EF4-FFF2-40B4-BE49-F238E27FC236}">
                            <a16:creationId xmlns:a16="http://schemas.microsoft.com/office/drawing/2014/main" id="{BA5BB1E7-88C8-4447-AEFF-84CE2850EA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2475" y="4954588"/>
                        <a:ext cx="4732338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3 - Ορθογώνιο">
            <a:extLst>
              <a:ext uri="{FF2B5EF4-FFF2-40B4-BE49-F238E27FC236}">
                <a16:creationId xmlns:a16="http://schemas.microsoft.com/office/drawing/2014/main" id="{64660CAA-FB24-4C4E-8C6E-EC650D68E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4" y="352425"/>
            <a:ext cx="8489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b="1" dirty="0">
                <a:solidFill>
                  <a:srgbClr val="660066"/>
                </a:solidFill>
                <a:latin typeface="Arial" panose="020B0604020202020204" pitchFamily="34" charset="0"/>
              </a:rPr>
              <a:t>6.1 FPU 1-D Lattice with Different Ranges of Interactions on the Linear and Nonlinear Forces</a:t>
            </a:r>
            <a:endParaRPr lang="en-US" altLang="el-GR" sz="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6149" name="4 - TextBox">
            <a:extLst>
              <a:ext uri="{FF2B5EF4-FFF2-40B4-BE49-F238E27FC236}">
                <a16:creationId xmlns:a16="http://schemas.microsoft.com/office/drawing/2014/main" id="{2D7A9E11-3C27-499E-9572-1ADC0868B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36" y="4133353"/>
            <a:ext cx="79493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2200" b="1" dirty="0">
                <a:solidFill>
                  <a:srgbClr val="003296"/>
                </a:solidFill>
                <a:latin typeface="Arial" panose="020B0604020202020204" pitchFamily="34" charset="0"/>
              </a:rPr>
              <a:t>with 2 scaling exponents </a:t>
            </a:r>
            <a:r>
              <a:rPr lang="el-GR" altLang="el-GR" sz="2200" b="1" dirty="0">
                <a:solidFill>
                  <a:srgbClr val="CC0000"/>
                </a:solidFill>
                <a:latin typeface="Arial" panose="020B0604020202020204" pitchFamily="34" charset="0"/>
              </a:rPr>
              <a:t>0 &lt;</a:t>
            </a:r>
            <a:r>
              <a:rPr lang="en-US" altLang="el-GR" sz="22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200" b="1" dirty="0">
                <a:solidFill>
                  <a:srgbClr val="CC0000"/>
                </a:solidFill>
                <a:latin typeface="Arial" panose="020B0604020202020204" pitchFamily="34" charset="0"/>
              </a:rPr>
              <a:t>α</a:t>
            </a:r>
            <a:r>
              <a:rPr lang="el-GR" altLang="el-GR" sz="2200" b="1" baseline="-25000" dirty="0">
                <a:solidFill>
                  <a:srgbClr val="CC0000"/>
                </a:solidFill>
                <a:latin typeface="Arial" panose="020B0604020202020204" pitchFamily="34" charset="0"/>
              </a:rPr>
              <a:t>1</a:t>
            </a:r>
            <a:r>
              <a:rPr lang="el-GR" altLang="el-GR" sz="2200" b="1" dirty="0">
                <a:solidFill>
                  <a:srgbClr val="CC0000"/>
                </a:solidFill>
                <a:latin typeface="Arial" panose="020B0604020202020204" pitchFamily="34" charset="0"/>
              </a:rPr>
              <a:t> &lt; ∞ </a:t>
            </a:r>
            <a:r>
              <a:rPr lang="en-US" altLang="el-GR" sz="2200" b="1" dirty="0">
                <a:solidFill>
                  <a:srgbClr val="003296"/>
                </a:solidFill>
                <a:latin typeface="Arial" panose="020B0604020202020204" pitchFamily="34" charset="0"/>
              </a:rPr>
              <a:t>and </a:t>
            </a:r>
            <a:r>
              <a:rPr lang="el-GR" altLang="el-GR" sz="2200" b="1" dirty="0">
                <a:solidFill>
                  <a:srgbClr val="CC0000"/>
                </a:solidFill>
                <a:latin typeface="Arial" panose="020B0604020202020204" pitchFamily="34" charset="0"/>
              </a:rPr>
              <a:t>0 &lt;</a:t>
            </a:r>
            <a:r>
              <a:rPr lang="en-US" altLang="el-GR" sz="22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200" b="1" dirty="0">
                <a:solidFill>
                  <a:srgbClr val="CC0000"/>
                </a:solidFill>
                <a:latin typeface="Arial" panose="020B0604020202020204" pitchFamily="34" charset="0"/>
              </a:rPr>
              <a:t>α</a:t>
            </a:r>
            <a:r>
              <a:rPr lang="en-US" altLang="el-GR" sz="2200" b="1" baseline="-25000" dirty="0">
                <a:solidFill>
                  <a:srgbClr val="CC00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2200" b="1" dirty="0">
                <a:solidFill>
                  <a:srgbClr val="CC0000"/>
                </a:solidFill>
                <a:latin typeface="Arial" panose="020B0604020202020204" pitchFamily="34" charset="0"/>
              </a:rPr>
              <a:t> &lt; ∞</a:t>
            </a:r>
            <a:r>
              <a:rPr lang="en-US" altLang="el-GR" sz="22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2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200" b="1" dirty="0">
                <a:solidFill>
                  <a:srgbClr val="333399"/>
                </a:solidFill>
                <a:latin typeface="Arial" panose="020B0604020202020204" pitchFamily="34" charset="0"/>
              </a:rPr>
              <a:t>and</a:t>
            </a:r>
            <a:r>
              <a:rPr lang="en-US" altLang="el-GR" sz="22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200" b="1" dirty="0">
                <a:solidFill>
                  <a:srgbClr val="003296"/>
                </a:solidFill>
                <a:latin typeface="Arial" panose="020B0604020202020204" pitchFamily="34" charset="0"/>
              </a:rPr>
              <a:t>use the factors: </a:t>
            </a:r>
            <a:endParaRPr lang="el-GR" altLang="el-GR" sz="2200" b="1" dirty="0">
              <a:solidFill>
                <a:srgbClr val="003296"/>
              </a:solidFill>
              <a:latin typeface="Arial" panose="020B0604020202020204" pitchFamily="34" charset="0"/>
            </a:endParaRPr>
          </a:p>
        </p:txBody>
      </p:sp>
      <p:sp>
        <p:nvSpPr>
          <p:cNvPr id="9" name="8 - TextBox">
            <a:extLst>
              <a:ext uri="{FF2B5EF4-FFF2-40B4-BE49-F238E27FC236}">
                <a16:creationId xmlns:a16="http://schemas.microsoft.com/office/drawing/2014/main" id="{4A0E5385-6423-4CD7-A4D4-BF064D6CD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93" y="1410434"/>
            <a:ext cx="8382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We now introduce</a:t>
            </a:r>
            <a:r>
              <a:rPr lang="en-US" altLang="el-GR" sz="2200" b="1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Long Range Interactions (LRI) </a:t>
            </a: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also on the </a:t>
            </a:r>
            <a:r>
              <a:rPr lang="en-US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quadratic part of the potential </a:t>
            </a: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(linear forces) as follows:</a:t>
            </a:r>
          </a:p>
        </p:txBody>
      </p:sp>
      <p:sp>
        <p:nvSpPr>
          <p:cNvPr id="11" name="4 - TextBox">
            <a:extLst>
              <a:ext uri="{FF2B5EF4-FFF2-40B4-BE49-F238E27FC236}">
                <a16:creationId xmlns:a16="http://schemas.microsoft.com/office/drawing/2014/main" id="{2A800770-7A08-4D3D-BC01-53CB945A0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6019800"/>
            <a:ext cx="792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2200" b="1">
                <a:solidFill>
                  <a:srgbClr val="003296"/>
                </a:solidFill>
                <a:latin typeface="Arial" panose="020B0604020202020204" pitchFamily="34" charset="0"/>
              </a:rPr>
              <a:t>to make all terms in H proportional to N (i.e. extensive). </a:t>
            </a:r>
            <a:endParaRPr lang="el-GR" altLang="el-GR" sz="2200" b="1">
              <a:solidFill>
                <a:srgbClr val="00329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0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9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363DB5E-7A8A-4137-AB7B-82FE80679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>
            <a:fillRect/>
          </a:stretch>
        </p:blipFill>
        <p:spPr bwMode="auto">
          <a:xfrm>
            <a:off x="685800" y="685800"/>
            <a:ext cx="33861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B3A60894-7FD6-47BB-9B2A-B0E2E551B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 bwMode="auto">
          <a:xfrm>
            <a:off x="5029200" y="647700"/>
            <a:ext cx="33972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4 - TextBox">
            <a:extLst>
              <a:ext uri="{FF2B5EF4-FFF2-40B4-BE49-F238E27FC236}">
                <a16:creationId xmlns:a16="http://schemas.microsoft.com/office/drawing/2014/main" id="{B1B334C3-0A92-496D-8555-03B1F0FE8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81600"/>
            <a:ext cx="8763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2200" b="1" dirty="0">
                <a:latin typeface="Arial" panose="020B0604020202020204" pitchFamily="34" charset="0"/>
              </a:rPr>
              <a:t>Figure 21</a:t>
            </a: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: </a:t>
            </a:r>
            <a:r>
              <a:rPr lang="en-US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Log</a:t>
            </a:r>
            <a:r>
              <a:rPr lang="el-GR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 – </a:t>
            </a:r>
            <a:r>
              <a:rPr lang="en-US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log</a:t>
            </a:r>
            <a:r>
              <a:rPr lang="el-GR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200" b="1" dirty="0">
                <a:solidFill>
                  <a:srgbClr val="FF0000"/>
                </a:solidFill>
                <a:latin typeface="Arial" panose="020B0604020202020204" pitchFamily="34" charset="0"/>
              </a:rPr>
              <a:t> plots of MLE values </a:t>
            </a: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at t = 10</a:t>
            </a:r>
            <a:r>
              <a:rPr lang="en-US" altLang="el-GR" sz="2200" b="1" baseline="30000" dirty="0">
                <a:solidFill>
                  <a:srgbClr val="000099"/>
                </a:solidFill>
                <a:latin typeface="Arial" panose="020B0604020202020204" pitchFamily="34" charset="0"/>
              </a:rPr>
              <a:t>6</a:t>
            </a: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 : (a) For increasing N, with b=1 and </a:t>
            </a:r>
            <a:r>
              <a:rPr lang="el-GR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ε</a:t>
            </a: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 =</a:t>
            </a:r>
            <a:r>
              <a:rPr lang="el-GR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1, </a:t>
            </a:r>
            <a:r>
              <a:rPr lang="en-US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i.e. low energies </a:t>
            </a: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and (b) as N increases with b=10 and </a:t>
            </a:r>
            <a:r>
              <a:rPr lang="el-GR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ε</a:t>
            </a: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 = 9, </a:t>
            </a:r>
            <a:r>
              <a:rPr lang="en-US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i.e. high energies.</a:t>
            </a:r>
            <a:endParaRPr lang="el-GR" altLang="el-GR" sz="22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64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Εικόνα 1">
            <a:extLst>
              <a:ext uri="{FF2B5EF4-FFF2-40B4-BE49-F238E27FC236}">
                <a16:creationId xmlns:a16="http://schemas.microsoft.com/office/drawing/2014/main" id="{86EC2475-F823-46CF-A168-2FCB4C7C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13718"/>
            <a:ext cx="527367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30A4F5-C4C0-437F-AEED-201157C57639}"/>
              </a:ext>
            </a:extLst>
          </p:cNvPr>
          <p:cNvSpPr txBox="1"/>
          <p:nvPr/>
        </p:nvSpPr>
        <p:spPr>
          <a:xfrm>
            <a:off x="692113" y="4941168"/>
            <a:ext cx="78488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23: </a:t>
            </a:r>
            <a:r>
              <a:rPr lang="en-US" b="1" dirty="0">
                <a:solidFill>
                  <a:srgbClr val="008000"/>
                </a:solidFill>
              </a:rPr>
              <a:t>Momentum distributions for the system </a:t>
            </a:r>
            <a:r>
              <a:rPr lang="en-US" b="1" dirty="0">
                <a:solidFill>
                  <a:srgbClr val="333399"/>
                </a:solidFill>
              </a:rPr>
              <a:t>with b = 10, </a:t>
            </a:r>
            <a:r>
              <a:rPr lang="el-GR" b="1" dirty="0">
                <a:solidFill>
                  <a:srgbClr val="333399"/>
                </a:solidFill>
              </a:rPr>
              <a:t>ε</a:t>
            </a:r>
            <a:r>
              <a:rPr lang="en-US" b="1" dirty="0">
                <a:solidFill>
                  <a:srgbClr val="333399"/>
                </a:solidFill>
              </a:rPr>
              <a:t> = 9,</a:t>
            </a:r>
            <a:r>
              <a:rPr lang="el-GR" b="1" dirty="0">
                <a:solidFill>
                  <a:srgbClr val="333399"/>
                </a:solidFill>
              </a:rPr>
              <a:t> </a:t>
            </a:r>
            <a:r>
              <a:rPr lang="en-US" b="1" dirty="0">
                <a:solidFill>
                  <a:srgbClr val="333399"/>
                </a:solidFill>
              </a:rPr>
              <a:t>α</a:t>
            </a:r>
            <a:r>
              <a:rPr lang="en-US" b="1" baseline="-25000" dirty="0">
                <a:solidFill>
                  <a:srgbClr val="333399"/>
                </a:solidFill>
              </a:rPr>
              <a:t>2</a:t>
            </a:r>
            <a:r>
              <a:rPr lang="en-US" b="1" dirty="0">
                <a:solidFill>
                  <a:srgbClr val="333399"/>
                </a:solidFill>
              </a:rPr>
              <a:t> = 0.7 </a:t>
            </a:r>
            <a:r>
              <a:rPr lang="en-US" b="1" dirty="0">
                <a:solidFill>
                  <a:srgbClr val="FF0000"/>
                </a:solidFill>
              </a:rPr>
              <a:t>and various N values</a:t>
            </a:r>
            <a:r>
              <a:rPr lang="en-US" b="1" dirty="0">
                <a:solidFill>
                  <a:srgbClr val="333399"/>
                </a:solidFill>
              </a:rPr>
              <a:t>. Note that </a:t>
            </a:r>
            <a:r>
              <a:rPr lang="en-US" b="1" dirty="0">
                <a:solidFill>
                  <a:srgbClr val="FF0000"/>
                </a:solidFill>
              </a:rPr>
              <a:t>as N grows the pdfs are described by a q–Gaussian whose index q increases</a:t>
            </a:r>
            <a:r>
              <a:rPr lang="en-US" b="1" dirty="0">
                <a:solidFill>
                  <a:srgbClr val="333399"/>
                </a:solidFill>
              </a:rPr>
              <a:t> from 1.17 for N = 512 until 1.25 for N = 8192.</a:t>
            </a:r>
          </a:p>
          <a:p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7BF68C-A560-45A7-9486-5623C0C131EB}"/>
              </a:ext>
            </a:extLst>
          </p:cNvPr>
          <p:cNvSpPr txBox="1"/>
          <p:nvPr/>
        </p:nvSpPr>
        <p:spPr>
          <a:xfrm>
            <a:off x="836129" y="620688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VARIATION OF MOMENTUM PDFS AS THE NUMBER OF PARTICLES GROWS:</a:t>
            </a:r>
            <a:endParaRPr lang="el-G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1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8C85A80A-6885-4A4C-BF5A-C3B4EA94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81"/>
          <a:stretch>
            <a:fillRect/>
          </a:stretch>
        </p:blipFill>
        <p:spPr bwMode="auto">
          <a:xfrm>
            <a:off x="1600200" y="228600"/>
            <a:ext cx="6096000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2 - TextBox">
            <a:extLst>
              <a:ext uri="{FF2B5EF4-FFF2-40B4-BE49-F238E27FC236}">
                <a16:creationId xmlns:a16="http://schemas.microsoft.com/office/drawing/2014/main" id="{BC29040B-4642-4759-95C5-2FF9A21D3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76800"/>
            <a:ext cx="8305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2200" b="1" dirty="0">
                <a:latin typeface="Arial" panose="020B0604020202020204" pitchFamily="34" charset="0"/>
              </a:rPr>
              <a:t>Figure 24: </a:t>
            </a: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The momentum distributions for N=2048 particles</a:t>
            </a:r>
            <a:r>
              <a:rPr lang="en-US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. Upper panels: </a:t>
            </a:r>
            <a:r>
              <a:rPr lang="el-GR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 α</a:t>
            </a:r>
            <a:r>
              <a:rPr lang="el-GR" altLang="el-GR" sz="2200" b="1" baseline="-25000" dirty="0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  <a:r>
              <a:rPr lang="el-GR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 → ∞  </a:t>
            </a:r>
            <a:r>
              <a:rPr lang="en-US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, </a:t>
            </a:r>
            <a:r>
              <a:rPr lang="el-GR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α</a:t>
            </a:r>
            <a:r>
              <a:rPr lang="el-GR" altLang="el-GR" sz="2200" b="1" baseline="-25000" dirty="0">
                <a:solidFill>
                  <a:srgbClr val="0066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 → ∞</a:t>
            </a:r>
            <a:r>
              <a:rPr lang="en-US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, i.e. FPU (left) and : </a:t>
            </a:r>
            <a:r>
              <a:rPr lang="el-GR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 α</a:t>
            </a:r>
            <a:r>
              <a:rPr lang="el-GR" altLang="el-GR" sz="2200" b="1" baseline="-25000" dirty="0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  <a:r>
              <a:rPr lang="el-GR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 → ∞  </a:t>
            </a:r>
            <a:r>
              <a:rPr lang="en-US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, </a:t>
            </a:r>
            <a:r>
              <a:rPr lang="el-GR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α</a:t>
            </a:r>
            <a:r>
              <a:rPr lang="el-GR" altLang="el-GR" sz="2200" b="1" baseline="-25000" dirty="0">
                <a:solidFill>
                  <a:srgbClr val="0066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 → 0.7 </a:t>
            </a:r>
            <a:r>
              <a:rPr lang="en-US" altLang="el-GR" sz="2200" b="1" dirty="0">
                <a:solidFill>
                  <a:srgbClr val="006600"/>
                </a:solidFill>
                <a:latin typeface="Arial" panose="020B0604020202020204" pitchFamily="34" charset="0"/>
              </a:rPr>
              <a:t>(right). </a:t>
            </a:r>
            <a:r>
              <a:rPr lang="en-US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Lower panels:</a:t>
            </a:r>
            <a:r>
              <a:rPr lang="el-GR" altLang="el-GR" sz="22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α</a:t>
            </a:r>
            <a:r>
              <a:rPr lang="el-GR" altLang="el-GR" sz="2200" b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1</a:t>
            </a:r>
            <a:r>
              <a:rPr lang="el-GR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 → </a:t>
            </a:r>
            <a:r>
              <a:rPr lang="en-US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0.7</a:t>
            </a:r>
            <a:r>
              <a:rPr lang="el-GR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  </a:t>
            </a:r>
            <a:r>
              <a:rPr lang="en-US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, </a:t>
            </a:r>
            <a:r>
              <a:rPr lang="el-GR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α</a:t>
            </a:r>
            <a:r>
              <a:rPr lang="el-GR" altLang="el-GR" sz="2200" b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 → ∞</a:t>
            </a:r>
            <a:r>
              <a:rPr lang="en-US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 (left) 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α</a:t>
            </a:r>
            <a:r>
              <a:rPr lang="el-GR" altLang="el-GR" sz="2200" b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1</a:t>
            </a:r>
            <a:r>
              <a:rPr lang="el-GR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 =  </a:t>
            </a:r>
            <a:r>
              <a:rPr lang="el-GR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α</a:t>
            </a:r>
            <a:r>
              <a:rPr lang="el-GR" altLang="el-GR" sz="2200" b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= </a:t>
            </a:r>
            <a:r>
              <a:rPr lang="el-GR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0.7</a:t>
            </a:r>
            <a:r>
              <a:rPr lang="en-US" altLang="el-GR" sz="2200" b="1" dirty="0">
                <a:solidFill>
                  <a:srgbClr val="C00000"/>
                </a:solidFill>
                <a:latin typeface="Arial" panose="020B0604020202020204" pitchFamily="34" charset="0"/>
              </a:rPr>
              <a:t> (right). </a:t>
            </a:r>
            <a:endParaRPr lang="el-GR" altLang="el-GR" sz="22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86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251520" y="764704"/>
            <a:ext cx="8496300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CONCLUSIONS </a:t>
            </a:r>
            <a:r>
              <a:rPr lang="en-US" b="1" dirty="0">
                <a:solidFill>
                  <a:srgbClr val="3333CC"/>
                </a:solidFill>
              </a:rPr>
              <a:t>(What did we learn?)</a:t>
            </a:r>
            <a:endParaRPr lang="en-US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Concerning Complex Dynamics </a:t>
            </a:r>
            <a:r>
              <a:rPr lang="en-US" b="1" dirty="0">
                <a:solidFill>
                  <a:srgbClr val="008000"/>
                </a:solidFill>
              </a:rPr>
              <a:t>of FPU 1-D </a:t>
            </a:r>
            <a:r>
              <a:rPr lang="en-US" b="1" dirty="0" err="1">
                <a:solidFill>
                  <a:srgbClr val="008000"/>
                </a:solidFill>
              </a:rPr>
              <a:t>Latiices</a:t>
            </a:r>
            <a:r>
              <a:rPr lang="en-US" b="1" dirty="0">
                <a:solidFill>
                  <a:srgbClr val="008000"/>
                </a:solidFill>
              </a:rPr>
              <a:t>:</a:t>
            </a:r>
          </a:p>
          <a:p>
            <a:pPr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r>
              <a:rPr lang="en-US" b="1" dirty="0">
                <a:solidFill>
                  <a:srgbClr val="3333CC"/>
                </a:solidFill>
              </a:rPr>
              <a:t>We “described how </a:t>
            </a:r>
            <a:r>
              <a:rPr lang="en-US" b="1" dirty="0">
                <a:solidFill>
                  <a:srgbClr val="C00000"/>
                </a:solidFill>
              </a:rPr>
              <a:t>important Simple Periodic Orbits (SPOs)</a:t>
            </a:r>
            <a:r>
              <a:rPr lang="en-US" b="1" dirty="0">
                <a:solidFill>
                  <a:srgbClr val="3333CC"/>
                </a:solidFill>
              </a:rPr>
              <a:t> are in exploring “</a:t>
            </a:r>
            <a:r>
              <a:rPr lang="en-US" b="1" dirty="0">
                <a:solidFill>
                  <a:srgbClr val="008000"/>
                </a:solidFill>
              </a:rPr>
              <a:t>weak” and “strong” </a:t>
            </a:r>
            <a:r>
              <a:rPr lang="en-US" b="1" dirty="0">
                <a:solidFill>
                  <a:srgbClr val="3333CC"/>
                </a:solidFill>
              </a:rPr>
              <a:t>chaos, </a:t>
            </a:r>
            <a:r>
              <a:rPr lang="en-US" b="1" dirty="0">
                <a:solidFill>
                  <a:srgbClr val="008000"/>
                </a:solidFill>
              </a:rPr>
              <a:t>depending on the energy density </a:t>
            </a:r>
            <a:r>
              <a:rPr lang="en-US" b="1" dirty="0" err="1">
                <a:solidFill>
                  <a:srgbClr val="008000"/>
                </a:solidFill>
              </a:rPr>
              <a:t>E</a:t>
            </a:r>
            <a:r>
              <a:rPr lang="en-US" b="1" baseline="-25000" dirty="0" err="1">
                <a:solidFill>
                  <a:srgbClr val="008000"/>
                </a:solidFill>
              </a:rPr>
              <a:t>c</a:t>
            </a:r>
            <a:r>
              <a:rPr lang="en-US" b="1" dirty="0">
                <a:solidFill>
                  <a:srgbClr val="008000"/>
                </a:solidFill>
              </a:rPr>
              <a:t>/N &gt; 0 </a:t>
            </a:r>
            <a:r>
              <a:rPr lang="en-US" b="1" dirty="0">
                <a:solidFill>
                  <a:srgbClr val="3333CC"/>
                </a:solidFill>
              </a:rPr>
              <a:t>at which they first become unstable.</a:t>
            </a: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endParaRPr lang="en-US" b="1" dirty="0">
              <a:solidFill>
                <a:srgbClr val="3333CC"/>
              </a:solidFill>
            </a:endParaRP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r>
              <a:rPr lang="en-US" b="1" dirty="0">
                <a:solidFill>
                  <a:srgbClr val="3333CC"/>
                </a:solidFill>
              </a:rPr>
              <a:t>We mentioned the </a:t>
            </a:r>
            <a:r>
              <a:rPr lang="en-US" b="1" dirty="0">
                <a:solidFill>
                  <a:srgbClr val="CC0000"/>
                </a:solidFill>
              </a:rPr>
              <a:t>significance of Lyapunov spectra </a:t>
            </a:r>
            <a:r>
              <a:rPr lang="en-US" b="1" dirty="0">
                <a:solidFill>
                  <a:srgbClr val="3333CC"/>
                </a:solidFill>
              </a:rPr>
              <a:t>in </a:t>
            </a:r>
            <a:r>
              <a:rPr lang="en-US" b="1" dirty="0">
                <a:solidFill>
                  <a:srgbClr val="008000"/>
                </a:solidFill>
              </a:rPr>
              <a:t>quantifying strong chaos</a:t>
            </a:r>
            <a:r>
              <a:rPr lang="en-US" b="1" dirty="0">
                <a:solidFill>
                  <a:srgbClr val="3333CC"/>
                </a:solidFill>
              </a:rPr>
              <a:t>, and introduced </a:t>
            </a:r>
            <a:r>
              <a:rPr lang="en-US" b="1" dirty="0">
                <a:solidFill>
                  <a:srgbClr val="FF0000"/>
                </a:solidFill>
              </a:rPr>
              <a:t>the</a:t>
            </a:r>
            <a:r>
              <a:rPr lang="en-US" b="1" dirty="0">
                <a:solidFill>
                  <a:srgbClr val="3333CC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GALI</a:t>
            </a:r>
            <a:r>
              <a:rPr lang="en-US" b="1" baseline="-25000" dirty="0" err="1">
                <a:solidFill>
                  <a:srgbClr val="FF0000"/>
                </a:solidFill>
              </a:rPr>
              <a:t>k</a:t>
            </a:r>
            <a:r>
              <a:rPr lang="en-US" b="1" baseline="-25000" dirty="0">
                <a:solidFill>
                  <a:srgbClr val="FF0000"/>
                </a:solidFill>
              </a:rPr>
              <a:t>  </a:t>
            </a:r>
            <a:r>
              <a:rPr lang="en-US" b="1" dirty="0">
                <a:solidFill>
                  <a:srgbClr val="FF0000"/>
                </a:solidFill>
              </a:rPr>
              <a:t>spectrum of indices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3333CC"/>
                </a:solidFill>
              </a:rPr>
              <a:t>k=2,3,4,…, best suited for identifying </a:t>
            </a:r>
            <a:r>
              <a:rPr lang="en-US" b="1" dirty="0">
                <a:solidFill>
                  <a:srgbClr val="FF0000"/>
                </a:solidFill>
              </a:rPr>
              <a:t>chaos, when they vanish exponentially </a:t>
            </a:r>
            <a:r>
              <a:rPr lang="en-US" b="1" dirty="0">
                <a:solidFill>
                  <a:srgbClr val="3333CC"/>
                </a:solidFill>
              </a:rPr>
              <a:t>and </a:t>
            </a:r>
            <a:r>
              <a:rPr lang="en-US" b="1" dirty="0">
                <a:solidFill>
                  <a:srgbClr val="FF0000"/>
                </a:solidFill>
              </a:rPr>
              <a:t>quasiperiodic motion, </a:t>
            </a:r>
            <a:r>
              <a:rPr lang="en-US" b="1" dirty="0">
                <a:solidFill>
                  <a:srgbClr val="3333CC"/>
                </a:solidFill>
              </a:rPr>
              <a:t>when they decay as </a:t>
            </a:r>
            <a:r>
              <a:rPr lang="en-US" b="1" dirty="0">
                <a:solidFill>
                  <a:srgbClr val="FF0000"/>
                </a:solidFill>
              </a:rPr>
              <a:t>power laws</a:t>
            </a:r>
            <a:r>
              <a:rPr lang="en-US" b="1" dirty="0">
                <a:solidFill>
                  <a:srgbClr val="3333CC"/>
                </a:solidFill>
              </a:rPr>
              <a:t>, whose powers yield </a:t>
            </a:r>
            <a:r>
              <a:rPr lang="en-US" b="1" dirty="0">
                <a:solidFill>
                  <a:srgbClr val="FF0000"/>
                </a:solidFill>
              </a:rPr>
              <a:t>the dimensionality of the torus. </a:t>
            </a: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r>
              <a:rPr lang="en-US" b="1" dirty="0">
                <a:solidFill>
                  <a:srgbClr val="3333CC"/>
                </a:solidFill>
              </a:rPr>
              <a:t>We used the GALI indices to study </a:t>
            </a:r>
            <a:r>
              <a:rPr lang="en-US" b="1" dirty="0">
                <a:solidFill>
                  <a:srgbClr val="FF0000"/>
                </a:solidFill>
              </a:rPr>
              <a:t>the breakdown of localization in 1-dimensional lattices:</a:t>
            </a:r>
            <a:r>
              <a:rPr lang="en-US" b="1" dirty="0">
                <a:solidFill>
                  <a:srgbClr val="3333CC"/>
                </a:solidFill>
              </a:rPr>
              <a:t> (</a:t>
            </a:r>
            <a:r>
              <a:rPr lang="en-US" b="1" dirty="0" err="1">
                <a:solidFill>
                  <a:srgbClr val="3333CC"/>
                </a:solidFill>
              </a:rPr>
              <a:t>i</a:t>
            </a:r>
            <a:r>
              <a:rPr lang="en-US" b="1" dirty="0">
                <a:solidFill>
                  <a:srgbClr val="3333CC"/>
                </a:solidFill>
              </a:rPr>
              <a:t>) </a:t>
            </a:r>
            <a:r>
              <a:rPr lang="en-US" b="1" dirty="0">
                <a:solidFill>
                  <a:srgbClr val="C00000"/>
                </a:solidFill>
              </a:rPr>
              <a:t>In modal space </a:t>
            </a:r>
            <a:r>
              <a:rPr lang="en-US" b="1" dirty="0">
                <a:solidFill>
                  <a:srgbClr val="3333CC"/>
                </a:solidFill>
              </a:rPr>
              <a:t>connected to </a:t>
            </a:r>
            <a:r>
              <a:rPr lang="en-US" b="1" dirty="0">
                <a:solidFill>
                  <a:srgbClr val="008000"/>
                </a:solidFill>
              </a:rPr>
              <a:t>FPU recurrences </a:t>
            </a:r>
            <a:r>
              <a:rPr lang="en-US" b="1" dirty="0">
                <a:solidFill>
                  <a:srgbClr val="3333CC"/>
                </a:solidFill>
              </a:rPr>
              <a:t>and (ii) </a:t>
            </a:r>
            <a:r>
              <a:rPr lang="en-US" b="1" dirty="0">
                <a:solidFill>
                  <a:srgbClr val="C00000"/>
                </a:solidFill>
              </a:rPr>
              <a:t>in position space, </a:t>
            </a:r>
            <a:r>
              <a:rPr lang="en-US" b="1" dirty="0">
                <a:solidFill>
                  <a:srgbClr val="333399"/>
                </a:solidFill>
              </a:rPr>
              <a:t>occurring in the form of </a:t>
            </a:r>
            <a:r>
              <a:rPr lang="en-US" b="1" dirty="0">
                <a:solidFill>
                  <a:srgbClr val="008000"/>
                </a:solidFill>
              </a:rPr>
              <a:t>discrete breathers</a:t>
            </a:r>
            <a:r>
              <a:rPr lang="en-US" b="1" dirty="0">
                <a:solidFill>
                  <a:srgbClr val="3333CC"/>
                </a:solidFill>
              </a:rPr>
              <a:t>.</a:t>
            </a:r>
          </a:p>
          <a:p>
            <a:pPr marL="457200" indent="-457200">
              <a:lnSpc>
                <a:spcPct val="80000"/>
              </a:lnSpc>
              <a:buFontTx/>
              <a:buAutoNum type="arabicPeriod"/>
              <a:defRPr/>
            </a:pPr>
            <a:endParaRPr lang="en-US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5 - TextBox">
            <a:extLst>
              <a:ext uri="{FF2B5EF4-FFF2-40B4-BE49-F238E27FC236}">
                <a16:creationId xmlns:a16="http://schemas.microsoft.com/office/drawing/2014/main" id="{9D2DC348-8FBD-41AC-8BEC-F712AF7C7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20688"/>
            <a:ext cx="8763000" cy="545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endParaRPr lang="en-US" altLang="el-GR" sz="1800" b="1" dirty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800" b="1" dirty="0">
                <a:solidFill>
                  <a:srgbClr val="3333CC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Concerning Complex Statistics </a:t>
            </a:r>
            <a:r>
              <a:rPr lang="en-US" sz="2000" b="1" dirty="0">
                <a:solidFill>
                  <a:srgbClr val="008000"/>
                </a:solidFill>
                <a:latin typeface="Comic Sans MS" panose="030F0702030302020204" pitchFamily="66" charset="0"/>
              </a:rPr>
              <a:t>of FPU 1-D Lattices: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endParaRPr 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endParaRPr lang="en-US" altLang="el-GR" sz="20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When </a:t>
            </a: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Long Range Interactions </a:t>
            </a: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are imposed (LRI) </a:t>
            </a:r>
            <a:r>
              <a:rPr lang="en-US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only on the nonlinear forces (V</a:t>
            </a:r>
            <a:r>
              <a:rPr lang="en-US" altLang="el-GR" sz="2000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– </a:t>
            </a:r>
            <a:r>
              <a:rPr lang="en-US" altLang="el-GR" sz="2000" b="1" dirty="0">
                <a:solidFill>
                  <a:srgbClr val="006600"/>
                </a:solidFill>
                <a:latin typeface="Comic Sans MS" panose="030F0702030302020204" pitchFamily="66" charset="0"/>
              </a:rPr>
              <a:t>no matter what the linear forces are doing </a:t>
            </a: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– we obtain</a:t>
            </a: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weakly chaotic motion </a:t>
            </a: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characterized</a:t>
            </a: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by q-</a:t>
            </a:r>
            <a:r>
              <a:rPr lang="en-US" altLang="el-GR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Gausian</a:t>
            </a: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pdfs </a:t>
            </a: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with</a:t>
            </a: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q&gt;1 (</a:t>
            </a:r>
            <a:r>
              <a:rPr lang="en-US" altLang="el-GR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Tsallis</a:t>
            </a: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thermodynamics).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endParaRPr lang="en-US" altLang="el-GR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US" altLang="el-GR" sz="2000" b="1" dirty="0">
                <a:solidFill>
                  <a:srgbClr val="333399"/>
                </a:solidFill>
                <a:latin typeface="Comic Sans MS" panose="030F0702030302020204" pitchFamily="66" charset="0"/>
              </a:rPr>
              <a:t>In the LRI case, </a:t>
            </a: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we find a</a:t>
            </a:r>
            <a:r>
              <a:rPr lang="en-GB" sz="2000" b="1" dirty="0">
                <a:solidFill>
                  <a:srgbClr val="3333CC"/>
                </a:solidFill>
                <a:latin typeface="Comic Sans MS" panose="030F0702030302020204" pitchFamily="66" charset="0"/>
              </a:rPr>
              <a:t> “phase transition diagram”, </a:t>
            </a:r>
            <a:r>
              <a:rPr lang="en-GB" sz="2000" b="1" dirty="0">
                <a:solidFill>
                  <a:srgbClr val="333399"/>
                </a:solidFill>
                <a:latin typeface="Comic Sans MS" panose="030F0702030302020204" pitchFamily="66" charset="0"/>
              </a:rPr>
              <a:t>separating</a:t>
            </a:r>
            <a:r>
              <a:rPr lang="en-GB" sz="2000" b="1" dirty="0">
                <a:solidFill>
                  <a:srgbClr val="3333CC"/>
                </a:solidFill>
                <a:latin typeface="Comic Sans MS" panose="030F0702030302020204" pitchFamily="66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BG from </a:t>
            </a:r>
            <a:r>
              <a:rPr lang="en-GB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Tsallis</a:t>
            </a:r>
            <a:r>
              <a:rPr lang="en-GB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thermostatistics</a:t>
            </a:r>
            <a:r>
              <a:rPr lang="en-GB" sz="2000" b="1" dirty="0">
                <a:solidFill>
                  <a:srgbClr val="3333CC"/>
                </a:solidFill>
                <a:latin typeface="Comic Sans MS" panose="030F0702030302020204" pitchFamily="66" charset="0"/>
              </a:rPr>
              <a:t>, </a:t>
            </a:r>
            <a:r>
              <a:rPr lang="en-GB" sz="2000" b="1" dirty="0">
                <a:solidFill>
                  <a:srgbClr val="333399"/>
                </a:solidFill>
                <a:latin typeface="Comic Sans MS" panose="030F0702030302020204" pitchFamily="66" charset="0"/>
              </a:rPr>
              <a:t>in which </a:t>
            </a:r>
            <a:r>
              <a:rPr lang="en-GB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 limits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GB" sz="20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    t </a:t>
            </a:r>
            <a:r>
              <a:rPr lang="en-GB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→ ∞ and </a:t>
            </a:r>
            <a:r>
              <a:rPr lang="en-GB" sz="2000" b="1" i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N </a:t>
            </a:r>
            <a:r>
              <a:rPr lang="en-GB" sz="2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→ ∞ do not commute!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endParaRPr lang="en-US" altLang="el-GR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2000" b="1" dirty="0">
                <a:solidFill>
                  <a:srgbClr val="333399"/>
                </a:solidFill>
                <a:latin typeface="Comic Sans MS" panose="030F0702030302020204" pitchFamily="66" charset="0"/>
              </a:rPr>
              <a:t>3. </a:t>
            </a: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When we introduce LRI </a:t>
            </a:r>
            <a:r>
              <a:rPr lang="en-US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only on the linear forces (V</a:t>
            </a:r>
            <a:r>
              <a:rPr lang="en-US" altLang="el-GR" sz="2000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we obtain</a:t>
            </a: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strongly chaotic motion </a:t>
            </a: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demonstrated</a:t>
            </a: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by  pure </a:t>
            </a:r>
            <a:r>
              <a:rPr lang="en-US" altLang="el-GR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Gausian</a:t>
            </a: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pdfs </a:t>
            </a: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with</a:t>
            </a: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q = 1 (Boltzmann Gibbs thermodynamics).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endParaRPr lang="en-US" altLang="el-GR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4. When </a:t>
            </a:r>
            <a:r>
              <a:rPr lang="en-US" altLang="el-GR" sz="2000" b="1" dirty="0">
                <a:solidFill>
                  <a:srgbClr val="006600"/>
                </a:solidFill>
                <a:latin typeface="Comic Sans MS" panose="030F0702030302020204" pitchFamily="66" charset="0"/>
              </a:rPr>
              <a:t>LRI are imposed on the nonlinear forces</a:t>
            </a: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, we find </a:t>
            </a:r>
            <a:r>
              <a:rPr lang="en-US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limiting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values q</a:t>
            </a:r>
            <a:r>
              <a:rPr lang="en-US" altLang="el-GR" sz="2000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∞</a:t>
            </a:r>
            <a:r>
              <a:rPr lang="en-US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&gt; 1</a:t>
            </a: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as N →</a:t>
            </a:r>
            <a:r>
              <a:rPr lang="el-GR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∞</a:t>
            </a: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, showing that the system </a:t>
            </a:r>
            <a:r>
              <a:rPr lang="en-US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remains 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weakly chaotic </a:t>
            </a:r>
            <a:r>
              <a:rPr lang="en-US" altLang="el-GR" sz="2000" b="1" dirty="0">
                <a:solidFill>
                  <a:srgbClr val="006600"/>
                </a:solidFill>
                <a:latin typeface="Comic Sans MS" panose="030F0702030302020204" pitchFamily="66" charset="0"/>
              </a:rPr>
              <a:t>(</a:t>
            </a:r>
            <a:r>
              <a:rPr lang="en-US" altLang="el-GR" sz="20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Tsallis</a:t>
            </a:r>
            <a:r>
              <a:rPr lang="en-US" altLang="el-GR" sz="2000" b="1" dirty="0">
                <a:solidFill>
                  <a:srgbClr val="006600"/>
                </a:solidFill>
                <a:latin typeface="Comic Sans MS" panose="030F0702030302020204" pitchFamily="66" charset="0"/>
              </a:rPr>
              <a:t> and NOT Boltzmann Gibbs) </a:t>
            </a:r>
            <a:r>
              <a:rPr lang="en-US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 the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thermodynamic limit!</a:t>
            </a:r>
            <a:endParaRPr lang="el-GR" altLang="el-G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l-GR" sz="20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endParaRPr lang="en-US" altLang="el-GR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96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3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3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73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3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73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73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73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73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73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2686"/>
          <a:stretch>
            <a:fillRect/>
          </a:stretch>
        </p:blipFill>
        <p:spPr bwMode="auto">
          <a:xfrm>
            <a:off x="1116013" y="1052513"/>
            <a:ext cx="64801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349500"/>
            <a:ext cx="4595813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>
            <a:spLocks noChangeArrowheads="1"/>
          </p:cNvSpPr>
          <p:nvPr/>
        </p:nvSpPr>
        <p:spPr bwMode="auto">
          <a:xfrm>
            <a:off x="468313" y="2276475"/>
            <a:ext cx="352742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>
                <a:solidFill>
                  <a:srgbClr val="3333CC"/>
                </a:solidFill>
              </a:rPr>
              <a:t>The solution of the equations </a:t>
            </a:r>
            <a:r>
              <a:rPr lang="en-US" b="1" dirty="0">
                <a:solidFill>
                  <a:srgbClr val="FF0000"/>
                </a:solidFill>
              </a:rPr>
              <a:t>for</a:t>
            </a:r>
            <a:r>
              <a:rPr lang="el-GR" b="1" dirty="0">
                <a:solidFill>
                  <a:srgbClr val="FF0000"/>
                </a:solidFill>
              </a:rPr>
              <a:t> ε= </a:t>
            </a:r>
            <a:r>
              <a:rPr lang="el-GR" b="1" dirty="0">
                <a:solidFill>
                  <a:srgbClr val="FF0000"/>
                </a:solidFill>
                <a:latin typeface="Arial" charset="0"/>
                <a:cs typeface="Arial" charset="0"/>
              </a:rPr>
              <a:t>0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(the uncoupled case) </a:t>
            </a:r>
            <a:r>
              <a:rPr lang="en-US" b="1" dirty="0">
                <a:solidFill>
                  <a:srgbClr val="3333CC"/>
                </a:solidFill>
              </a:rPr>
              <a:t>leads to the figure on the right, which is a surface of section plot on the plane</a:t>
            </a:r>
            <a:r>
              <a:rPr lang="el-GR" b="1" dirty="0">
                <a:solidFill>
                  <a:srgbClr val="3333CC"/>
                </a:solidFill>
              </a:rPr>
              <a:t> </a:t>
            </a:r>
            <a:r>
              <a:rPr lang="en-US" sz="2100" b="1" dirty="0">
                <a:solidFill>
                  <a:srgbClr val="3333CC"/>
                </a:solidFill>
              </a:rPr>
              <a:t>x(</a:t>
            </a:r>
            <a:r>
              <a:rPr lang="en-US" sz="2100" b="1" dirty="0" err="1">
                <a:solidFill>
                  <a:srgbClr val="3333CC"/>
                </a:solidFill>
              </a:rPr>
              <a:t>t</a:t>
            </a:r>
            <a:r>
              <a:rPr lang="en-US" sz="2100" b="1" baseline="-25000" dirty="0" err="1">
                <a:solidFill>
                  <a:srgbClr val="3333CC"/>
                </a:solidFill>
              </a:rPr>
              <a:t>k</a:t>
            </a:r>
            <a:r>
              <a:rPr lang="en-US" sz="2100" b="1" dirty="0">
                <a:solidFill>
                  <a:srgbClr val="3333CC"/>
                </a:solidFill>
              </a:rPr>
              <a:t>), </a:t>
            </a:r>
            <a:r>
              <a:rPr lang="en-US" sz="2100" b="1" dirty="0" err="1">
                <a:solidFill>
                  <a:srgbClr val="3333CC"/>
                </a:solidFill>
              </a:rPr>
              <a:t>p</a:t>
            </a:r>
            <a:r>
              <a:rPr lang="en-US" sz="2100" b="1" baseline="-25000" dirty="0" err="1">
                <a:solidFill>
                  <a:srgbClr val="3333CC"/>
                </a:solidFill>
              </a:rPr>
              <a:t>x</a:t>
            </a:r>
            <a:r>
              <a:rPr lang="en-US" sz="2100" b="1" dirty="0">
                <a:solidFill>
                  <a:srgbClr val="3333CC"/>
                </a:solidFill>
              </a:rPr>
              <a:t>(</a:t>
            </a:r>
            <a:r>
              <a:rPr lang="en-US" sz="2100" b="1" dirty="0" err="1">
                <a:solidFill>
                  <a:srgbClr val="3333CC"/>
                </a:solidFill>
              </a:rPr>
              <a:t>t</a:t>
            </a:r>
            <a:r>
              <a:rPr lang="en-US" sz="2100" b="1" baseline="-25000" dirty="0" err="1">
                <a:solidFill>
                  <a:srgbClr val="3333CC"/>
                </a:solidFill>
              </a:rPr>
              <a:t>k</a:t>
            </a:r>
            <a:r>
              <a:rPr lang="en-US" sz="2100" b="1" dirty="0">
                <a:solidFill>
                  <a:srgbClr val="3333CC"/>
                </a:solidFill>
              </a:rPr>
              <a:t>),</a:t>
            </a:r>
            <a:r>
              <a:rPr lang="el-GR" sz="2100" b="1" dirty="0">
                <a:solidFill>
                  <a:srgbClr val="3333CC"/>
                </a:solidFill>
              </a:rPr>
              <a:t> (</a:t>
            </a:r>
            <a:r>
              <a:rPr lang="en-US" sz="2100" b="1" dirty="0">
                <a:solidFill>
                  <a:srgbClr val="3333CC"/>
                </a:solidFill>
              </a:rPr>
              <a:t>every time</a:t>
            </a:r>
            <a:r>
              <a:rPr lang="el-GR" sz="2100" b="1" dirty="0">
                <a:solidFill>
                  <a:srgbClr val="3333CC"/>
                </a:solidFill>
              </a:rPr>
              <a:t> </a:t>
            </a:r>
            <a:r>
              <a:rPr lang="en-US" sz="2100" b="1" dirty="0">
                <a:solidFill>
                  <a:srgbClr val="3333CC"/>
                </a:solidFill>
              </a:rPr>
              <a:t>y(</a:t>
            </a:r>
            <a:r>
              <a:rPr lang="en-US" sz="2100" b="1" dirty="0" err="1">
                <a:solidFill>
                  <a:srgbClr val="3333CC"/>
                </a:solidFill>
              </a:rPr>
              <a:t>t</a:t>
            </a:r>
            <a:r>
              <a:rPr lang="en-US" sz="2100" b="1" baseline="-25000" dirty="0" err="1">
                <a:solidFill>
                  <a:srgbClr val="3333CC"/>
                </a:solidFill>
              </a:rPr>
              <a:t>k</a:t>
            </a:r>
            <a:r>
              <a:rPr lang="en-US" sz="2100" b="1" dirty="0">
                <a:solidFill>
                  <a:srgbClr val="3333CC"/>
                </a:solidFill>
              </a:rPr>
              <a:t>)=</a:t>
            </a:r>
            <a:r>
              <a:rPr lang="en-US" sz="2100" b="1" dirty="0">
                <a:solidFill>
                  <a:srgbClr val="3333CC"/>
                </a:solidFill>
                <a:latin typeface="Arial" charset="0"/>
                <a:cs typeface="Arial" charset="0"/>
              </a:rPr>
              <a:t>0</a:t>
            </a:r>
            <a:r>
              <a:rPr lang="en-US" sz="2100" b="1" dirty="0">
                <a:solidFill>
                  <a:srgbClr val="3333CC"/>
                </a:solidFill>
              </a:rPr>
              <a:t>).</a:t>
            </a:r>
            <a:r>
              <a:rPr lang="el-GR" sz="2100" b="1" dirty="0">
                <a:solidFill>
                  <a:srgbClr val="3333CC"/>
                </a:solidFill>
              </a:rPr>
              <a:t> </a:t>
            </a:r>
            <a:r>
              <a:rPr lang="en-US" sz="2100" b="1" baseline="-25000" dirty="0">
                <a:solidFill>
                  <a:srgbClr val="3333CC"/>
                </a:solidFill>
              </a:rPr>
              <a:t> </a:t>
            </a:r>
            <a:endParaRPr lang="el-GR" sz="2100" b="1" baseline="-25000" dirty="0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endParaRPr lang="el-GR" dirty="0">
              <a:solidFill>
                <a:srgbClr val="000066"/>
              </a:solidFill>
            </a:endParaRPr>
          </a:p>
        </p:txBody>
      </p:sp>
      <p:sp>
        <p:nvSpPr>
          <p:cNvPr id="7" name="6 - TextBox"/>
          <p:cNvSpPr txBox="1">
            <a:spLocks noChangeArrowheads="1"/>
          </p:cNvSpPr>
          <p:nvPr/>
        </p:nvSpPr>
        <p:spPr bwMode="auto">
          <a:xfrm>
            <a:off x="611188" y="5589588"/>
            <a:ext cx="77755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cs typeface="Arial" charset="0"/>
              </a:rPr>
              <a:t>Thus, </a:t>
            </a:r>
            <a:r>
              <a:rPr lang="en-US" sz="2200" b="1" dirty="0">
                <a:solidFill>
                  <a:srgbClr val="FF0000"/>
                </a:solidFill>
                <a:cs typeface="Arial" charset="0"/>
              </a:rPr>
              <a:t>in the uncoupled (</a:t>
            </a:r>
            <a:r>
              <a:rPr lang="en-US" sz="2200" b="1" dirty="0" err="1">
                <a:solidFill>
                  <a:srgbClr val="FF0000"/>
                </a:solidFill>
                <a:cs typeface="Arial" charset="0"/>
              </a:rPr>
              <a:t>integrable</a:t>
            </a:r>
            <a:r>
              <a:rPr lang="en-US" sz="2200" b="1" dirty="0">
                <a:solidFill>
                  <a:srgbClr val="FF0000"/>
                </a:solidFill>
                <a:cs typeface="Arial" charset="0"/>
              </a:rPr>
              <a:t>) case</a:t>
            </a:r>
            <a:r>
              <a:rPr lang="en-US" sz="2200" b="1" dirty="0">
                <a:solidFill>
                  <a:srgbClr val="C00000"/>
                </a:solidFill>
                <a:cs typeface="Arial" charset="0"/>
              </a:rPr>
              <a:t>, </a:t>
            </a:r>
            <a:r>
              <a:rPr lang="en-US" sz="2200" b="1" dirty="0">
                <a:solidFill>
                  <a:srgbClr val="3333CC"/>
                </a:solidFill>
              </a:rPr>
              <a:t>all curves correspond to periodic and </a:t>
            </a:r>
            <a:r>
              <a:rPr lang="en-US" sz="2200" b="1" dirty="0" err="1">
                <a:solidFill>
                  <a:srgbClr val="3333CC"/>
                </a:solidFill>
              </a:rPr>
              <a:t>quasiperiodic</a:t>
            </a:r>
            <a:r>
              <a:rPr lang="en-US" sz="2200" b="1" dirty="0">
                <a:solidFill>
                  <a:srgbClr val="3333CC"/>
                </a:solidFill>
              </a:rPr>
              <a:t> orbits with two frequencies </a:t>
            </a:r>
            <a:r>
              <a:rPr lang="el-GR" sz="2200" b="1" dirty="0">
                <a:solidFill>
                  <a:srgbClr val="3333CC"/>
                </a:solidFill>
              </a:rPr>
              <a:t>ω</a:t>
            </a:r>
            <a:r>
              <a:rPr lang="el-GR" sz="2200" b="1" baseline="-25000" dirty="0">
                <a:solidFill>
                  <a:srgbClr val="3333CC"/>
                </a:solidFill>
              </a:rPr>
              <a:t>1</a:t>
            </a:r>
            <a:r>
              <a:rPr lang="el-GR" sz="2200" b="1" dirty="0">
                <a:solidFill>
                  <a:srgbClr val="3333CC"/>
                </a:solidFill>
              </a:rPr>
              <a:t> </a:t>
            </a:r>
            <a:r>
              <a:rPr lang="en-US" sz="2200" b="1" dirty="0">
                <a:solidFill>
                  <a:srgbClr val="3333CC"/>
                </a:solidFill>
              </a:rPr>
              <a:t>and</a:t>
            </a:r>
            <a:r>
              <a:rPr lang="el-GR" sz="2200" b="1" dirty="0">
                <a:solidFill>
                  <a:srgbClr val="3333CC"/>
                </a:solidFill>
              </a:rPr>
              <a:t> ω</a:t>
            </a:r>
            <a:r>
              <a:rPr lang="el-GR" sz="2200" b="1" baseline="-25000" dirty="0">
                <a:solidFill>
                  <a:srgbClr val="3333CC"/>
                </a:solidFill>
              </a:rPr>
              <a:t>2</a:t>
            </a:r>
            <a:r>
              <a:rPr lang="el-GR" sz="2200" b="1" dirty="0">
                <a:solidFill>
                  <a:srgbClr val="3333CC"/>
                </a:solidFill>
              </a:rPr>
              <a:t>. </a:t>
            </a:r>
          </a:p>
        </p:txBody>
      </p:sp>
      <p:sp>
        <p:nvSpPr>
          <p:cNvPr id="8198" name="1 - Τίτλος"/>
          <p:cNvSpPr txBox="1">
            <a:spLocks/>
          </p:cNvSpPr>
          <p:nvPr/>
        </p:nvSpPr>
        <p:spPr bwMode="auto">
          <a:xfrm>
            <a:off x="323850" y="476250"/>
            <a:ext cx="8229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b="1" u="sng" dirty="0">
                <a:solidFill>
                  <a:srgbClr val="FF0000"/>
                </a:solidFill>
              </a:rPr>
              <a:t>1. INTRODUCTION </a:t>
            </a:r>
            <a:r>
              <a:rPr lang="en-US" b="1" u="sng" cap="all" dirty="0">
                <a:solidFill>
                  <a:srgbClr val="FF0000"/>
                </a:solidFill>
              </a:rPr>
              <a:t> </a:t>
            </a:r>
            <a:endParaRPr lang="el-GR" b="1" u="sng" cap="all" dirty="0">
              <a:solidFill>
                <a:srgbClr val="FF0000"/>
              </a:solidFill>
            </a:endParaRPr>
          </a:p>
        </p:txBody>
      </p:sp>
      <p:sp>
        <p:nvSpPr>
          <p:cNvPr id="8" name="7 - TextBox"/>
          <p:cNvSpPr txBox="1">
            <a:spLocks noChangeArrowheads="1"/>
          </p:cNvSpPr>
          <p:nvPr/>
        </p:nvSpPr>
        <p:spPr bwMode="auto">
          <a:xfrm>
            <a:off x="5148263" y="1916113"/>
            <a:ext cx="309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  H=E, energy constant </a:t>
            </a:r>
            <a:endParaRPr lang="en-GB" b="1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2D3BAD-337E-48A5-84D0-40EBC9F0F2E7}"/>
              </a:ext>
            </a:extLst>
          </p:cNvPr>
          <p:cNvSpPr txBox="1"/>
          <p:nvPr/>
        </p:nvSpPr>
        <p:spPr>
          <a:xfrm>
            <a:off x="323528" y="620688"/>
            <a:ext cx="8320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7. </a:t>
            </a:r>
            <a:r>
              <a:rPr lang="en-US" sz="1600" b="1" cap="all" dirty="0">
                <a:solidFill>
                  <a:srgbClr val="FF0000"/>
                </a:solidFill>
              </a:rPr>
              <a:t>LRI and Localization in 1-D Lattices</a:t>
            </a:r>
            <a:r>
              <a:rPr lang="en-US" sz="1600" b="1" cap="all" dirty="0">
                <a:solidFill>
                  <a:srgbClr val="C00000"/>
                </a:solidFill>
              </a:rPr>
              <a:t> </a:t>
            </a:r>
            <a:r>
              <a:rPr lang="en-US" sz="1600" b="1" cap="all" dirty="0">
                <a:solidFill>
                  <a:srgbClr val="008000"/>
                </a:solidFill>
              </a:rPr>
              <a:t>with On Site Potential</a:t>
            </a:r>
            <a:endParaRPr lang="el-GR" sz="1600" b="1" cap="all" dirty="0">
              <a:solidFill>
                <a:srgbClr val="008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DE3ED4-AC09-472A-9AAA-9DF57124321B}"/>
              </a:ext>
            </a:extLst>
          </p:cNvPr>
          <p:cNvSpPr txBox="1"/>
          <p:nvPr/>
        </p:nvSpPr>
        <p:spPr>
          <a:xfrm>
            <a:off x="499998" y="1177869"/>
            <a:ext cx="79208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Let us now turn to the study of the effect of LRI on the chaotic and statistical properties of 1 – D Lattices with onsite potentials </a:t>
            </a:r>
            <a:r>
              <a:rPr lang="en-US" sz="1800" b="1" dirty="0">
                <a:solidFill>
                  <a:srgbClr val="008000"/>
                </a:solidFill>
              </a:rPr>
              <a:t>(with Helen </a:t>
            </a:r>
            <a:r>
              <a:rPr lang="en-US" sz="1800" b="1" dirty="0" err="1">
                <a:solidFill>
                  <a:srgbClr val="008000"/>
                </a:solidFill>
              </a:rPr>
              <a:t>Christodoulidi</a:t>
            </a:r>
            <a:r>
              <a:rPr lang="en-US" sz="1800" b="1" dirty="0">
                <a:solidFill>
                  <a:srgbClr val="008000"/>
                </a:solidFill>
              </a:rPr>
              <a:t> and L. </a:t>
            </a:r>
            <a:r>
              <a:rPr lang="en-US" sz="1800" b="1" dirty="0" err="1">
                <a:solidFill>
                  <a:srgbClr val="008000"/>
                </a:solidFill>
              </a:rPr>
              <a:t>Drossos</a:t>
            </a:r>
            <a:r>
              <a:rPr lang="en-US" sz="1800" b="1" dirty="0">
                <a:solidFill>
                  <a:srgbClr val="008000"/>
                </a:solidFill>
              </a:rPr>
              <a:t>, EPJST 227 (5,6) 2018).</a:t>
            </a:r>
          </a:p>
          <a:p>
            <a:endParaRPr lang="en-US" sz="800" b="1" dirty="0">
              <a:solidFill>
                <a:srgbClr val="008000"/>
              </a:solidFill>
            </a:endParaRPr>
          </a:p>
          <a:p>
            <a:r>
              <a:rPr lang="en-US" sz="1800" b="1" dirty="0">
                <a:solidFill>
                  <a:srgbClr val="0000FF"/>
                </a:solidFill>
              </a:rPr>
              <a:t>The first one is of the Klein Gordon (KG) type and involves </a:t>
            </a:r>
            <a:r>
              <a:rPr lang="en-US" sz="1800" b="1" dirty="0">
                <a:solidFill>
                  <a:srgbClr val="FF0000"/>
                </a:solidFill>
              </a:rPr>
              <a:t>quadratic interparticle interactions: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4667922-A95A-4577-A91C-28EF60EF3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7" name="Αντικείμενο 6">
            <a:extLst>
              <a:ext uri="{FF2B5EF4-FFF2-40B4-BE49-F238E27FC236}">
                <a16:creationId xmlns:a16="http://schemas.microsoft.com/office/drawing/2014/main" id="{01AC168C-35C3-4339-A6BF-AFD0178F36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9672" y="2874120"/>
          <a:ext cx="5297810" cy="758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2" name="Equation" r:id="rId3" imgW="2920680" imgH="419040" progId="Equation.DSMT4">
                  <p:embed/>
                </p:oleObj>
              </mc:Choice>
              <mc:Fallback>
                <p:oleObj name="Equation" r:id="rId3" imgW="2920680" imgH="419040" progId="Equation.DSMT4">
                  <p:embed/>
                  <p:pic>
                    <p:nvPicPr>
                      <p:cNvPr id="7" name="Αντικείμενο 6">
                        <a:extLst>
                          <a:ext uri="{FF2B5EF4-FFF2-40B4-BE49-F238E27FC236}">
                            <a16:creationId xmlns:a16="http://schemas.microsoft.com/office/drawing/2014/main" id="{01AC168C-35C3-4339-A6BF-AFD0178F36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2874120"/>
                        <a:ext cx="5297810" cy="758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>
            <a:extLst>
              <a:ext uri="{FF2B5EF4-FFF2-40B4-BE49-F238E27FC236}">
                <a16:creationId xmlns:a16="http://schemas.microsoft.com/office/drawing/2014/main" id="{CDE37D31-D262-4751-BD14-51BE26143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31" y="43021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10B1915-A67E-4590-8259-90D0EF4D0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26" y="5494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4" name="Αντικείμενο 13">
            <a:extLst>
              <a:ext uri="{FF2B5EF4-FFF2-40B4-BE49-F238E27FC236}">
                <a16:creationId xmlns:a16="http://schemas.microsoft.com/office/drawing/2014/main" id="{E1A7BA20-7F19-4AB2-B651-1CDC9586B9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0869" y="4672208"/>
          <a:ext cx="5807384" cy="83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3" name="Equation" r:id="rId5" imgW="2921000" imgH="419100" progId="Equation.DSMT4">
                  <p:embed/>
                </p:oleObj>
              </mc:Choice>
              <mc:Fallback>
                <p:oleObj name="Equation" r:id="rId5" imgW="2921000" imgH="419100" progId="Equation.DSMT4">
                  <p:embed/>
                  <p:pic>
                    <p:nvPicPr>
                      <p:cNvPr id="14" name="Αντικείμενο 13">
                        <a:extLst>
                          <a:ext uri="{FF2B5EF4-FFF2-40B4-BE49-F238E27FC236}">
                            <a16:creationId xmlns:a16="http://schemas.microsoft.com/office/drawing/2014/main" id="{E1A7BA20-7F19-4AB2-B651-1CDC9586B9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869" y="4672208"/>
                        <a:ext cx="5807384" cy="8341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1">
            <a:extLst>
              <a:ext uri="{FF2B5EF4-FFF2-40B4-BE49-F238E27FC236}">
                <a16:creationId xmlns:a16="http://schemas.microsoft.com/office/drawing/2014/main" id="{0F60A93F-AE0D-4869-9F4F-D976D6E85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528" y="4042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EF616B-0F07-438E-8EFF-8AFFC7DDD10F}"/>
              </a:ext>
            </a:extLst>
          </p:cNvPr>
          <p:cNvSpPr txBox="1"/>
          <p:nvPr/>
        </p:nvSpPr>
        <p:spPr>
          <a:xfrm>
            <a:off x="575556" y="3887485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The second is referred to as </a:t>
            </a:r>
            <a:r>
              <a:rPr lang="en-US" sz="1800" b="1" dirty="0" err="1">
                <a:solidFill>
                  <a:srgbClr val="0000FF"/>
                </a:solidFill>
              </a:rPr>
              <a:t>Gordbach-Flach</a:t>
            </a:r>
            <a:r>
              <a:rPr lang="en-US" sz="1800" b="1" dirty="0">
                <a:solidFill>
                  <a:srgbClr val="0000FF"/>
                </a:solidFill>
              </a:rPr>
              <a:t> (GF) and involves </a:t>
            </a:r>
            <a:r>
              <a:rPr lang="en-US" sz="1800" b="1" dirty="0">
                <a:solidFill>
                  <a:srgbClr val="FF0000"/>
                </a:solidFill>
              </a:rPr>
              <a:t>only quartic interparticle interactions: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BA0175-4A4D-4B26-A41B-900CEFEA8E86}"/>
              </a:ext>
            </a:extLst>
          </p:cNvPr>
          <p:cNvSpPr txBox="1"/>
          <p:nvPr/>
        </p:nvSpPr>
        <p:spPr>
          <a:xfrm>
            <a:off x="575556" y="5677919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solidFill>
                  <a:srgbClr val="0000FF"/>
                </a:solidFill>
              </a:rPr>
              <a:t>It</a:t>
            </a:r>
            <a:r>
              <a:rPr lang="de-DE" sz="1600" b="1" dirty="0">
                <a:solidFill>
                  <a:srgbClr val="0000FF"/>
                </a:solidFill>
              </a:rPr>
              <a:t> was </a:t>
            </a:r>
            <a:r>
              <a:rPr lang="de-DE" sz="1600" b="1" dirty="0" err="1">
                <a:solidFill>
                  <a:srgbClr val="0000FF"/>
                </a:solidFill>
              </a:rPr>
              <a:t>first</a:t>
            </a:r>
            <a:r>
              <a:rPr lang="de-DE" sz="1600" b="1" dirty="0">
                <a:solidFill>
                  <a:srgbClr val="0000FF"/>
                </a:solidFill>
              </a:rPr>
              <a:t> reported in A.V. Gorbach, S. Flach, Phys. Rev. E 72, 056607 (2005) and also studied in  </a:t>
            </a:r>
            <a:r>
              <a:rPr lang="en-US" sz="1600" b="1" dirty="0">
                <a:solidFill>
                  <a:srgbClr val="0000FF"/>
                </a:solidFill>
              </a:rPr>
              <a:t>P. </a:t>
            </a:r>
            <a:r>
              <a:rPr lang="en-US" sz="1600" b="1" dirty="0" err="1">
                <a:solidFill>
                  <a:srgbClr val="0000FF"/>
                </a:solidFill>
              </a:rPr>
              <a:t>Maniadis</a:t>
            </a:r>
            <a:r>
              <a:rPr lang="en-US" sz="1600" b="1" dirty="0">
                <a:solidFill>
                  <a:srgbClr val="0000FF"/>
                </a:solidFill>
              </a:rPr>
              <a:t>, T. </a:t>
            </a:r>
            <a:r>
              <a:rPr lang="en-US" sz="1600" b="1" dirty="0" err="1">
                <a:solidFill>
                  <a:srgbClr val="0000FF"/>
                </a:solidFill>
              </a:rPr>
              <a:t>Bountis</a:t>
            </a:r>
            <a:r>
              <a:rPr lang="en-US" sz="1600" b="1" dirty="0">
                <a:solidFill>
                  <a:srgbClr val="0000FF"/>
                </a:solidFill>
              </a:rPr>
              <a:t>, Phys. Rev. E 73, 046211 (2006).</a:t>
            </a:r>
            <a:endParaRPr lang="el-GR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56FD29-745E-4160-9D8A-2AD2F9668EA7}"/>
              </a:ext>
            </a:extLst>
          </p:cNvPr>
          <p:cNvSpPr txBox="1"/>
          <p:nvPr/>
        </p:nvSpPr>
        <p:spPr>
          <a:xfrm>
            <a:off x="611560" y="620688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Note that these systems have the general </a:t>
            </a:r>
            <a:r>
              <a:rPr lang="en-US" sz="1800" b="1" dirty="0">
                <a:solidFill>
                  <a:srgbClr val="FF0000"/>
                </a:solidFill>
              </a:rPr>
              <a:t>Nearest Neighbor form:</a:t>
            </a:r>
            <a:endParaRPr lang="el-GR" sz="1800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95C660-7D2E-41A3-BA62-4B5D227FD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6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4" name="Αντικείμενο 3">
            <a:extLst>
              <a:ext uri="{FF2B5EF4-FFF2-40B4-BE49-F238E27FC236}">
                <a16:creationId xmlns:a16="http://schemas.microsoft.com/office/drawing/2014/main" id="{CC0B0019-B460-42D2-82F4-BC6F92B370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17891" y="1124744"/>
          <a:ext cx="4794533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5" name="Equation" r:id="rId3" imgW="2540000" imgH="419100" progId="Equation.DSMT4">
                  <p:embed/>
                </p:oleObj>
              </mc:Choice>
              <mc:Fallback>
                <p:oleObj name="Equation" r:id="rId3" imgW="2540000" imgH="419100" progId="Equation.DSMT4">
                  <p:embed/>
                  <p:pic>
                    <p:nvPicPr>
                      <p:cNvPr id="4" name="Αντικείμενο 3">
                        <a:extLst>
                          <a:ext uri="{FF2B5EF4-FFF2-40B4-BE49-F238E27FC236}">
                            <a16:creationId xmlns:a16="http://schemas.microsoft.com/office/drawing/2014/main" id="{CC0B0019-B460-42D2-82F4-BC6F92B370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891" y="1124744"/>
                        <a:ext cx="4794533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6380CCE-1FC2-4BE0-87A1-121E0EF4828F}"/>
              </a:ext>
            </a:extLst>
          </p:cNvPr>
          <p:cNvSpPr txBox="1"/>
          <p:nvPr/>
        </p:nvSpPr>
        <p:spPr>
          <a:xfrm>
            <a:off x="611560" y="1938333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In this work, we will study them in the </a:t>
            </a:r>
            <a:r>
              <a:rPr lang="en-US" sz="1800" b="1" dirty="0">
                <a:solidFill>
                  <a:srgbClr val="FF0000"/>
                </a:solidFill>
              </a:rPr>
              <a:t>Long Range Interaction (LRI) form: </a:t>
            </a:r>
            <a:endParaRPr lang="el-GR" sz="1800" b="1" dirty="0">
              <a:solidFill>
                <a:srgbClr val="FF0000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018124D-E4BA-444C-9118-F92EFB19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1" y="353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7" name="Αντικείμενο 6">
            <a:extLst>
              <a:ext uri="{FF2B5EF4-FFF2-40B4-BE49-F238E27FC236}">
                <a16:creationId xmlns:a16="http://schemas.microsoft.com/office/drawing/2014/main" id="{D2745685-8095-4E40-9F0A-F39D297D0B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17891" y="2612161"/>
          <a:ext cx="5570954" cy="816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6" name="Equation" r:id="rId5" imgW="3009900" imgH="444500" progId="Equation.DSMT4">
                  <p:embed/>
                </p:oleObj>
              </mc:Choice>
              <mc:Fallback>
                <p:oleObj name="Equation" r:id="rId5" imgW="3009900" imgH="444500" progId="Equation.DSMT4">
                  <p:embed/>
                  <p:pic>
                    <p:nvPicPr>
                      <p:cNvPr id="7" name="Αντικείμενο 6">
                        <a:extLst>
                          <a:ext uri="{FF2B5EF4-FFF2-40B4-BE49-F238E27FC236}">
                            <a16:creationId xmlns:a16="http://schemas.microsoft.com/office/drawing/2014/main" id="{D2745685-8095-4E40-9F0A-F39D297D0B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891" y="2612161"/>
                        <a:ext cx="5570954" cy="8168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085107-BD0A-4917-9C73-4C17D00C5504}"/>
                  </a:ext>
                </a:extLst>
              </p:cNvPr>
              <p:cNvSpPr txBox="1"/>
              <p:nvPr/>
            </p:nvSpPr>
            <p:spPr>
              <a:xfrm>
                <a:off x="755576" y="3501008"/>
                <a:ext cx="7056784" cy="678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333399"/>
                    </a:solidFill>
                  </a:rPr>
                  <a:t>Where, as before, the constant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800" b="1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acc>
                  </m:oMath>
                </a14:m>
                <a:r>
                  <a:rPr lang="en-US" sz="1800" b="1" dirty="0">
                    <a:solidFill>
                      <a:srgbClr val="333399"/>
                    </a:solidFill>
                  </a:rPr>
                  <a:t>  is introduced to make all terms in the Hamiltonian extensive:</a:t>
                </a:r>
                <a:endParaRPr lang="el-GR" sz="1800" b="1" dirty="0">
                  <a:solidFill>
                    <a:srgbClr val="333399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085107-BD0A-4917-9C73-4C17D00C5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501008"/>
                <a:ext cx="7056784" cy="678904"/>
              </a:xfrm>
              <a:prstGeom prst="rect">
                <a:avLst/>
              </a:prstGeom>
              <a:blipFill>
                <a:blip r:embed="rId7"/>
                <a:stretch>
                  <a:fillRect l="-777" t="-4464" b="-982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8">
            <a:extLst>
              <a:ext uri="{FF2B5EF4-FFF2-40B4-BE49-F238E27FC236}">
                <a16:creationId xmlns:a16="http://schemas.microsoft.com/office/drawing/2014/main" id="{86AC7048-7A6C-4BD1-8201-AE74B8B3E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29" y="1627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1" name="Αντικείμενο 10">
            <a:extLst>
              <a:ext uri="{FF2B5EF4-FFF2-40B4-BE49-F238E27FC236}">
                <a16:creationId xmlns:a16="http://schemas.microsoft.com/office/drawing/2014/main" id="{B036F85E-1B45-4EE5-B556-C92D3D1176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1188" y="4276725"/>
          <a:ext cx="1528762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7" name="Equation" r:id="rId8" imgW="901440" imgH="444240" progId="Equation.DSMT4">
                  <p:embed/>
                </p:oleObj>
              </mc:Choice>
              <mc:Fallback>
                <p:oleObj name="Equation" r:id="rId8" imgW="901440" imgH="444240" progId="Equation.DSMT4">
                  <p:embed/>
                  <p:pic>
                    <p:nvPicPr>
                      <p:cNvPr id="11" name="Αντικείμενο 10">
                        <a:extLst>
                          <a:ext uri="{FF2B5EF4-FFF2-40B4-BE49-F238E27FC236}">
                            <a16:creationId xmlns:a16="http://schemas.microsoft.com/office/drawing/2014/main" id="{B036F85E-1B45-4EE5-B556-C92D3D1176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1188" y="4276725"/>
                        <a:ext cx="1528762" cy="750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52C5AC-C14C-4375-9BBF-E535B3221D00}"/>
                  </a:ext>
                </a:extLst>
              </p:cNvPr>
              <p:cNvSpPr txBox="1"/>
              <p:nvPr/>
            </p:nvSpPr>
            <p:spPr>
              <a:xfrm>
                <a:off x="868313" y="5131339"/>
                <a:ext cx="7488832" cy="678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333399"/>
                    </a:solidFill>
                  </a:rPr>
                  <a:t>In fact, here we will only consider the case of </a:t>
                </a:r>
                <a:r>
                  <a:rPr lang="en-US" sz="1800" b="1" dirty="0">
                    <a:solidFill>
                      <a:srgbClr val="FF0000"/>
                    </a:solidFill>
                  </a:rPr>
                  <a:t>maximal LRI where </a:t>
                </a:r>
                <a:r>
                  <a:rPr lang="el-GR" sz="1800" b="1" dirty="0">
                    <a:solidFill>
                      <a:srgbClr val="FF0000"/>
                    </a:solidFill>
                  </a:rPr>
                  <a:t>α = 0</a:t>
                </a:r>
                <a:r>
                  <a:rPr lang="en-US" sz="1800" b="1" dirty="0">
                    <a:solidFill>
                      <a:srgbClr val="FF0000"/>
                    </a:solidFill>
                  </a:rPr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acc>
                    <m:r>
                      <a:rPr lang="en-US" sz="1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sz="1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.</m:t>
                    </m:r>
                  </m:oMath>
                </a14:m>
                <a:r>
                  <a:rPr lang="en-US" sz="1800" b="1" dirty="0">
                    <a:solidFill>
                      <a:srgbClr val="FF0000"/>
                    </a:solidFill>
                  </a:rPr>
                  <a:t> </a:t>
                </a:r>
                <a:endParaRPr lang="el-GR" sz="1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52C5AC-C14C-4375-9BBF-E535B3221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13" y="5131339"/>
                <a:ext cx="7488832" cy="678904"/>
              </a:xfrm>
              <a:prstGeom prst="rect">
                <a:avLst/>
              </a:prstGeom>
              <a:blipFill>
                <a:blip r:embed="rId10"/>
                <a:stretch>
                  <a:fillRect l="-651" t="-4505" b="-1081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93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A83660-0511-497B-A6E9-9CEE52B1684D}"/>
              </a:ext>
            </a:extLst>
          </p:cNvPr>
          <p:cNvSpPr txBox="1"/>
          <p:nvPr/>
        </p:nvSpPr>
        <p:spPr>
          <a:xfrm>
            <a:off x="683568" y="338467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33399"/>
                </a:solidFill>
              </a:rPr>
              <a:t>Under Nearest – Neighbor Interactions these systems are known to support </a:t>
            </a:r>
            <a:r>
              <a:rPr lang="en-US" sz="1800" b="1" dirty="0">
                <a:solidFill>
                  <a:srgbClr val="FF0000"/>
                </a:solidFill>
              </a:rPr>
              <a:t>discrete breathers (DB) </a:t>
            </a:r>
            <a:r>
              <a:rPr lang="en-US" sz="1800" b="1" dirty="0">
                <a:solidFill>
                  <a:srgbClr val="333399"/>
                </a:solidFill>
              </a:rPr>
              <a:t>of the usual form:</a:t>
            </a:r>
            <a:endParaRPr lang="el-GR" sz="1800" b="1" dirty="0">
              <a:solidFill>
                <a:srgbClr val="333399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CD9509E-9A29-438D-A7C2-D9E90C8CC1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52797"/>
            <a:ext cx="3162300" cy="20650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4427F1-D95B-4CE5-B3A7-42453DAE06BD}"/>
              </a:ext>
            </a:extLst>
          </p:cNvPr>
          <p:cNvSpPr txBox="1"/>
          <p:nvPr/>
        </p:nvSpPr>
        <p:spPr>
          <a:xfrm>
            <a:off x="689248" y="292494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Let us see now </a:t>
            </a:r>
            <a:r>
              <a:rPr lang="en-US" sz="1800" b="1" dirty="0">
                <a:solidFill>
                  <a:srgbClr val="C00000"/>
                </a:solidFill>
              </a:rPr>
              <a:t>what form these DB take under LRI:</a:t>
            </a:r>
            <a:endParaRPr lang="el-GR" sz="1800" b="1" dirty="0">
              <a:solidFill>
                <a:srgbClr val="C0000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487F36A-87EB-462A-90AC-9CA3A6773E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08272"/>
            <a:ext cx="4320480" cy="30730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1946C-CA01-47DB-9623-CE794E49ED44}"/>
              </a:ext>
            </a:extLst>
          </p:cNvPr>
          <p:cNvSpPr txBox="1"/>
          <p:nvPr/>
        </p:nvSpPr>
        <p:spPr>
          <a:xfrm>
            <a:off x="5508104" y="3531028"/>
            <a:ext cx="2880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Fig. 25: </a:t>
            </a:r>
            <a:r>
              <a:rPr lang="en-US" sz="1800" b="1" dirty="0">
                <a:solidFill>
                  <a:srgbClr val="0000FF"/>
                </a:solidFill>
              </a:rPr>
              <a:t>Time evolution of the normalized on site energies in </a:t>
            </a:r>
            <a:r>
              <a:rPr lang="en-US" sz="1800" b="1" dirty="0">
                <a:solidFill>
                  <a:srgbClr val="008000"/>
                </a:solidFill>
              </a:rPr>
              <a:t>(a) the NN KG and (b) the GF NN model,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(c) the KG under LRI and (d) the GF under LRI.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>
                <a:solidFill>
                  <a:srgbClr val="008000"/>
                </a:solidFill>
              </a:rPr>
              <a:t>N = 256,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>
                <a:solidFill>
                  <a:srgbClr val="008000"/>
                </a:solidFill>
              </a:rPr>
              <a:t>C = 1 </a:t>
            </a:r>
            <a:r>
              <a:rPr lang="en-US" sz="1800" b="1" dirty="0">
                <a:solidFill>
                  <a:srgbClr val="0000FF"/>
                </a:solidFill>
              </a:rPr>
              <a:t>and only the central particle is given p</a:t>
            </a:r>
            <a:r>
              <a:rPr lang="en-US" sz="1800" b="1" baseline="-25000" dirty="0">
                <a:solidFill>
                  <a:srgbClr val="0000FF"/>
                </a:solidFill>
              </a:rPr>
              <a:t>0</a:t>
            </a:r>
            <a:r>
              <a:rPr lang="en-US" sz="1800" b="1" dirty="0">
                <a:solidFill>
                  <a:srgbClr val="0000FF"/>
                </a:solidFill>
              </a:rPr>
              <a:t>(0) = 0.2 .</a:t>
            </a:r>
            <a:endParaRPr lang="el-GR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2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90B189-E109-46ED-A269-AF1B12C36E5B}"/>
              </a:ext>
            </a:extLst>
          </p:cNvPr>
          <p:cNvSpPr txBox="1"/>
          <p:nvPr/>
        </p:nvSpPr>
        <p:spPr>
          <a:xfrm>
            <a:off x="630412" y="548133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33399"/>
                </a:solidFill>
              </a:rPr>
              <a:t>To better understand the results that follow concerning </a:t>
            </a:r>
            <a:r>
              <a:rPr lang="en-US" sz="1800" b="1" dirty="0">
                <a:solidFill>
                  <a:srgbClr val="C00000"/>
                </a:solidFill>
              </a:rPr>
              <a:t>the chaotic behavior of these systems </a:t>
            </a:r>
            <a:r>
              <a:rPr lang="en-US" sz="1800" b="1" dirty="0">
                <a:solidFill>
                  <a:srgbClr val="333399"/>
                </a:solidFill>
              </a:rPr>
              <a:t>let us observe that their equations of motion take the form:</a:t>
            </a:r>
            <a:endParaRPr lang="el-GR" sz="1800" b="1" dirty="0">
              <a:solidFill>
                <a:srgbClr val="33339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46BEB3-833D-4739-80CD-B769780F3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" y="100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4" name="Αντικείμενο 3">
            <a:extLst>
              <a:ext uri="{FF2B5EF4-FFF2-40B4-BE49-F238E27FC236}">
                <a16:creationId xmlns:a16="http://schemas.microsoft.com/office/drawing/2014/main" id="{AB798CBA-A2B5-401A-AFDA-3380DF27F5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7704" y="1555194"/>
          <a:ext cx="4907162" cy="729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2" name="Equation" r:id="rId3" imgW="2819400" imgH="419100" progId="Equation.DSMT4">
                  <p:embed/>
                </p:oleObj>
              </mc:Choice>
              <mc:Fallback>
                <p:oleObj name="Equation" r:id="rId3" imgW="2819400" imgH="419100" progId="Equation.DSMT4">
                  <p:embed/>
                  <p:pic>
                    <p:nvPicPr>
                      <p:cNvPr id="4" name="Αντικείμενο 3">
                        <a:extLst>
                          <a:ext uri="{FF2B5EF4-FFF2-40B4-BE49-F238E27FC236}">
                            <a16:creationId xmlns:a16="http://schemas.microsoft.com/office/drawing/2014/main" id="{AB798CBA-A2B5-401A-AFDA-3380DF27F5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555194"/>
                        <a:ext cx="4907162" cy="7294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C8CD2BA-5481-4099-83AE-F17FEA15E980}"/>
              </a:ext>
            </a:extLst>
          </p:cNvPr>
          <p:cNvSpPr txBox="1"/>
          <p:nvPr/>
        </p:nvSpPr>
        <p:spPr>
          <a:xfrm>
            <a:off x="724881" y="2295813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where </a:t>
            </a:r>
            <a:r>
              <a:rPr lang="en-US" sz="1800" b="1" dirty="0">
                <a:solidFill>
                  <a:srgbClr val="C00000"/>
                </a:solidFill>
              </a:rPr>
              <a:t>p = 1 for KG </a:t>
            </a:r>
            <a:r>
              <a:rPr lang="en-US" sz="1800" b="1" dirty="0">
                <a:solidFill>
                  <a:srgbClr val="0000FF"/>
                </a:solidFill>
              </a:rPr>
              <a:t>and </a:t>
            </a:r>
            <a:r>
              <a:rPr lang="en-US" sz="1800" b="1" dirty="0">
                <a:solidFill>
                  <a:srgbClr val="C00000"/>
                </a:solidFill>
              </a:rPr>
              <a:t>p = 3 for GF</a:t>
            </a:r>
            <a:r>
              <a:rPr lang="en-US" sz="1800" b="1" dirty="0">
                <a:solidFill>
                  <a:srgbClr val="0000FF"/>
                </a:solidFill>
              </a:rPr>
              <a:t>.</a:t>
            </a:r>
            <a:endParaRPr lang="el-GR" sz="1800" b="1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3D44E-8DA5-4A4A-9934-DE3A964F0B6C}"/>
              </a:ext>
            </a:extLst>
          </p:cNvPr>
          <p:cNvSpPr txBox="1"/>
          <p:nvPr/>
        </p:nvSpPr>
        <p:spPr>
          <a:xfrm>
            <a:off x="631441" y="2707110"/>
            <a:ext cx="745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33399"/>
                </a:solidFill>
              </a:rPr>
              <a:t>Observe now that these equations take the </a:t>
            </a:r>
            <a:r>
              <a:rPr lang="en-US" sz="1800" b="1" dirty="0">
                <a:solidFill>
                  <a:srgbClr val="FF0000"/>
                </a:solidFill>
              </a:rPr>
              <a:t>simpler form</a:t>
            </a:r>
            <a:r>
              <a:rPr lang="en-US" sz="1800" b="1" dirty="0">
                <a:solidFill>
                  <a:srgbClr val="333399"/>
                </a:solidFill>
              </a:rPr>
              <a:t>:</a:t>
            </a:r>
            <a:endParaRPr lang="el-GR" sz="1800" b="1" dirty="0">
              <a:solidFill>
                <a:srgbClr val="333399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E059DC6-F84A-4F4D-A8C0-18471F621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6" y="524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AFD9D05-2315-487A-AE17-A9EC9515B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" y="27222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BC9581-2CD2-4FC2-9FD6-110286E5D04F}"/>
              </a:ext>
            </a:extLst>
          </p:cNvPr>
          <p:cNvSpPr txBox="1"/>
          <p:nvPr/>
        </p:nvSpPr>
        <p:spPr>
          <a:xfrm>
            <a:off x="631441" y="3688891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333399"/>
                </a:solidFill>
              </a:rPr>
              <a:t>where x₀ represents the oscillations of the n = 0 particle, while all others oscillate as x(t) for all n =±1,±2 ±3 ….</a:t>
            </a:r>
          </a:p>
          <a:p>
            <a:endParaRPr lang="en-US" sz="800" b="1" dirty="0">
              <a:solidFill>
                <a:srgbClr val="333399"/>
              </a:solidFill>
            </a:endParaRPr>
          </a:p>
          <a:p>
            <a:r>
              <a:rPr lang="en-US" sz="1800" b="1" dirty="0">
                <a:solidFill>
                  <a:srgbClr val="333399"/>
                </a:solidFill>
              </a:rPr>
              <a:t>Considering small initial oscillations of the form </a:t>
            </a:r>
            <a:r>
              <a:rPr lang="en-US" sz="1800" b="1" dirty="0">
                <a:solidFill>
                  <a:srgbClr val="FF0000"/>
                </a:solidFill>
              </a:rPr>
              <a:t>x₀(t)=</a:t>
            </a:r>
            <a:r>
              <a:rPr lang="en-US" sz="1800" b="1" dirty="0" err="1">
                <a:solidFill>
                  <a:srgbClr val="FF0000"/>
                </a:solidFill>
              </a:rPr>
              <a:t>Asin</a:t>
            </a:r>
            <a:r>
              <a:rPr lang="el-GR" sz="1800" b="1" dirty="0">
                <a:solidFill>
                  <a:srgbClr val="FF0000"/>
                </a:solidFill>
              </a:rPr>
              <a:t>ω</a:t>
            </a:r>
            <a:r>
              <a:rPr lang="en-US" sz="1800" b="1" dirty="0">
                <a:solidFill>
                  <a:srgbClr val="FF0000"/>
                </a:solidFill>
              </a:rPr>
              <a:t>t</a:t>
            </a:r>
            <a:r>
              <a:rPr lang="en-US" sz="1800" b="1" dirty="0">
                <a:solidFill>
                  <a:srgbClr val="333399"/>
                </a:solidFill>
              </a:rPr>
              <a:t>,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x(t)=B cos</a:t>
            </a:r>
            <a:r>
              <a:rPr lang="el-GR" sz="1800" b="1" dirty="0">
                <a:solidFill>
                  <a:srgbClr val="FF0000"/>
                </a:solidFill>
              </a:rPr>
              <a:t>ω</a:t>
            </a:r>
            <a:r>
              <a:rPr lang="en-US" sz="1800" b="1" dirty="0">
                <a:solidFill>
                  <a:srgbClr val="FF0000"/>
                </a:solidFill>
              </a:rPr>
              <a:t>t</a:t>
            </a:r>
            <a:r>
              <a:rPr lang="en-US" sz="1800" b="1" dirty="0">
                <a:solidFill>
                  <a:srgbClr val="333399"/>
                </a:solidFill>
              </a:rPr>
              <a:t>, we find in the limit of large N:</a:t>
            </a:r>
            <a:endParaRPr lang="el-GR" sz="1800" b="1" dirty="0">
              <a:solidFill>
                <a:srgbClr val="333399"/>
              </a:solidFill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B76A76F-5406-4553-BDA0-F5ADF5488BF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01" y="4985520"/>
            <a:ext cx="2032653" cy="41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4A240142-98EC-40D5-B96E-3E567A28097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18" y="5439857"/>
            <a:ext cx="1773932" cy="6099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E9E733-6ECC-4C52-A8F9-FF1088C8EFE9}"/>
              </a:ext>
            </a:extLst>
          </p:cNvPr>
          <p:cNvSpPr txBox="1"/>
          <p:nvPr/>
        </p:nvSpPr>
        <p:spPr>
          <a:xfrm>
            <a:off x="802465" y="5553390"/>
            <a:ext cx="84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where</a:t>
            </a:r>
            <a:endParaRPr lang="el-GR" sz="1800" b="1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24F05C-EEC1-4B01-BD80-A352370C696A}"/>
              </a:ext>
            </a:extLst>
          </p:cNvPr>
          <p:cNvSpPr txBox="1"/>
          <p:nvPr/>
        </p:nvSpPr>
        <p:spPr>
          <a:xfrm>
            <a:off x="3278498" y="5562505"/>
            <a:ext cx="84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with</a:t>
            </a:r>
            <a:endParaRPr lang="el-GR" sz="1800" b="1" dirty="0">
              <a:solidFill>
                <a:srgbClr val="0000FF"/>
              </a:solidFill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78D67CBD-94BA-4AEC-8B1B-14ECB3C38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1" y="1942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7" name="Αντικείμενο 16">
            <a:extLst>
              <a:ext uri="{FF2B5EF4-FFF2-40B4-BE49-F238E27FC236}">
                <a16:creationId xmlns:a16="http://schemas.microsoft.com/office/drawing/2014/main" id="{1A25B319-594A-4E65-8701-08983D2A12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936" y="5524195"/>
          <a:ext cx="1308364" cy="353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3" name="Equation" r:id="rId7" imgW="812447" imgH="215806" progId="Equation.DSMT4">
                  <p:embed/>
                </p:oleObj>
              </mc:Choice>
              <mc:Fallback>
                <p:oleObj name="Equation" r:id="rId7" imgW="812447" imgH="215806" progId="Equation.DSMT4">
                  <p:embed/>
                  <p:pic>
                    <p:nvPicPr>
                      <p:cNvPr id="17" name="Αντικείμενο 16">
                        <a:extLst>
                          <a:ext uri="{FF2B5EF4-FFF2-40B4-BE49-F238E27FC236}">
                            <a16:creationId xmlns:a16="http://schemas.microsoft.com/office/drawing/2014/main" id="{1A25B319-594A-4E65-8701-08983D2A12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5524195"/>
                        <a:ext cx="1308364" cy="3538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0040E59-C838-485D-A7C3-396469002FBD}"/>
              </a:ext>
            </a:extLst>
          </p:cNvPr>
          <p:cNvSpPr txBox="1"/>
          <p:nvPr/>
        </p:nvSpPr>
        <p:spPr>
          <a:xfrm>
            <a:off x="5371527" y="5553390"/>
            <a:ext cx="2766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8000"/>
                </a:solidFill>
              </a:rPr>
              <a:t>and </a:t>
            </a:r>
            <a:r>
              <a:rPr lang="en-US" sz="1800" b="1" i="1" dirty="0">
                <a:solidFill>
                  <a:srgbClr val="008000"/>
                </a:solidFill>
              </a:rPr>
              <a:t>B</a:t>
            </a:r>
            <a:r>
              <a:rPr lang="en-US" sz="1800" b="1" dirty="0">
                <a:solidFill>
                  <a:srgbClr val="008000"/>
                </a:solidFill>
              </a:rPr>
              <a:t> = - A/(N-1).</a:t>
            </a:r>
            <a:endParaRPr lang="el-GR" sz="1800" b="1" dirty="0">
              <a:solidFill>
                <a:srgbClr val="008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E15F50-66E7-4AD8-AC6D-0DB2426321CF}"/>
              </a:ext>
            </a:extLst>
          </p:cNvPr>
          <p:cNvSpPr txBox="1"/>
          <p:nvPr/>
        </p:nvSpPr>
        <p:spPr>
          <a:xfrm>
            <a:off x="712712" y="6043007"/>
            <a:ext cx="745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These results are well confirmed by numerical computations.</a:t>
            </a:r>
            <a:endParaRPr lang="el-GR" sz="1800" b="1" dirty="0">
              <a:solidFill>
                <a:srgbClr val="C00000"/>
              </a:solidFill>
            </a:endParaRP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CB83505E-7B22-4B8A-BF93-07021FF10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35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22" name="Αντικείμενο 21">
            <a:extLst>
              <a:ext uri="{FF2B5EF4-FFF2-40B4-BE49-F238E27FC236}">
                <a16:creationId xmlns:a16="http://schemas.microsoft.com/office/drawing/2014/main" id="{50368F7C-71CE-4696-8702-F2E71F5D7C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3648" y="3036432"/>
          <a:ext cx="5639226" cy="646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4" name="Equation" r:id="rId9" imgW="3454400" imgH="393700" progId="Equation.DSMT4">
                  <p:embed/>
                </p:oleObj>
              </mc:Choice>
              <mc:Fallback>
                <p:oleObj name="Equation" r:id="rId9" imgW="3454400" imgH="393700" progId="Equation.DSMT4">
                  <p:embed/>
                  <p:pic>
                    <p:nvPicPr>
                      <p:cNvPr id="22" name="Αντικείμενο 21">
                        <a:extLst>
                          <a:ext uri="{FF2B5EF4-FFF2-40B4-BE49-F238E27FC236}">
                            <a16:creationId xmlns:a16="http://schemas.microsoft.com/office/drawing/2014/main" id="{50368F7C-71CE-4696-8702-F2E71F5D7C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3036432"/>
                        <a:ext cx="5639226" cy="6469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07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8" grpId="0"/>
      <p:bldP spid="1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939D9B2-295A-4E2B-BAFF-DAD74AE961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88" y="673841"/>
            <a:ext cx="6671389" cy="235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2EBDC50-F180-463E-B7BD-46FCCC8FF00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t="9306" b="8470"/>
          <a:stretch/>
        </p:blipFill>
        <p:spPr bwMode="auto">
          <a:xfrm>
            <a:off x="1475656" y="3819188"/>
            <a:ext cx="5512770" cy="18227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9DB220-6F30-410A-BD4B-561C3479BC0C}"/>
              </a:ext>
            </a:extLst>
          </p:cNvPr>
          <p:cNvSpPr txBox="1"/>
          <p:nvPr/>
        </p:nvSpPr>
        <p:spPr>
          <a:xfrm>
            <a:off x="251992" y="285673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Figure 26. </a:t>
            </a:r>
            <a:r>
              <a:rPr lang="en-US" sz="1600" b="1" dirty="0">
                <a:solidFill>
                  <a:srgbClr val="0000FF"/>
                </a:solidFill>
              </a:rPr>
              <a:t>The </a:t>
            </a:r>
            <a:r>
              <a:rPr lang="en-US" sz="1600" b="1" dirty="0">
                <a:solidFill>
                  <a:srgbClr val="FF0000"/>
                </a:solidFill>
              </a:rPr>
              <a:t>maximal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Lyapunov exponent </a:t>
            </a:r>
            <a:r>
              <a:rPr lang="el-GR" sz="1600" b="1" i="1" dirty="0">
                <a:solidFill>
                  <a:srgbClr val="FF0000"/>
                </a:solidFill>
              </a:rPr>
              <a:t>λ</a:t>
            </a:r>
            <a:r>
              <a:rPr lang="el-GR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for increasing </a:t>
            </a:r>
            <a:r>
              <a:rPr lang="en-US" sz="1600" b="1" dirty="0">
                <a:solidFill>
                  <a:srgbClr val="C00000"/>
                </a:solidFill>
              </a:rPr>
              <a:t>energy density values </a:t>
            </a:r>
          </a:p>
          <a:p>
            <a:r>
              <a:rPr lang="el-GR" sz="1600" b="1" dirty="0">
                <a:solidFill>
                  <a:srgbClr val="C00000"/>
                </a:solidFill>
              </a:rPr>
              <a:t>ε</a:t>
            </a:r>
            <a:r>
              <a:rPr lang="en-US" sz="1600" b="1" dirty="0">
                <a:solidFill>
                  <a:srgbClr val="C00000"/>
                </a:solidFill>
              </a:rPr>
              <a:t> = E/N</a:t>
            </a:r>
            <a:r>
              <a:rPr lang="el-GR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and </a:t>
            </a:r>
            <a:r>
              <a:rPr lang="en-US" sz="1600" b="1" dirty="0">
                <a:solidFill>
                  <a:srgbClr val="008000"/>
                </a:solidFill>
              </a:rPr>
              <a:t>N = 2048</a:t>
            </a:r>
            <a:r>
              <a:rPr lang="en-US" sz="1600" b="1" dirty="0">
                <a:solidFill>
                  <a:srgbClr val="0000FF"/>
                </a:solidFill>
              </a:rPr>
              <a:t>. (a) The </a:t>
            </a:r>
            <a:r>
              <a:rPr lang="en-US" sz="1600" b="1" dirty="0">
                <a:solidFill>
                  <a:srgbClr val="008000"/>
                </a:solidFill>
              </a:rPr>
              <a:t>NN KG </a:t>
            </a:r>
            <a:r>
              <a:rPr lang="en-US" sz="1600" b="1" dirty="0">
                <a:solidFill>
                  <a:srgbClr val="0000FF"/>
                </a:solidFill>
              </a:rPr>
              <a:t>(blue diamonds) and the </a:t>
            </a:r>
            <a:r>
              <a:rPr lang="en-US" sz="1600" b="1" dirty="0">
                <a:solidFill>
                  <a:srgbClr val="FF0000"/>
                </a:solidFill>
              </a:rPr>
              <a:t>LRI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KG model (red circles). </a:t>
            </a:r>
            <a:r>
              <a:rPr lang="en-US" sz="1600" b="1" dirty="0">
                <a:solidFill>
                  <a:srgbClr val="0000FF"/>
                </a:solidFill>
              </a:rPr>
              <a:t>(b) The </a:t>
            </a:r>
            <a:r>
              <a:rPr lang="en-US" sz="1600" b="1" dirty="0">
                <a:solidFill>
                  <a:srgbClr val="008000"/>
                </a:solidFill>
              </a:rPr>
              <a:t>NN GF </a:t>
            </a:r>
            <a:r>
              <a:rPr lang="en-US" sz="1600" b="1" dirty="0">
                <a:solidFill>
                  <a:srgbClr val="0000FF"/>
                </a:solidFill>
              </a:rPr>
              <a:t>model (blue diamonds) and the </a:t>
            </a:r>
            <a:r>
              <a:rPr lang="en-US" sz="1600" b="1" dirty="0">
                <a:solidFill>
                  <a:srgbClr val="FF0000"/>
                </a:solidFill>
              </a:rPr>
              <a:t>LRI GF model (red circles).</a:t>
            </a:r>
            <a:endParaRPr lang="el-GR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6A72ED-804E-49CF-B3F3-4C1E8D5CDB9B}"/>
              </a:ext>
            </a:extLst>
          </p:cNvPr>
          <p:cNvSpPr txBox="1"/>
          <p:nvPr/>
        </p:nvSpPr>
        <p:spPr>
          <a:xfrm>
            <a:off x="259903" y="5661248"/>
            <a:ext cx="8488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Figure 27. </a:t>
            </a:r>
            <a:r>
              <a:rPr lang="en-US" sz="1600" b="1" dirty="0">
                <a:solidFill>
                  <a:srgbClr val="0000FF"/>
                </a:solidFill>
              </a:rPr>
              <a:t>The </a:t>
            </a:r>
            <a:r>
              <a:rPr lang="en-US" sz="1600" b="1" dirty="0">
                <a:solidFill>
                  <a:srgbClr val="FF0000"/>
                </a:solidFill>
              </a:rPr>
              <a:t>maximal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Lyapunov exponent </a:t>
            </a:r>
            <a:r>
              <a:rPr lang="el-GR" sz="1600" b="1" i="1" dirty="0">
                <a:solidFill>
                  <a:srgbClr val="FF0000"/>
                </a:solidFill>
              </a:rPr>
              <a:t>λ</a:t>
            </a:r>
            <a:r>
              <a:rPr lang="el-GR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for </a:t>
            </a:r>
            <a:r>
              <a:rPr lang="en-US" sz="1600" b="1" dirty="0">
                <a:solidFill>
                  <a:srgbClr val="008000"/>
                </a:solidFill>
              </a:rPr>
              <a:t>increasing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8000"/>
                </a:solidFill>
              </a:rPr>
              <a:t>number of particles N </a:t>
            </a:r>
            <a:r>
              <a:rPr lang="en-US" sz="1600" b="1" dirty="0">
                <a:solidFill>
                  <a:srgbClr val="C00000"/>
                </a:solidFill>
              </a:rPr>
              <a:t>at fixed </a:t>
            </a:r>
            <a:r>
              <a:rPr lang="el-GR" sz="1600" b="1" dirty="0">
                <a:solidFill>
                  <a:srgbClr val="C00000"/>
                </a:solidFill>
              </a:rPr>
              <a:t>ε</a:t>
            </a:r>
            <a:r>
              <a:rPr lang="en-US" sz="1600" b="1" dirty="0">
                <a:solidFill>
                  <a:srgbClr val="C00000"/>
                </a:solidFill>
              </a:rPr>
              <a:t> = 1</a:t>
            </a:r>
            <a:r>
              <a:rPr lang="en-US" sz="1600" b="1" dirty="0">
                <a:solidFill>
                  <a:srgbClr val="0000FF"/>
                </a:solidFill>
              </a:rPr>
              <a:t>. (a) The </a:t>
            </a:r>
            <a:r>
              <a:rPr lang="en-US" sz="1600" b="1" dirty="0">
                <a:solidFill>
                  <a:srgbClr val="008000"/>
                </a:solidFill>
              </a:rPr>
              <a:t>NN KG </a:t>
            </a:r>
            <a:r>
              <a:rPr lang="en-US" sz="1600" b="1" dirty="0">
                <a:solidFill>
                  <a:srgbClr val="0000FF"/>
                </a:solidFill>
              </a:rPr>
              <a:t>(blue diamonds) and the </a:t>
            </a:r>
            <a:r>
              <a:rPr lang="en-US" sz="1600" b="1" dirty="0">
                <a:solidFill>
                  <a:srgbClr val="FF0000"/>
                </a:solidFill>
              </a:rPr>
              <a:t>LRI KG model with LRI (red circles). </a:t>
            </a:r>
            <a:r>
              <a:rPr lang="en-US" sz="1600" b="1" dirty="0">
                <a:solidFill>
                  <a:srgbClr val="0000FF"/>
                </a:solidFill>
              </a:rPr>
              <a:t>(b) The </a:t>
            </a:r>
            <a:r>
              <a:rPr lang="en-US" sz="1600" b="1" dirty="0">
                <a:solidFill>
                  <a:srgbClr val="008000"/>
                </a:solidFill>
              </a:rPr>
              <a:t>NN GF </a:t>
            </a:r>
            <a:r>
              <a:rPr lang="en-US" sz="1600" b="1" dirty="0">
                <a:solidFill>
                  <a:srgbClr val="0000FF"/>
                </a:solidFill>
              </a:rPr>
              <a:t>model (blue diamonds) and the </a:t>
            </a:r>
            <a:r>
              <a:rPr lang="en-US" sz="1600" b="1" dirty="0">
                <a:solidFill>
                  <a:srgbClr val="FF0000"/>
                </a:solidFill>
              </a:rPr>
              <a:t>LRI GF model (red circles).</a:t>
            </a:r>
            <a:endParaRPr lang="el-G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0504DB-3830-4BC8-8A53-DFA2AEB41A12}"/>
              </a:ext>
            </a:extLst>
          </p:cNvPr>
          <p:cNvSpPr txBox="1"/>
          <p:nvPr/>
        </p:nvSpPr>
        <p:spPr>
          <a:xfrm>
            <a:off x="15618" y="273731"/>
            <a:ext cx="8660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dirty="0">
                <a:solidFill>
                  <a:srgbClr val="C00000"/>
                </a:solidFill>
              </a:rPr>
              <a:t>LRI suppresses Chaos </a:t>
            </a:r>
            <a:r>
              <a:rPr lang="en-US" b="1" cap="all" dirty="0">
                <a:solidFill>
                  <a:srgbClr val="008000"/>
                </a:solidFill>
              </a:rPr>
              <a:t>in KG and GF 1-D Lattices</a:t>
            </a:r>
            <a:endParaRPr lang="el-GR" b="1" cap="all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8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CCF2E-F4B7-49E0-9F43-9DB84DCE9F9A}"/>
              </a:ext>
            </a:extLst>
          </p:cNvPr>
          <p:cNvSpPr txBox="1"/>
          <p:nvPr/>
        </p:nvSpPr>
        <p:spPr>
          <a:xfrm>
            <a:off x="395536" y="441978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Momentum Probability Distributions of KG and GF 1-D Lattices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are closer to q-Gaussians under LRI (</a:t>
            </a:r>
            <a:r>
              <a:rPr lang="el-GR" b="1" dirty="0">
                <a:solidFill>
                  <a:srgbClr val="FF0000"/>
                </a:solidFill>
              </a:rPr>
              <a:t>α = 0)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BEB793B-FDAF-4085-AC41-03ED06EF3BD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274310" cy="3783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3B0D41-88E1-481D-9854-9012EC4B044E}"/>
              </a:ext>
            </a:extLst>
          </p:cNvPr>
          <p:cNvSpPr txBox="1"/>
          <p:nvPr/>
        </p:nvSpPr>
        <p:spPr>
          <a:xfrm>
            <a:off x="215516" y="5315002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Fig. 28. </a:t>
            </a:r>
            <a:r>
              <a:rPr lang="en-US" sz="1800" b="1" dirty="0">
                <a:solidFill>
                  <a:srgbClr val="0000FF"/>
                </a:solidFill>
              </a:rPr>
              <a:t>Time-averaged momentum pdfs with </a:t>
            </a:r>
            <a:r>
              <a:rPr lang="en-US" sz="1800" b="1" dirty="0">
                <a:solidFill>
                  <a:srgbClr val="008000"/>
                </a:solidFill>
              </a:rPr>
              <a:t>N=2048 and </a:t>
            </a:r>
            <a:r>
              <a:rPr lang="el-GR" sz="1800" b="1" dirty="0">
                <a:solidFill>
                  <a:srgbClr val="008000"/>
                </a:solidFill>
              </a:rPr>
              <a:t>ε</a:t>
            </a:r>
            <a:r>
              <a:rPr lang="en-US" sz="1800" b="1" dirty="0">
                <a:solidFill>
                  <a:srgbClr val="008000"/>
                </a:solidFill>
              </a:rPr>
              <a:t>=10 </a:t>
            </a:r>
            <a:r>
              <a:rPr lang="en-US" sz="1800" b="1" dirty="0">
                <a:solidFill>
                  <a:srgbClr val="FF0000"/>
                </a:solidFill>
              </a:rPr>
              <a:t>in the</a:t>
            </a:r>
            <a:r>
              <a:rPr lang="el-GR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(a) KG, (b) GF </a:t>
            </a:r>
            <a:r>
              <a:rPr lang="el-GR" sz="1800" b="1" dirty="0">
                <a:solidFill>
                  <a:srgbClr val="FF0000"/>
                </a:solidFill>
              </a:rPr>
              <a:t>ΝΝ </a:t>
            </a:r>
            <a:r>
              <a:rPr lang="en-US" sz="1800" b="1" dirty="0">
                <a:solidFill>
                  <a:srgbClr val="FF0000"/>
                </a:solidFill>
              </a:rPr>
              <a:t>cases are pure Gaussians (“strong chaos”)</a:t>
            </a:r>
            <a:r>
              <a:rPr lang="en-US" sz="1800" b="1" dirty="0">
                <a:solidFill>
                  <a:srgbClr val="0000FF"/>
                </a:solidFill>
              </a:rPr>
              <a:t>, but are </a:t>
            </a:r>
            <a:r>
              <a:rPr lang="en-US" sz="1800" b="1" dirty="0">
                <a:solidFill>
                  <a:srgbClr val="008000"/>
                </a:solidFill>
              </a:rPr>
              <a:t>quite different in the LRI case </a:t>
            </a:r>
            <a:r>
              <a:rPr lang="en-US" sz="1800" b="1" dirty="0">
                <a:solidFill>
                  <a:srgbClr val="0000FF"/>
                </a:solidFill>
              </a:rPr>
              <a:t>of (c) KG, while in the (d) GF LRI case </a:t>
            </a:r>
            <a:r>
              <a:rPr lang="en-US" sz="1800" b="1" dirty="0">
                <a:solidFill>
                  <a:srgbClr val="C00000"/>
                </a:solidFill>
              </a:rPr>
              <a:t>they are better fitted by q&gt;1 Gaussians related to weak chaos.</a:t>
            </a:r>
            <a:endParaRPr lang="el-GR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4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FE41B8-CE14-48AC-AEE8-DD535D4CF4EE}"/>
              </a:ext>
            </a:extLst>
          </p:cNvPr>
          <p:cNvSpPr txBox="1"/>
          <p:nvPr/>
        </p:nvSpPr>
        <p:spPr>
          <a:xfrm>
            <a:off x="144620" y="304160"/>
            <a:ext cx="8747860" cy="100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l-GR" b="1" cap="all" dirty="0">
                <a:solidFill>
                  <a:srgbClr val="333399"/>
                </a:solidFill>
              </a:rPr>
              <a:t>  </a:t>
            </a:r>
            <a:r>
              <a:rPr lang="el-GR" b="1" cap="all" dirty="0">
                <a:solidFill>
                  <a:srgbClr val="C00000"/>
                </a:solidFill>
              </a:rPr>
              <a:t> </a:t>
            </a:r>
            <a:r>
              <a:rPr lang="en-US" b="1" cap="all" dirty="0">
                <a:solidFill>
                  <a:srgbClr val="C00000"/>
                </a:solidFill>
              </a:rPr>
              <a:t>8. </a:t>
            </a:r>
            <a:r>
              <a:rPr lang="en-US" sz="1800" b="1" cap="all" dirty="0" err="1">
                <a:solidFill>
                  <a:srgbClr val="C00000"/>
                </a:solidFill>
              </a:rPr>
              <a:t>Supratransmission</a:t>
            </a:r>
            <a:r>
              <a:rPr lang="en-US" sz="1800" b="1" cap="all" dirty="0">
                <a:solidFill>
                  <a:srgbClr val="C00000"/>
                </a:solidFill>
              </a:rPr>
              <a:t> of Energy occurs at higher</a:t>
            </a:r>
            <a:endParaRPr lang="el-GR" sz="1800" b="1" cap="all" dirty="0">
              <a:solidFill>
                <a:srgbClr val="C0000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n-US" sz="800" b="1" cap="all" dirty="0">
              <a:solidFill>
                <a:srgbClr val="C0000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l-GR" sz="1800" b="1" cap="all" dirty="0">
                <a:solidFill>
                  <a:srgbClr val="C00000"/>
                </a:solidFill>
              </a:rPr>
              <a:t> </a:t>
            </a:r>
            <a:r>
              <a:rPr lang="en-US" sz="1800" b="1" cap="all" dirty="0">
                <a:solidFill>
                  <a:srgbClr val="C00000"/>
                </a:solidFill>
              </a:rPr>
              <a:t>thresholds </a:t>
            </a:r>
            <a:r>
              <a:rPr lang="en-US" sz="1800" b="1" cap="all" dirty="0">
                <a:solidFill>
                  <a:srgbClr val="333399"/>
                </a:solidFill>
              </a:rPr>
              <a:t>for </a:t>
            </a:r>
            <a:r>
              <a:rPr lang="en-US" sz="1800" b="1" cap="all" dirty="0">
                <a:solidFill>
                  <a:srgbClr val="008000"/>
                </a:solidFill>
              </a:rPr>
              <a:t>LRI, down to</a:t>
            </a:r>
            <a:r>
              <a:rPr lang="el-GR" sz="1800" b="1" dirty="0">
                <a:solidFill>
                  <a:srgbClr val="FF0000"/>
                </a:solidFill>
              </a:rPr>
              <a:t> α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cap="all" dirty="0">
                <a:solidFill>
                  <a:srgbClr val="FF0000"/>
                </a:solidFill>
              </a:rPr>
              <a:t>≈ 2</a:t>
            </a:r>
            <a:r>
              <a:rPr lang="el-GR" sz="1800" b="1" cap="all" dirty="0">
                <a:solidFill>
                  <a:srgbClr val="FF0000"/>
                </a:solidFill>
              </a:rPr>
              <a:t> </a:t>
            </a:r>
            <a:endParaRPr lang="en-US" sz="1800" b="1" cap="all" dirty="0">
              <a:solidFill>
                <a:srgbClr val="FF000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el-GR" sz="800" b="1" cap="all" dirty="0">
              <a:solidFill>
                <a:srgbClr val="FF000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sz="1800" b="1" dirty="0">
                <a:solidFill>
                  <a:srgbClr val="0000FF"/>
                </a:solidFill>
              </a:rPr>
              <a:t>(Work with J. Macias-Diaz, H. </a:t>
            </a:r>
            <a:r>
              <a:rPr lang="en-US" sz="1800" b="1" dirty="0" err="1">
                <a:solidFill>
                  <a:srgbClr val="0000FF"/>
                </a:solidFill>
              </a:rPr>
              <a:t>Christodoulidi</a:t>
            </a:r>
            <a:r>
              <a:rPr lang="en-US" sz="1800" b="1" dirty="0">
                <a:solidFill>
                  <a:srgbClr val="0000FF"/>
                </a:solidFill>
              </a:rPr>
              <a:t>, AIMS (April 2019)</a:t>
            </a:r>
            <a:endParaRPr lang="en-US" sz="1800" b="1" cap="all" dirty="0">
              <a:solidFill>
                <a:srgbClr val="0000FF"/>
              </a:solidFill>
            </a:endParaRPr>
          </a:p>
        </p:txBody>
      </p:sp>
      <p:graphicFrame>
        <p:nvGraphicFramePr>
          <p:cNvPr id="4" name="Αντικείμενο 3">
            <a:extLst>
              <a:ext uri="{FF2B5EF4-FFF2-40B4-BE49-F238E27FC236}">
                <a16:creationId xmlns:a16="http://schemas.microsoft.com/office/drawing/2014/main" id="{9BF90D1C-B80B-439B-B03F-111FC586B4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2972" y="1906950"/>
          <a:ext cx="54419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4" name="Equation" r:id="rId5" imgW="2997000" imgH="444240" progId="Equation.DSMT4">
                  <p:embed/>
                </p:oleObj>
              </mc:Choice>
              <mc:Fallback>
                <p:oleObj name="Equation" r:id="rId5" imgW="2997000" imgH="444240" progId="Equation.DSMT4">
                  <p:embed/>
                  <p:pic>
                    <p:nvPicPr>
                      <p:cNvPr id="4" name="Αντικείμενο 3">
                        <a:extLst>
                          <a:ext uri="{FF2B5EF4-FFF2-40B4-BE49-F238E27FC236}">
                            <a16:creationId xmlns:a16="http://schemas.microsoft.com/office/drawing/2014/main" id="{9BF90D1C-B80B-439B-B03F-111FC586B4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972" y="1906950"/>
                        <a:ext cx="5441950" cy="801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565C39-3335-4D43-9B0F-CB19B8280C63}"/>
              </a:ext>
            </a:extLst>
          </p:cNvPr>
          <p:cNvSpPr txBox="1"/>
          <p:nvPr/>
        </p:nvSpPr>
        <p:spPr>
          <a:xfrm>
            <a:off x="593689" y="1492124"/>
            <a:ext cx="6016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We begin with the Hamiltonian:</a:t>
            </a:r>
            <a:endParaRPr lang="el-GR" b="1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C9BE8-7619-4EFB-A2EF-C8E6BE741E59}"/>
              </a:ext>
            </a:extLst>
          </p:cNvPr>
          <p:cNvSpPr txBox="1"/>
          <p:nvPr/>
        </p:nvSpPr>
        <p:spPr>
          <a:xfrm>
            <a:off x="624500" y="2795846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Where, again, to keep all terms proportional to N:</a:t>
            </a:r>
            <a:endParaRPr lang="el-GR" b="1" dirty="0">
              <a:solidFill>
                <a:srgbClr val="0000FF"/>
              </a:solidFill>
            </a:endParaRPr>
          </a:p>
        </p:txBody>
      </p:sp>
      <p:graphicFrame>
        <p:nvGraphicFramePr>
          <p:cNvPr id="8" name="Αντικείμενο 7">
            <a:extLst>
              <a:ext uri="{FF2B5EF4-FFF2-40B4-BE49-F238E27FC236}">
                <a16:creationId xmlns:a16="http://schemas.microsoft.com/office/drawing/2014/main" id="{BCA9C368-2BBA-4587-9CF4-871FD3ED4F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9551" y="3220554"/>
          <a:ext cx="2948793" cy="742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5" name="Equation" r:id="rId7" imgW="1701720" imgH="431640" progId="Equation.DSMT4">
                  <p:embed/>
                </p:oleObj>
              </mc:Choice>
              <mc:Fallback>
                <p:oleObj name="Equation" r:id="rId7" imgW="1701720" imgH="431640" progId="Equation.DSMT4">
                  <p:embed/>
                  <p:pic>
                    <p:nvPicPr>
                      <p:cNvPr id="8" name="Αντικείμενο 7">
                        <a:extLst>
                          <a:ext uri="{FF2B5EF4-FFF2-40B4-BE49-F238E27FC236}">
                            <a16:creationId xmlns:a16="http://schemas.microsoft.com/office/drawing/2014/main" id="{BCA9C368-2BBA-4587-9CF4-871FD3ED4F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9551" y="3220554"/>
                        <a:ext cx="2948793" cy="7425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5B75F29-5CA3-4776-8066-BA6DF16F4A2D}"/>
              </a:ext>
            </a:extLst>
          </p:cNvPr>
          <p:cNvSpPr txBox="1"/>
          <p:nvPr/>
        </p:nvSpPr>
        <p:spPr>
          <a:xfrm>
            <a:off x="654694" y="4109078"/>
            <a:ext cx="409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Our equations of motion are:</a:t>
            </a:r>
            <a:endParaRPr lang="el-GR" b="1" dirty="0">
              <a:solidFill>
                <a:srgbClr val="0000FF"/>
              </a:solidFill>
            </a:endParaRPr>
          </a:p>
        </p:txBody>
      </p:sp>
      <p:graphicFrame>
        <p:nvGraphicFramePr>
          <p:cNvPr id="10" name="Αντικείμενο 9">
            <a:extLst>
              <a:ext uri="{FF2B5EF4-FFF2-40B4-BE49-F238E27FC236}">
                <a16:creationId xmlns:a16="http://schemas.microsoft.com/office/drawing/2014/main" id="{BAA90C1D-84E3-4DA5-9EC7-F66BBE636D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5204" y="4549650"/>
          <a:ext cx="43815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6" name="Equation" r:id="rId9" imgW="2412720" imgH="444240" progId="Equation.DSMT4">
                  <p:embed/>
                </p:oleObj>
              </mc:Choice>
              <mc:Fallback>
                <p:oleObj name="Equation" r:id="rId9" imgW="2412720" imgH="444240" progId="Equation.DSMT4">
                  <p:embed/>
                  <p:pic>
                    <p:nvPicPr>
                      <p:cNvPr id="10" name="Αντικείμενο 9">
                        <a:extLst>
                          <a:ext uri="{FF2B5EF4-FFF2-40B4-BE49-F238E27FC236}">
                            <a16:creationId xmlns:a16="http://schemas.microsoft.com/office/drawing/2014/main" id="{BAA90C1D-84E3-4DA5-9EC7-F66BBE636D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204" y="4549650"/>
                        <a:ext cx="4381500" cy="801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Αντικείμενο 10">
            <a:extLst>
              <a:ext uri="{FF2B5EF4-FFF2-40B4-BE49-F238E27FC236}">
                <a16:creationId xmlns:a16="http://schemas.microsoft.com/office/drawing/2014/main" id="{51C62FCC-E241-4FB7-B36F-DA920D5E43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7468" y="5926629"/>
          <a:ext cx="5986463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7" name="Equation" r:id="rId11" imgW="3454200" imgH="228600" progId="Equation.DSMT4">
                  <p:embed/>
                </p:oleObj>
              </mc:Choice>
              <mc:Fallback>
                <p:oleObj name="Equation" r:id="rId11" imgW="3454200" imgH="228600" progId="Equation.DSMT4">
                  <p:embed/>
                  <p:pic>
                    <p:nvPicPr>
                      <p:cNvPr id="11" name="Αντικείμενο 10">
                        <a:extLst>
                          <a:ext uri="{FF2B5EF4-FFF2-40B4-BE49-F238E27FC236}">
                            <a16:creationId xmlns:a16="http://schemas.microsoft.com/office/drawing/2014/main" id="{51C62FCC-E241-4FB7-B36F-DA920D5E43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7468" y="5926629"/>
                        <a:ext cx="5986463" cy="3921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9AF666F-9808-4021-BD37-48726A631D5C}"/>
              </a:ext>
            </a:extLst>
          </p:cNvPr>
          <p:cNvSpPr txBox="1"/>
          <p:nvPr/>
        </p:nvSpPr>
        <p:spPr>
          <a:xfrm>
            <a:off x="755576" y="5445594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With boundary and initial conditions:</a:t>
            </a:r>
            <a:endParaRPr lang="el-GR" b="1" dirty="0">
              <a:solidFill>
                <a:srgbClr val="0000FF"/>
              </a:solidFill>
            </a:endParaRPr>
          </a:p>
        </p:txBody>
      </p:sp>
      <p:pic>
        <p:nvPicPr>
          <p:cNvPr id="5" name="chainedvd">
            <a:hlinkClick r:id="" action="ppaction://media"/>
            <a:extLst>
              <a:ext uri="{FF2B5EF4-FFF2-40B4-BE49-F238E27FC236}">
                <a16:creationId xmlns:a16="http://schemas.microsoft.com/office/drawing/2014/main" id="{E1691053-3F7C-44AF-9321-27A27EF81EE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20072" y="1492124"/>
            <a:ext cx="3488160" cy="27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3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  <p:bldP spid="9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E1BFA-EEE0-41F8-83A2-E7C1D2DED0A2}"/>
              </a:ext>
            </a:extLst>
          </p:cNvPr>
          <p:cNvSpPr txBox="1"/>
          <p:nvPr/>
        </p:nvSpPr>
        <p:spPr>
          <a:xfrm>
            <a:off x="467544" y="634573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The </a:t>
            </a:r>
            <a:r>
              <a:rPr lang="el-GR" b="1" dirty="0">
                <a:solidFill>
                  <a:srgbClr val="0000FF"/>
                </a:solidFill>
              </a:rPr>
              <a:t>γ</a:t>
            </a:r>
            <a:r>
              <a:rPr lang="en-US" b="1" baseline="-25000" dirty="0">
                <a:solidFill>
                  <a:srgbClr val="0000FF"/>
                </a:solidFill>
              </a:rPr>
              <a:t>n</a:t>
            </a:r>
            <a:r>
              <a:rPr lang="en-US" b="1" dirty="0">
                <a:solidFill>
                  <a:srgbClr val="0000FF"/>
                </a:solidFill>
              </a:rPr>
              <a:t> &gt; 0 damping coefficients serve to avoid waves “reflecting off” the right boundary, while for suitable values of </a:t>
            </a:r>
            <a:r>
              <a:rPr lang="el-GR" b="1" dirty="0">
                <a:solidFill>
                  <a:srgbClr val="0000FF"/>
                </a:solidFill>
              </a:rPr>
              <a:t>Ω, </a:t>
            </a:r>
            <a:r>
              <a:rPr lang="en-US" b="1" dirty="0">
                <a:solidFill>
                  <a:srgbClr val="0000FF"/>
                </a:solidFill>
              </a:rPr>
              <a:t>within the </a:t>
            </a:r>
            <a:r>
              <a:rPr lang="en-US" b="1" dirty="0">
                <a:solidFill>
                  <a:srgbClr val="008000"/>
                </a:solidFill>
              </a:rPr>
              <a:t>“forbidden band”, 0 &lt; </a:t>
            </a:r>
            <a:r>
              <a:rPr lang="el-GR" b="1" dirty="0">
                <a:solidFill>
                  <a:srgbClr val="008000"/>
                </a:solidFill>
              </a:rPr>
              <a:t>Ω </a:t>
            </a:r>
            <a:r>
              <a:rPr lang="en-US" b="1" dirty="0">
                <a:solidFill>
                  <a:srgbClr val="008000"/>
                </a:solidFill>
              </a:rPr>
              <a:t>&lt; 1</a:t>
            </a:r>
            <a:r>
              <a:rPr lang="en-US" b="1" dirty="0">
                <a:solidFill>
                  <a:srgbClr val="0000FF"/>
                </a:solidFill>
              </a:rPr>
              <a:t>, it is known </a:t>
            </a:r>
            <a:r>
              <a:rPr lang="en-US" b="1" dirty="0">
                <a:solidFill>
                  <a:srgbClr val="FF0000"/>
                </a:solidFill>
              </a:rPr>
              <a:t>for </a:t>
            </a:r>
            <a:r>
              <a:rPr lang="el-GR" b="1" dirty="0">
                <a:solidFill>
                  <a:srgbClr val="FF0000"/>
                </a:solidFill>
              </a:rPr>
              <a:t>α = ∞ </a:t>
            </a:r>
            <a:r>
              <a:rPr lang="en-US" b="1" dirty="0">
                <a:solidFill>
                  <a:srgbClr val="0000FF"/>
                </a:solidFill>
              </a:rPr>
              <a:t>that</a:t>
            </a:r>
            <a:endParaRPr lang="el-GR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the </a:t>
            </a:r>
            <a:r>
              <a:rPr lang="en-US" b="1" dirty="0" err="1">
                <a:solidFill>
                  <a:srgbClr val="0000FF"/>
                </a:solidFill>
              </a:rPr>
              <a:t>supratransmission</a:t>
            </a:r>
            <a:r>
              <a:rPr lang="en-US" b="1" dirty="0">
                <a:solidFill>
                  <a:srgbClr val="0000FF"/>
                </a:solidFill>
              </a:rPr>
              <a:t> threshold is given by the formula:</a:t>
            </a:r>
            <a:endParaRPr lang="el-GR" b="1" dirty="0">
              <a:solidFill>
                <a:srgbClr val="0000FF"/>
              </a:solidFill>
            </a:endParaRPr>
          </a:p>
        </p:txBody>
      </p:sp>
      <p:graphicFrame>
        <p:nvGraphicFramePr>
          <p:cNvPr id="3" name="Αντικείμενο 2">
            <a:extLst>
              <a:ext uri="{FF2B5EF4-FFF2-40B4-BE49-F238E27FC236}">
                <a16:creationId xmlns:a16="http://schemas.microsoft.com/office/drawing/2014/main" id="{1A3E5565-DAF7-474D-B4C8-E38E63B6BB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8400" y="2133600"/>
          <a:ext cx="666750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6" name="Equation" r:id="rId3" imgW="3848040" imgH="507960" progId="Equation.DSMT4">
                  <p:embed/>
                </p:oleObj>
              </mc:Choice>
              <mc:Fallback>
                <p:oleObj name="Equation" r:id="rId3" imgW="3848040" imgH="507960" progId="Equation.DSMT4">
                  <p:embed/>
                  <p:pic>
                    <p:nvPicPr>
                      <p:cNvPr id="3" name="Αντικείμενο 2">
                        <a:extLst>
                          <a:ext uri="{FF2B5EF4-FFF2-40B4-BE49-F238E27FC236}">
                            <a16:creationId xmlns:a16="http://schemas.microsoft.com/office/drawing/2014/main" id="{1A3E5565-DAF7-474D-B4C8-E38E63B6BB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2133600"/>
                        <a:ext cx="6667500" cy="871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0BB5E15-BD56-4903-BCB1-B9250F5DDF5F}"/>
              </a:ext>
            </a:extLst>
          </p:cNvPr>
          <p:cNvSpPr txBox="1"/>
          <p:nvPr/>
        </p:nvSpPr>
        <p:spPr>
          <a:xfrm>
            <a:off x="575556" y="3228945"/>
            <a:ext cx="8136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(F. </a:t>
            </a:r>
            <a:r>
              <a:rPr lang="en-US" b="1" dirty="0" err="1">
                <a:solidFill>
                  <a:srgbClr val="008000"/>
                </a:solidFill>
              </a:rPr>
              <a:t>Geniet</a:t>
            </a:r>
            <a:r>
              <a:rPr lang="en-US" b="1" dirty="0">
                <a:solidFill>
                  <a:srgbClr val="008000"/>
                </a:solidFill>
              </a:rPr>
              <a:t> and J. Leon, P R L, 89(13):134102, 2002). </a:t>
            </a:r>
            <a:r>
              <a:rPr lang="en-US" b="1" dirty="0">
                <a:solidFill>
                  <a:srgbClr val="0000FF"/>
                </a:solidFill>
              </a:rPr>
              <a:t>Using now  a fractional derivative formulation, we can obtain a PDE form of the equations of motion as: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where we have used </a:t>
            </a:r>
            <a:r>
              <a:rPr lang="en-US" b="1" dirty="0">
                <a:solidFill>
                  <a:srgbClr val="FF0000"/>
                </a:solidFill>
              </a:rPr>
              <a:t>the well-known </a:t>
            </a:r>
            <a:r>
              <a:rPr lang="en-US" b="1" dirty="0" err="1">
                <a:solidFill>
                  <a:srgbClr val="FF0000"/>
                </a:solidFill>
              </a:rPr>
              <a:t>Riesz</a:t>
            </a:r>
            <a:r>
              <a:rPr lang="en-US" b="1" dirty="0">
                <a:solidFill>
                  <a:srgbClr val="FF0000"/>
                </a:solidFill>
              </a:rPr>
              <a:t> fractional partial derivative </a:t>
            </a:r>
            <a:r>
              <a:rPr lang="en-US" b="1" dirty="0">
                <a:solidFill>
                  <a:srgbClr val="0000FF"/>
                </a:solidFill>
              </a:rPr>
              <a:t>of x of order ν−1 with respect to x.</a:t>
            </a:r>
          </a:p>
          <a:p>
            <a:endParaRPr lang="en-US" b="1" dirty="0">
              <a:solidFill>
                <a:srgbClr val="0000FF"/>
              </a:solidFill>
            </a:endParaRPr>
          </a:p>
        </p:txBody>
      </p:sp>
      <p:graphicFrame>
        <p:nvGraphicFramePr>
          <p:cNvPr id="5" name="Αντικείμενο 4">
            <a:extLst>
              <a:ext uri="{FF2B5EF4-FFF2-40B4-BE49-F238E27FC236}">
                <a16:creationId xmlns:a16="http://schemas.microsoft.com/office/drawing/2014/main" id="{F4762E02-325B-4084-AAF4-87F201B371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4425" y="4387850"/>
          <a:ext cx="6777038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7" name="Equation" r:id="rId5" imgW="3911400" imgH="495000" progId="Equation.DSMT4">
                  <p:embed/>
                </p:oleObj>
              </mc:Choice>
              <mc:Fallback>
                <p:oleObj name="Equation" r:id="rId5" imgW="3911400" imgH="495000" progId="Equation.DSMT4">
                  <p:embed/>
                  <p:pic>
                    <p:nvPicPr>
                      <p:cNvPr id="5" name="Αντικείμενο 4">
                        <a:extLst>
                          <a:ext uri="{FF2B5EF4-FFF2-40B4-BE49-F238E27FC236}">
                            <a16:creationId xmlns:a16="http://schemas.microsoft.com/office/drawing/2014/main" id="{F4762E02-325B-4084-AAF4-87F201B371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4387850"/>
                        <a:ext cx="6777038" cy="849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502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8F6F73-CD9C-4F2B-9511-79032DB72B35}"/>
              </a:ext>
            </a:extLst>
          </p:cNvPr>
          <p:cNvSpPr txBox="1"/>
          <p:nvPr/>
        </p:nvSpPr>
        <p:spPr>
          <a:xfrm>
            <a:off x="251520" y="764704"/>
            <a:ext cx="878497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Substituting now linear waves in our PDE, </a:t>
            </a:r>
          </a:p>
          <a:p>
            <a:r>
              <a:rPr lang="en-US" b="1" dirty="0">
                <a:solidFill>
                  <a:srgbClr val="0000FF"/>
                </a:solidFill>
              </a:rPr>
              <a:t>we obtain the dispersion relation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Hence we expect that our system has </a:t>
            </a:r>
            <a:r>
              <a:rPr lang="en-US" b="1" dirty="0">
                <a:solidFill>
                  <a:srgbClr val="008000"/>
                </a:solidFill>
              </a:rPr>
              <a:t>a forbidden band 0 &lt; </a:t>
            </a:r>
            <a:r>
              <a:rPr lang="el-GR" b="1" dirty="0">
                <a:solidFill>
                  <a:srgbClr val="008000"/>
                </a:solidFill>
              </a:rPr>
              <a:t>Ω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l-GR" b="1" dirty="0">
                <a:solidFill>
                  <a:srgbClr val="008000"/>
                </a:solidFill>
              </a:rPr>
              <a:t>&lt; 1.</a:t>
            </a:r>
            <a:endParaRPr lang="en-US" b="1" dirty="0">
              <a:solidFill>
                <a:srgbClr val="008000"/>
              </a:solidFill>
            </a:endParaRPr>
          </a:p>
          <a:p>
            <a:endParaRPr lang="el-GR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It is very interesting that the above result is </a:t>
            </a:r>
            <a:r>
              <a:rPr lang="en-US" b="1" dirty="0">
                <a:solidFill>
                  <a:srgbClr val="C00000"/>
                </a:solidFill>
              </a:rPr>
              <a:t>in agreement with an analytical result obtained very recently</a:t>
            </a:r>
            <a:r>
              <a:rPr lang="en-US" b="1" dirty="0">
                <a:solidFill>
                  <a:srgbClr val="008000"/>
                </a:solidFill>
              </a:rPr>
              <a:t> (</a:t>
            </a:r>
            <a:r>
              <a:rPr lang="en-US" b="1" dirty="0" err="1">
                <a:solidFill>
                  <a:srgbClr val="008000"/>
                </a:solidFill>
              </a:rPr>
              <a:t>Beukam</a:t>
            </a:r>
            <a:r>
              <a:rPr lang="en-US" b="1" dirty="0">
                <a:solidFill>
                  <a:srgbClr val="008000"/>
                </a:solidFill>
              </a:rPr>
              <a:t>, </a:t>
            </a:r>
            <a:r>
              <a:rPr lang="en-US" b="1" dirty="0" err="1">
                <a:solidFill>
                  <a:srgbClr val="008000"/>
                </a:solidFill>
              </a:rPr>
              <a:t>Nguenang</a:t>
            </a:r>
            <a:r>
              <a:rPr lang="en-US" b="1" dirty="0">
                <a:solidFill>
                  <a:srgbClr val="008000"/>
                </a:solidFill>
              </a:rPr>
              <a:t>, </a:t>
            </a:r>
            <a:r>
              <a:rPr lang="en-US" b="1" dirty="0" err="1">
                <a:solidFill>
                  <a:srgbClr val="008000"/>
                </a:solidFill>
              </a:rPr>
              <a:t>Trombettoni</a:t>
            </a:r>
            <a:r>
              <a:rPr lang="en-US" b="1" dirty="0">
                <a:solidFill>
                  <a:srgbClr val="008000"/>
                </a:solidFill>
              </a:rPr>
              <a:t>, </a:t>
            </a:r>
            <a:r>
              <a:rPr lang="en-US" b="1" dirty="0" err="1">
                <a:solidFill>
                  <a:srgbClr val="008000"/>
                </a:solidFill>
              </a:rPr>
              <a:t>Dauxois</a:t>
            </a:r>
            <a:r>
              <a:rPr lang="en-US" b="1" dirty="0">
                <a:solidFill>
                  <a:srgbClr val="008000"/>
                </a:solidFill>
              </a:rPr>
              <a:t>, </a:t>
            </a:r>
            <a:r>
              <a:rPr lang="en-US" b="1" dirty="0" err="1">
                <a:solidFill>
                  <a:srgbClr val="008000"/>
                </a:solidFill>
              </a:rPr>
              <a:t>Khomeriki</a:t>
            </a:r>
            <a:r>
              <a:rPr lang="en-US" b="1" dirty="0">
                <a:solidFill>
                  <a:srgbClr val="008000"/>
                </a:solidFill>
              </a:rPr>
              <a:t>, and Ruffo, CNSNS, 60(1):115–127, 2018):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 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In fact, </a:t>
            </a:r>
            <a:r>
              <a:rPr lang="en-US" b="1" dirty="0">
                <a:solidFill>
                  <a:srgbClr val="C00000"/>
                </a:solidFill>
              </a:rPr>
              <a:t>for α &gt; 1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  <a:r>
              <a:rPr lang="en-US" b="1" dirty="0">
                <a:solidFill>
                  <a:srgbClr val="008000"/>
                </a:solidFill>
              </a:rPr>
              <a:t>the above ω</a:t>
            </a:r>
            <a:r>
              <a:rPr lang="en-US" b="1" baseline="30000" dirty="0">
                <a:solidFill>
                  <a:srgbClr val="008000"/>
                </a:solidFill>
              </a:rPr>
              <a:t>2</a:t>
            </a:r>
            <a:r>
              <a:rPr lang="en-US" b="1" dirty="0">
                <a:solidFill>
                  <a:srgbClr val="008000"/>
                </a:solidFill>
              </a:rPr>
              <a:t>(k) does not reach values much bigger than 1</a:t>
            </a:r>
            <a:r>
              <a:rPr lang="en-US" b="1" dirty="0">
                <a:solidFill>
                  <a:srgbClr val="0000FF"/>
                </a:solidFill>
              </a:rPr>
              <a:t>, which explains why our driving frequencies </a:t>
            </a:r>
            <a:r>
              <a:rPr lang="en-US" b="1" dirty="0">
                <a:solidFill>
                  <a:srgbClr val="008000"/>
                </a:solidFill>
              </a:rPr>
              <a:t>0.7≤ Ω ≤1 </a:t>
            </a:r>
            <a:r>
              <a:rPr lang="en-US" b="1" dirty="0">
                <a:solidFill>
                  <a:srgbClr val="0000FF"/>
                </a:solidFill>
              </a:rPr>
              <a:t>yielding </a:t>
            </a:r>
            <a:r>
              <a:rPr lang="en-US" b="1" dirty="0" err="1">
                <a:solidFill>
                  <a:srgbClr val="C00000"/>
                </a:solidFill>
              </a:rPr>
              <a:t>supratransmission</a:t>
            </a:r>
            <a:r>
              <a:rPr lang="en-US" b="1" dirty="0">
                <a:solidFill>
                  <a:srgbClr val="0000FF"/>
                </a:solidFill>
              </a:rPr>
              <a:t> truly belong to a forbidden gap of the system, where even the harmonics </a:t>
            </a:r>
            <a:r>
              <a:rPr lang="en-US" b="1" dirty="0">
                <a:solidFill>
                  <a:srgbClr val="008000"/>
                </a:solidFill>
              </a:rPr>
              <a:t>nΩ, n=2,3,… cannot excite linear modes!</a:t>
            </a:r>
            <a:endParaRPr lang="en-US" b="1" dirty="0">
              <a:solidFill>
                <a:srgbClr val="0000FF"/>
              </a:solidFill>
            </a:endParaRPr>
          </a:p>
          <a:p>
            <a:endParaRPr lang="el-GR" b="1" dirty="0">
              <a:solidFill>
                <a:srgbClr val="0000FF"/>
              </a:solidFill>
            </a:endParaRPr>
          </a:p>
        </p:txBody>
      </p:sp>
      <p:graphicFrame>
        <p:nvGraphicFramePr>
          <p:cNvPr id="3" name="Αντικείμενο 2">
            <a:extLst>
              <a:ext uri="{FF2B5EF4-FFF2-40B4-BE49-F238E27FC236}">
                <a16:creationId xmlns:a16="http://schemas.microsoft.com/office/drawing/2014/main" id="{8F6306CE-FB3F-46F5-B7DE-4B1D1CC1FD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6136" y="799345"/>
          <a:ext cx="2728913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1" name="Equation" r:id="rId3" imgW="1574640" imgH="203040" progId="Equation.DSMT4">
                  <p:embed/>
                </p:oleObj>
              </mc:Choice>
              <mc:Fallback>
                <p:oleObj name="Equation" r:id="rId3" imgW="1574640" imgH="203040" progId="Equation.DSMT4">
                  <p:embed/>
                  <p:pic>
                    <p:nvPicPr>
                      <p:cNvPr id="3" name="Αντικείμενο 2">
                        <a:extLst>
                          <a:ext uri="{FF2B5EF4-FFF2-40B4-BE49-F238E27FC236}">
                            <a16:creationId xmlns:a16="http://schemas.microsoft.com/office/drawing/2014/main" id="{8F6306CE-FB3F-46F5-B7DE-4B1D1CC1FD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799345"/>
                        <a:ext cx="2728913" cy="347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Αντικείμενο 3">
            <a:extLst>
              <a:ext uri="{FF2B5EF4-FFF2-40B4-BE49-F238E27FC236}">
                <a16:creationId xmlns:a16="http://schemas.microsoft.com/office/drawing/2014/main" id="{C0289E56-C4A7-4224-A10D-A25A9056BE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5776" y="1556792"/>
          <a:ext cx="3082925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2" name="Equation" r:id="rId5" imgW="1777680" imgH="228600" progId="Equation.DSMT4">
                  <p:embed/>
                </p:oleObj>
              </mc:Choice>
              <mc:Fallback>
                <p:oleObj name="Equation" r:id="rId5" imgW="1777680" imgH="228600" progId="Equation.DSMT4">
                  <p:embed/>
                  <p:pic>
                    <p:nvPicPr>
                      <p:cNvPr id="4" name="Αντικείμενο 3">
                        <a:extLst>
                          <a:ext uri="{FF2B5EF4-FFF2-40B4-BE49-F238E27FC236}">
                            <a16:creationId xmlns:a16="http://schemas.microsoft.com/office/drawing/2014/main" id="{C0289E56-C4A7-4224-A10D-A25A9056BE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1556792"/>
                        <a:ext cx="3082925" cy="392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Αντικείμενο 4">
            <a:extLst>
              <a:ext uri="{FF2B5EF4-FFF2-40B4-BE49-F238E27FC236}">
                <a16:creationId xmlns:a16="http://schemas.microsoft.com/office/drawing/2014/main" id="{51808F4E-3838-40DD-8B0D-DF6877DE57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8609" y="3861048"/>
          <a:ext cx="310515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3" name="Equation" r:id="rId7" imgW="1790640" imgH="431640" progId="Equation.DSMT4">
                  <p:embed/>
                </p:oleObj>
              </mc:Choice>
              <mc:Fallback>
                <p:oleObj name="Equation" r:id="rId7" imgW="1790640" imgH="431640" progId="Equation.DSMT4">
                  <p:embed/>
                  <p:pic>
                    <p:nvPicPr>
                      <p:cNvPr id="5" name="Αντικείμενο 4">
                        <a:extLst>
                          <a:ext uri="{FF2B5EF4-FFF2-40B4-BE49-F238E27FC236}">
                            <a16:creationId xmlns:a16="http://schemas.microsoft.com/office/drawing/2014/main" id="{51808F4E-3838-40DD-8B0D-DF6877DE57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8609" y="3861048"/>
                        <a:ext cx="3105150" cy="739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8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50EF345-5E8D-4430-AEC2-B36B1E9A2F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660510"/>
            <a:ext cx="3908774" cy="306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03A2BD5-74F5-4E90-A335-222AEFED92B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"/>
          <a:stretch/>
        </p:blipFill>
        <p:spPr bwMode="auto">
          <a:xfrm>
            <a:off x="611560" y="685613"/>
            <a:ext cx="3312368" cy="30385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D44365-9C3E-4179-9D6B-00BCD9998D94}"/>
              </a:ext>
            </a:extLst>
          </p:cNvPr>
          <p:cNvSpPr txBox="1"/>
          <p:nvPr/>
        </p:nvSpPr>
        <p:spPr>
          <a:xfrm>
            <a:off x="323528" y="4653136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Fig. 29</a:t>
            </a:r>
            <a:r>
              <a:rPr lang="en-US" b="1" dirty="0">
                <a:solidFill>
                  <a:srgbClr val="008000"/>
                </a:solidFill>
              </a:rPr>
              <a:t>: </a:t>
            </a:r>
            <a:r>
              <a:rPr lang="en-US" b="1" dirty="0" err="1">
                <a:solidFill>
                  <a:srgbClr val="0000FF"/>
                </a:solidFill>
              </a:rPr>
              <a:t>Suprastransmission</a:t>
            </a:r>
            <a:r>
              <a:rPr lang="en-US" b="1" dirty="0">
                <a:solidFill>
                  <a:srgbClr val="0000FF"/>
                </a:solidFill>
              </a:rPr>
              <a:t> threshold </a:t>
            </a:r>
            <a:r>
              <a:rPr lang="en-US" b="1" dirty="0">
                <a:solidFill>
                  <a:srgbClr val="008000"/>
                </a:solidFill>
              </a:rPr>
              <a:t>A</a:t>
            </a:r>
            <a:r>
              <a:rPr lang="en-US" b="1" baseline="-25000" dirty="0">
                <a:solidFill>
                  <a:srgbClr val="008000"/>
                </a:solidFill>
              </a:rPr>
              <a:t>s </a:t>
            </a:r>
            <a:r>
              <a:rPr lang="en-US" b="1" dirty="0">
                <a:solidFill>
                  <a:srgbClr val="008000"/>
                </a:solidFill>
              </a:rPr>
              <a:t> vs. </a:t>
            </a:r>
            <a:r>
              <a:rPr lang="el-GR" b="1" dirty="0">
                <a:solidFill>
                  <a:srgbClr val="008000"/>
                </a:solidFill>
              </a:rPr>
              <a:t>Ω </a:t>
            </a:r>
            <a:r>
              <a:rPr lang="en-US" b="1" dirty="0">
                <a:solidFill>
                  <a:srgbClr val="0000FF"/>
                </a:solidFill>
              </a:rPr>
              <a:t>values</a:t>
            </a:r>
            <a:r>
              <a:rPr lang="el-GR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for </a:t>
            </a:r>
            <a:r>
              <a:rPr lang="el-GR" b="1" dirty="0">
                <a:solidFill>
                  <a:srgbClr val="C00000"/>
                </a:solidFill>
              </a:rPr>
              <a:t>α=∞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b="1" dirty="0">
                <a:solidFill>
                  <a:srgbClr val="0000FF"/>
                </a:solidFill>
              </a:rPr>
              <a:t>(a) </a:t>
            </a:r>
            <a:r>
              <a:rPr lang="en-US" b="1" dirty="0">
                <a:solidFill>
                  <a:srgbClr val="008000"/>
                </a:solidFill>
              </a:rPr>
              <a:t>analytical vs. numerical result</a:t>
            </a:r>
            <a:r>
              <a:rPr lang="el-GR" b="1" dirty="0">
                <a:solidFill>
                  <a:srgbClr val="008000"/>
                </a:solidFill>
              </a:rPr>
              <a:t> (1)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and (b) the occurrence of the </a:t>
            </a:r>
            <a:r>
              <a:rPr lang="en-US" b="1" dirty="0" err="1">
                <a:solidFill>
                  <a:srgbClr val="0000FF"/>
                </a:solidFill>
              </a:rPr>
              <a:t>supratransmission</a:t>
            </a:r>
            <a:r>
              <a:rPr lang="en-US" b="1" dirty="0">
                <a:solidFill>
                  <a:srgbClr val="0000FF"/>
                </a:solidFill>
              </a:rPr>
              <a:t>, viewed as a </a:t>
            </a:r>
            <a:r>
              <a:rPr lang="en-US" b="1" dirty="0">
                <a:solidFill>
                  <a:srgbClr val="008000"/>
                </a:solidFill>
              </a:rPr>
              <a:t>sharp increase of the total Energy for A &gt; A</a:t>
            </a:r>
            <a:r>
              <a:rPr lang="en-US" b="1" baseline="-25000" dirty="0">
                <a:solidFill>
                  <a:srgbClr val="008000"/>
                </a:solidFill>
              </a:rPr>
              <a:t>s </a:t>
            </a:r>
            <a:r>
              <a:rPr lang="en-US" b="1" dirty="0">
                <a:solidFill>
                  <a:srgbClr val="008000"/>
                </a:solidFill>
              </a:rPr>
              <a:t> .</a:t>
            </a:r>
            <a:endParaRPr lang="el-GR" b="1" dirty="0">
              <a:solidFill>
                <a:srgbClr val="008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19000-B8E6-43D1-89EF-0BA04F618AE6}"/>
              </a:ext>
            </a:extLst>
          </p:cNvPr>
          <p:cNvSpPr txBox="1"/>
          <p:nvPr/>
        </p:nvSpPr>
        <p:spPr>
          <a:xfrm>
            <a:off x="2051720" y="388041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(a)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F2910-FF26-4900-BA7B-0D9126DC8319}"/>
              </a:ext>
            </a:extLst>
          </p:cNvPr>
          <p:cNvSpPr txBox="1"/>
          <p:nvPr/>
        </p:nvSpPr>
        <p:spPr>
          <a:xfrm>
            <a:off x="6380514" y="3871943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(b)</a:t>
            </a:r>
            <a:endParaRPr lang="el-G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12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16113"/>
            <a:ext cx="57531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>
            <a:spLocks noChangeArrowheads="1"/>
          </p:cNvSpPr>
          <p:nvPr/>
        </p:nvSpPr>
        <p:spPr bwMode="auto">
          <a:xfrm>
            <a:off x="0" y="60213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8000"/>
                </a:solidFill>
              </a:rPr>
              <a:t>Surface of section </a:t>
            </a:r>
            <a:r>
              <a:rPr lang="en-US" b="1">
                <a:solidFill>
                  <a:srgbClr val="3333CC"/>
                </a:solidFill>
              </a:rPr>
              <a:t>of the orbits in the plane </a:t>
            </a:r>
            <a:r>
              <a:rPr lang="en-US"/>
              <a:t>x(t</a:t>
            </a:r>
            <a:r>
              <a:rPr lang="en-US" baseline="-25000"/>
              <a:t>k</a:t>
            </a:r>
            <a:r>
              <a:rPr lang="en-US"/>
              <a:t>), p</a:t>
            </a:r>
            <a:r>
              <a:rPr lang="en-US" baseline="-25000"/>
              <a:t>x</a:t>
            </a:r>
            <a:r>
              <a:rPr lang="en-US"/>
              <a:t>(t</a:t>
            </a:r>
            <a:r>
              <a:rPr lang="en-US" baseline="-25000"/>
              <a:t>k</a:t>
            </a:r>
            <a:r>
              <a:rPr lang="en-US"/>
              <a:t>),</a:t>
            </a:r>
            <a:r>
              <a:rPr lang="el-GR"/>
              <a:t>  </a:t>
            </a:r>
            <a:r>
              <a:rPr lang="en-US" b="1">
                <a:solidFill>
                  <a:srgbClr val="FF0000"/>
                </a:solidFill>
              </a:rPr>
              <a:t>for </a:t>
            </a:r>
            <a:r>
              <a:rPr lang="el-GR" b="1">
                <a:solidFill>
                  <a:srgbClr val="FF0000"/>
                </a:solidFill>
                <a:latin typeface="Arial" charset="0"/>
                <a:cs typeface="Arial" charset="0"/>
              </a:rPr>
              <a:t>ε=0.02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8797" y="3938866"/>
            <a:ext cx="285750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>
            <a:spLocks noChangeArrowheads="1"/>
          </p:cNvSpPr>
          <p:nvPr/>
        </p:nvSpPr>
        <p:spPr bwMode="auto">
          <a:xfrm>
            <a:off x="6885731" y="2956392"/>
            <a:ext cx="1751115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</a:rPr>
              <a:t>Magnification where </a:t>
            </a:r>
            <a:r>
              <a:rPr lang="en-US" sz="1900" b="1" dirty="0">
                <a:solidFill>
                  <a:srgbClr val="FF0000"/>
                </a:solidFill>
              </a:rPr>
              <a:t>weak chaos occurs!</a:t>
            </a:r>
            <a:endParaRPr lang="el-GR" sz="1900" b="1" dirty="0">
              <a:solidFill>
                <a:srgbClr val="FF0000"/>
              </a:solidFill>
            </a:endParaRPr>
          </a:p>
        </p:txBody>
      </p:sp>
      <p:sp>
        <p:nvSpPr>
          <p:cNvPr id="7" name="1 - Τίτλος"/>
          <p:cNvSpPr txBox="1">
            <a:spLocks/>
          </p:cNvSpPr>
          <p:nvPr/>
        </p:nvSpPr>
        <p:spPr>
          <a:xfrm>
            <a:off x="250825" y="476250"/>
            <a:ext cx="8447088" cy="49371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3333CC"/>
                </a:solidFill>
                <a:ea typeface="+mj-ea"/>
                <a:cs typeface="+mj-cs"/>
              </a:rPr>
              <a:t>How does </a:t>
            </a:r>
            <a:r>
              <a:rPr lang="en-US" sz="2400" b="1" dirty="0">
                <a:solidFill>
                  <a:srgbClr val="FF0000"/>
                </a:solidFill>
                <a:ea typeface="+mj-ea"/>
                <a:cs typeface="+mj-cs"/>
              </a:rPr>
              <a:t>chaos</a:t>
            </a:r>
            <a:r>
              <a:rPr lang="en-US" sz="2400" b="1" dirty="0">
                <a:solidFill>
                  <a:srgbClr val="3333CC"/>
                </a:solidFill>
                <a:ea typeface="+mj-ea"/>
                <a:cs typeface="+mj-cs"/>
              </a:rPr>
              <a:t> arise, when the coupling is turned on?</a:t>
            </a:r>
            <a:endParaRPr lang="el-GR" sz="2400" b="1" dirty="0">
              <a:solidFill>
                <a:srgbClr val="3333CC"/>
              </a:solidFill>
              <a:ea typeface="+mj-ea"/>
              <a:cs typeface="+mj-cs"/>
            </a:endParaRPr>
          </a:p>
        </p:txBody>
      </p:sp>
      <p:sp>
        <p:nvSpPr>
          <p:cNvPr id="8" name="7 - TextBox"/>
          <p:cNvSpPr txBox="1">
            <a:spLocks noChangeArrowheads="1"/>
          </p:cNvSpPr>
          <p:nvPr/>
        </p:nvSpPr>
        <p:spPr bwMode="auto">
          <a:xfrm>
            <a:off x="400765" y="1052740"/>
            <a:ext cx="84248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3333CC"/>
                </a:solidFill>
              </a:rPr>
              <a:t>All we need to do is </a:t>
            </a:r>
            <a:r>
              <a:rPr lang="en-US" b="1" dirty="0">
                <a:solidFill>
                  <a:srgbClr val="008000"/>
                </a:solidFill>
              </a:rPr>
              <a:t>increase slowly the value of</a:t>
            </a:r>
            <a:r>
              <a:rPr lang="el-GR" b="1" dirty="0">
                <a:solidFill>
                  <a:srgbClr val="008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Arial" charset="0"/>
                <a:cs typeface="Arial" charset="0"/>
              </a:rPr>
              <a:t>ε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Arial" charset="0"/>
                <a:cs typeface="Arial" charset="0"/>
              </a:rPr>
              <a:t>&gt;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Arial" charset="0"/>
                <a:cs typeface="Arial" charset="0"/>
              </a:rPr>
              <a:t>0</a:t>
            </a:r>
            <a:r>
              <a:rPr lang="el-GR" b="1" dirty="0">
                <a:solidFill>
                  <a:srgbClr val="3333CC"/>
                </a:solidFill>
              </a:rPr>
              <a:t> </a:t>
            </a:r>
            <a:r>
              <a:rPr lang="en-US" b="1" dirty="0">
                <a:solidFill>
                  <a:srgbClr val="3333CC"/>
                </a:solidFill>
              </a:rPr>
              <a:t>to discover an amazingly </a:t>
            </a:r>
            <a:r>
              <a:rPr lang="en-US" b="1" dirty="0">
                <a:solidFill>
                  <a:srgbClr val="C00000"/>
                </a:solidFill>
              </a:rPr>
              <a:t>complex network of chaotic domains</a:t>
            </a:r>
            <a:r>
              <a:rPr lang="en-US" b="1" dirty="0">
                <a:solidFill>
                  <a:srgbClr val="3333CC"/>
                </a:solidFill>
              </a:rPr>
              <a:t>!</a:t>
            </a:r>
            <a:endParaRPr lang="el-GR" b="1" dirty="0">
              <a:solidFill>
                <a:srgbClr val="3333CC"/>
              </a:solidFill>
            </a:endParaRPr>
          </a:p>
        </p:txBody>
      </p:sp>
      <p:sp>
        <p:nvSpPr>
          <p:cNvPr id="9" name="8 - Έλλειψη"/>
          <p:cNvSpPr/>
          <p:nvPr/>
        </p:nvSpPr>
        <p:spPr>
          <a:xfrm>
            <a:off x="3276600" y="2781300"/>
            <a:ext cx="431800" cy="360363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3" name="12 - Δεξιό βέλος"/>
          <p:cNvSpPr/>
          <p:nvPr/>
        </p:nvSpPr>
        <p:spPr>
          <a:xfrm rot="10257977">
            <a:off x="3396465" y="4647406"/>
            <a:ext cx="3024187" cy="144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A725D-D02B-4389-943B-B4CAA03E0157}"/>
              </a:ext>
            </a:extLst>
          </p:cNvPr>
          <p:cNvSpPr txBox="1"/>
          <p:nvPr/>
        </p:nvSpPr>
        <p:spPr>
          <a:xfrm>
            <a:off x="6032501" y="1916113"/>
            <a:ext cx="2665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Simple Periodic Orbits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16" name="Βέλος: Επάνω 15">
            <a:extLst>
              <a:ext uri="{FF2B5EF4-FFF2-40B4-BE49-F238E27FC236}">
                <a16:creationId xmlns:a16="http://schemas.microsoft.com/office/drawing/2014/main" id="{AD90E4F3-8603-44B5-92F3-243C28C0F622}"/>
              </a:ext>
            </a:extLst>
          </p:cNvPr>
          <p:cNvSpPr/>
          <p:nvPr/>
        </p:nvSpPr>
        <p:spPr>
          <a:xfrm rot="15754355">
            <a:off x="4761800" y="883503"/>
            <a:ext cx="140579" cy="294028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Βέλος: Επάνω 16">
            <a:extLst>
              <a:ext uri="{FF2B5EF4-FFF2-40B4-BE49-F238E27FC236}">
                <a16:creationId xmlns:a16="http://schemas.microsoft.com/office/drawing/2014/main" id="{5A2E205F-C114-4332-9E2D-AFAFECA0FAF6}"/>
              </a:ext>
            </a:extLst>
          </p:cNvPr>
          <p:cNvSpPr/>
          <p:nvPr/>
        </p:nvSpPr>
        <p:spPr>
          <a:xfrm rot="14142895" flipH="1">
            <a:off x="5954753" y="2254616"/>
            <a:ext cx="155496" cy="19593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3" grpId="0" animBg="1"/>
      <p:bldP spid="10" grpId="0"/>
      <p:bldP spid="16" grpId="0" animBg="1"/>
      <p:bldP spid="1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8AA083A-A897-43EE-9048-DBC6450474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72" y="3678464"/>
            <a:ext cx="2620903" cy="155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5487C4BD-0CB5-43BC-97EA-D4BED1F6638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070" y="3722250"/>
            <a:ext cx="2513285" cy="159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2FA3EEE-7D98-4A5E-84C1-A0E33A7BF14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"/>
          <a:stretch/>
        </p:blipFill>
        <p:spPr bwMode="auto">
          <a:xfrm>
            <a:off x="1091854" y="2014063"/>
            <a:ext cx="2539940" cy="1422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603169F-2E37-4AD9-86AD-C8AACA94E04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671" y="2031908"/>
            <a:ext cx="2784475" cy="148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D60CAA1-D323-4907-BE06-AFD96A760B3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34" y="362188"/>
            <a:ext cx="2390775" cy="146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995F262-E188-4EAE-AC98-AD4B41A8E6A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74" y="535255"/>
            <a:ext cx="2748078" cy="12931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BD673E-1382-412B-8749-6F70354B3107}"/>
              </a:ext>
            </a:extLst>
          </p:cNvPr>
          <p:cNvSpPr txBox="1"/>
          <p:nvPr/>
        </p:nvSpPr>
        <p:spPr>
          <a:xfrm>
            <a:off x="827584" y="5403862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Fig. 30: </a:t>
            </a:r>
            <a:r>
              <a:rPr lang="en-US" sz="1800" b="1" dirty="0">
                <a:solidFill>
                  <a:srgbClr val="0000FF"/>
                </a:solidFill>
              </a:rPr>
              <a:t>Upper row: </a:t>
            </a:r>
            <a:r>
              <a:rPr lang="pt-BR" sz="1800" b="1" i="1" dirty="0">
                <a:solidFill>
                  <a:srgbClr val="FF0000"/>
                </a:solidFill>
              </a:rPr>
              <a:t>α</a:t>
            </a:r>
            <a:r>
              <a:rPr lang="pt-BR" sz="1800" b="1" dirty="0">
                <a:solidFill>
                  <a:srgbClr val="FF0000"/>
                </a:solidFill>
              </a:rPr>
              <a:t> = 10</a:t>
            </a:r>
            <a:r>
              <a:rPr lang="pt-BR" sz="1800" b="1" dirty="0">
                <a:solidFill>
                  <a:srgbClr val="0000FF"/>
                </a:solidFill>
              </a:rPr>
              <a:t>, (left</a:t>
            </a:r>
            <a:r>
              <a:rPr lang="pt-BR" sz="1800" b="1" dirty="0">
                <a:solidFill>
                  <a:srgbClr val="008000"/>
                </a:solidFill>
              </a:rPr>
              <a:t>) A = 3.30  </a:t>
            </a:r>
            <a:r>
              <a:rPr lang="pt-BR" sz="1800" b="1" dirty="0">
                <a:solidFill>
                  <a:srgbClr val="0000FF"/>
                </a:solidFill>
              </a:rPr>
              <a:t>(right) </a:t>
            </a:r>
            <a:r>
              <a:rPr lang="pt-BR" sz="1800" b="1" dirty="0">
                <a:solidFill>
                  <a:srgbClr val="008000"/>
                </a:solidFill>
              </a:rPr>
              <a:t>A = 3.31</a:t>
            </a:r>
          </a:p>
          <a:p>
            <a:r>
              <a:rPr lang="pt-BR" sz="1800" b="1" dirty="0">
                <a:solidFill>
                  <a:srgbClr val="0000FF"/>
                </a:solidFill>
              </a:rPr>
              <a:t>         Middle row:  </a:t>
            </a:r>
            <a:r>
              <a:rPr lang="pt-BR" sz="1800" b="1" dirty="0">
                <a:solidFill>
                  <a:srgbClr val="FF0000"/>
                </a:solidFill>
              </a:rPr>
              <a:t>α = 3, </a:t>
            </a:r>
            <a:r>
              <a:rPr lang="pt-BR" sz="1800" b="1" dirty="0">
                <a:solidFill>
                  <a:srgbClr val="0000FF"/>
                </a:solidFill>
              </a:rPr>
              <a:t>(left)  </a:t>
            </a:r>
            <a:r>
              <a:rPr lang="pt-BR" sz="1800" b="1" dirty="0">
                <a:solidFill>
                  <a:srgbClr val="008000"/>
                </a:solidFill>
              </a:rPr>
              <a:t>A = 3.49 </a:t>
            </a:r>
            <a:r>
              <a:rPr lang="pt-BR" sz="1800" b="1" dirty="0">
                <a:solidFill>
                  <a:srgbClr val="0000FF"/>
                </a:solidFill>
              </a:rPr>
              <a:t>(right) </a:t>
            </a:r>
            <a:r>
              <a:rPr lang="pt-BR" sz="1800" b="1" dirty="0">
                <a:solidFill>
                  <a:srgbClr val="008000"/>
                </a:solidFill>
              </a:rPr>
              <a:t>A = 3.50</a:t>
            </a:r>
          </a:p>
          <a:p>
            <a:r>
              <a:rPr lang="pt-BR" sz="1800" b="1" dirty="0">
                <a:solidFill>
                  <a:srgbClr val="0000FF"/>
                </a:solidFill>
              </a:rPr>
              <a:t>         Bottom row: </a:t>
            </a:r>
            <a:r>
              <a:rPr lang="pt-BR" sz="1800" b="1" dirty="0">
                <a:solidFill>
                  <a:srgbClr val="FF0000"/>
                </a:solidFill>
              </a:rPr>
              <a:t>α = 2</a:t>
            </a:r>
            <a:r>
              <a:rPr lang="pt-BR" sz="1800" b="1" dirty="0">
                <a:solidFill>
                  <a:srgbClr val="0000FF"/>
                </a:solidFill>
              </a:rPr>
              <a:t>, (left)  </a:t>
            </a:r>
            <a:r>
              <a:rPr lang="pt-BR" sz="1800" b="1" dirty="0">
                <a:solidFill>
                  <a:srgbClr val="008000"/>
                </a:solidFill>
              </a:rPr>
              <a:t>A = 4.60 </a:t>
            </a:r>
            <a:r>
              <a:rPr lang="pt-BR" sz="1800" b="1" dirty="0">
                <a:solidFill>
                  <a:srgbClr val="0000FF"/>
                </a:solidFill>
              </a:rPr>
              <a:t>(right) </a:t>
            </a:r>
            <a:r>
              <a:rPr lang="pt-BR" sz="1800" b="1" dirty="0">
                <a:solidFill>
                  <a:srgbClr val="008000"/>
                </a:solidFill>
              </a:rPr>
              <a:t>A = 4.61, </a:t>
            </a:r>
          </a:p>
          <a:p>
            <a:r>
              <a:rPr lang="pt-BR" sz="1800" b="1" dirty="0">
                <a:solidFill>
                  <a:srgbClr val="0000FF"/>
                </a:solidFill>
              </a:rPr>
              <a:t>N=100 particles. </a:t>
            </a:r>
            <a:r>
              <a:rPr lang="pt-BR" sz="1800" b="1" dirty="0">
                <a:solidFill>
                  <a:srgbClr val="C00000"/>
                </a:solidFill>
              </a:rPr>
              <a:t>Observe how A</a:t>
            </a:r>
            <a:r>
              <a:rPr lang="pt-BR" sz="1800" b="1" baseline="-25000" dirty="0">
                <a:solidFill>
                  <a:srgbClr val="C00000"/>
                </a:solidFill>
              </a:rPr>
              <a:t>s </a:t>
            </a:r>
            <a:r>
              <a:rPr lang="pt-BR" sz="1800" b="1" dirty="0">
                <a:solidFill>
                  <a:srgbClr val="C00000"/>
                </a:solidFill>
              </a:rPr>
              <a:t> increases as </a:t>
            </a:r>
            <a:r>
              <a:rPr lang="el-GR" sz="1800" b="1" dirty="0">
                <a:solidFill>
                  <a:srgbClr val="C00000"/>
                </a:solidFill>
              </a:rPr>
              <a:t>α </a:t>
            </a:r>
            <a:r>
              <a:rPr lang="en-US" sz="1800" b="1" dirty="0">
                <a:solidFill>
                  <a:srgbClr val="C00000"/>
                </a:solidFill>
              </a:rPr>
              <a:t>decreases!</a:t>
            </a:r>
            <a:endParaRPr lang="pt-BR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907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A336E12-DAC3-4204-84C5-1BCD902575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37598"/>
            <a:ext cx="3384376" cy="25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1945A19-CB2A-45E4-9E8C-630F3C0C7669}"/>
              </a:ext>
            </a:extLst>
          </p:cNvPr>
          <p:cNvSpPr/>
          <p:nvPr/>
        </p:nvSpPr>
        <p:spPr>
          <a:xfrm>
            <a:off x="510243" y="4353291"/>
            <a:ext cx="83336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800" b="1" dirty="0" err="1">
                <a:solidFill>
                  <a:srgbClr val="C00000"/>
                </a:solidFill>
              </a:rPr>
              <a:t>Fig</a:t>
            </a:r>
            <a:r>
              <a:rPr lang="en-US" sz="1800" b="1" dirty="0">
                <a:solidFill>
                  <a:srgbClr val="C00000"/>
                </a:solidFill>
              </a:rPr>
              <a:t>.</a:t>
            </a:r>
            <a:r>
              <a:rPr lang="el-GR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31</a:t>
            </a:r>
            <a:r>
              <a:rPr lang="el-GR" sz="1800" b="1" dirty="0">
                <a:solidFill>
                  <a:srgbClr val="C00000"/>
                </a:solidFill>
              </a:rPr>
              <a:t>. </a:t>
            </a:r>
            <a:r>
              <a:rPr lang="el-GR" sz="1800" b="1" dirty="0" err="1">
                <a:solidFill>
                  <a:srgbClr val="0000FF"/>
                </a:solidFill>
              </a:rPr>
              <a:t>Graphs</a:t>
            </a:r>
            <a:r>
              <a:rPr lang="el-GR" sz="1800" b="1" dirty="0">
                <a:solidFill>
                  <a:srgbClr val="0000FF"/>
                </a:solidFill>
              </a:rPr>
              <a:t> of the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l-GR" sz="1800" b="1" dirty="0" err="1">
                <a:solidFill>
                  <a:srgbClr val="0000FF"/>
                </a:solidFill>
              </a:rPr>
              <a:t>supratransmission</a:t>
            </a:r>
            <a:r>
              <a:rPr lang="el-GR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>
                <a:solidFill>
                  <a:srgbClr val="0000FF"/>
                </a:solidFill>
              </a:rPr>
              <a:t>thresholds</a:t>
            </a:r>
            <a:r>
              <a:rPr lang="en-US" sz="1800" b="1" dirty="0"/>
              <a:t> </a:t>
            </a:r>
            <a:r>
              <a:rPr lang="el-GR" sz="1800" b="1" dirty="0" err="1">
                <a:solidFill>
                  <a:srgbClr val="008000"/>
                </a:solidFill>
              </a:rPr>
              <a:t>versus</a:t>
            </a:r>
            <a:r>
              <a:rPr lang="el-GR" sz="1800" b="1" dirty="0">
                <a:solidFill>
                  <a:srgbClr val="008000"/>
                </a:solidFill>
              </a:rPr>
              <a:t> Ω,</a:t>
            </a:r>
            <a:r>
              <a:rPr lang="el-GR" sz="1800" b="1" dirty="0"/>
              <a:t> </a:t>
            </a:r>
            <a:r>
              <a:rPr lang="el-GR" sz="1800" b="1" dirty="0">
                <a:solidFill>
                  <a:srgbClr val="0000FF"/>
                </a:solidFill>
              </a:rPr>
              <a:t>for </a:t>
            </a:r>
            <a:r>
              <a:rPr lang="el-GR" sz="1800" b="1" dirty="0">
                <a:solidFill>
                  <a:srgbClr val="C00000"/>
                </a:solidFill>
              </a:rPr>
              <a:t>α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l-GR" sz="1800" b="1" dirty="0">
                <a:solidFill>
                  <a:srgbClr val="C00000"/>
                </a:solidFill>
              </a:rPr>
              <a:t>=</a:t>
            </a:r>
            <a:r>
              <a:rPr lang="en-US" sz="1800" b="1" dirty="0">
                <a:solidFill>
                  <a:srgbClr val="C00000"/>
                </a:solidFill>
              </a:rPr>
              <a:t>3</a:t>
            </a:r>
            <a:r>
              <a:rPr lang="el-GR" sz="1800" b="1" dirty="0">
                <a:solidFill>
                  <a:srgbClr val="C00000"/>
                </a:solidFill>
              </a:rPr>
              <a:t> and α = </a:t>
            </a:r>
            <a:r>
              <a:rPr lang="en-US" sz="1800" b="1" dirty="0">
                <a:solidFill>
                  <a:srgbClr val="C00000"/>
                </a:solidFill>
              </a:rPr>
              <a:t>2</a:t>
            </a:r>
            <a:r>
              <a:rPr lang="el-GR" sz="1800" b="1" dirty="0">
                <a:solidFill>
                  <a:srgbClr val="C00000"/>
                </a:solidFill>
              </a:rPr>
              <a:t>. </a:t>
            </a:r>
            <a:r>
              <a:rPr lang="el-GR" sz="1800" b="1" dirty="0">
                <a:solidFill>
                  <a:srgbClr val="0000FF"/>
                </a:solidFill>
              </a:rPr>
              <a:t>The </a:t>
            </a:r>
            <a:r>
              <a:rPr lang="el-GR" sz="1800" b="1" dirty="0" err="1">
                <a:solidFill>
                  <a:srgbClr val="0000FF"/>
                </a:solidFill>
              </a:rPr>
              <a:t>solid</a:t>
            </a:r>
            <a:r>
              <a:rPr lang="el-GR" sz="1800" b="1" dirty="0">
                <a:solidFill>
                  <a:srgbClr val="0000FF"/>
                </a:solidFill>
              </a:rPr>
              <a:t> </a:t>
            </a:r>
            <a:r>
              <a:rPr lang="el-GR" sz="1800" b="1" dirty="0" err="1">
                <a:solidFill>
                  <a:srgbClr val="0000FF"/>
                </a:solidFill>
              </a:rPr>
              <a:t>curve</a:t>
            </a:r>
            <a:r>
              <a:rPr lang="el-GR" sz="1800" b="1" dirty="0">
                <a:solidFill>
                  <a:srgbClr val="0000FF"/>
                </a:solidFill>
              </a:rPr>
              <a:t> </a:t>
            </a:r>
            <a:r>
              <a:rPr lang="el-GR" sz="1800" b="1" dirty="0" err="1">
                <a:solidFill>
                  <a:srgbClr val="0000FF"/>
                </a:solidFill>
              </a:rPr>
              <a:t>is</a:t>
            </a:r>
            <a:r>
              <a:rPr lang="el-GR" sz="1800" b="1" dirty="0">
                <a:solidFill>
                  <a:srgbClr val="0000FF"/>
                </a:solidFill>
              </a:rPr>
              <a:t> the </a:t>
            </a:r>
            <a:r>
              <a:rPr lang="el-GR" sz="1800" b="1" dirty="0" err="1">
                <a:solidFill>
                  <a:srgbClr val="0000FF"/>
                </a:solidFill>
              </a:rPr>
              <a:t>short</a:t>
            </a:r>
            <a:r>
              <a:rPr lang="el-GR" sz="1800" b="1" dirty="0">
                <a:solidFill>
                  <a:srgbClr val="0000FF"/>
                </a:solidFill>
              </a:rPr>
              <a:t> </a:t>
            </a:r>
            <a:r>
              <a:rPr lang="el-GR" sz="1800" b="1" dirty="0" err="1">
                <a:solidFill>
                  <a:srgbClr val="0000FF"/>
                </a:solidFill>
              </a:rPr>
              <a:t>range</a:t>
            </a:r>
            <a:r>
              <a:rPr lang="el-GR" sz="1800" b="1" dirty="0">
                <a:solidFill>
                  <a:srgbClr val="0000FF"/>
                </a:solidFill>
              </a:rPr>
              <a:t> </a:t>
            </a:r>
            <a:r>
              <a:rPr lang="el-GR" sz="1800" b="1" dirty="0" err="1">
                <a:solidFill>
                  <a:srgbClr val="0000FF"/>
                </a:solidFill>
              </a:rPr>
              <a:t>interaction</a:t>
            </a:r>
            <a:r>
              <a:rPr lang="el-GR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>
                <a:solidFill>
                  <a:srgbClr val="0000FF"/>
                </a:solidFill>
              </a:rPr>
              <a:t>formula</a:t>
            </a:r>
            <a:r>
              <a:rPr lang="el-GR" sz="1800" b="1" dirty="0">
                <a:solidFill>
                  <a:srgbClr val="0000FF"/>
                </a:solidFill>
              </a:rPr>
              <a:t> (1), </a:t>
            </a:r>
            <a:r>
              <a:rPr lang="en-US" sz="1800" b="1" dirty="0">
                <a:solidFill>
                  <a:srgbClr val="C00000"/>
                </a:solidFill>
              </a:rPr>
              <a:t>(that fails badly) </a:t>
            </a:r>
            <a:r>
              <a:rPr lang="el-GR" sz="1800" b="1" dirty="0">
                <a:solidFill>
                  <a:srgbClr val="008000"/>
                </a:solidFill>
              </a:rPr>
              <a:t>the </a:t>
            </a:r>
            <a:r>
              <a:rPr lang="el-GR" sz="1800" b="1" dirty="0" err="1">
                <a:solidFill>
                  <a:srgbClr val="008000"/>
                </a:solidFill>
              </a:rPr>
              <a:t>dashed</a:t>
            </a:r>
            <a:r>
              <a:rPr lang="el-GR" sz="1800" b="1" dirty="0">
                <a:solidFill>
                  <a:srgbClr val="008000"/>
                </a:solidFill>
              </a:rPr>
              <a:t> </a:t>
            </a:r>
            <a:r>
              <a:rPr lang="el-GR" sz="1800" b="1" dirty="0" err="1">
                <a:solidFill>
                  <a:srgbClr val="008000"/>
                </a:solidFill>
              </a:rPr>
              <a:t>lines</a:t>
            </a:r>
            <a:r>
              <a:rPr lang="el-GR" sz="1800" b="1" dirty="0">
                <a:solidFill>
                  <a:srgbClr val="008000"/>
                </a:solidFill>
              </a:rPr>
              <a:t> </a:t>
            </a:r>
            <a:r>
              <a:rPr lang="el-GR" sz="1800" b="1" dirty="0" err="1">
                <a:solidFill>
                  <a:srgbClr val="008000"/>
                </a:solidFill>
              </a:rPr>
              <a:t>are</a:t>
            </a:r>
            <a:r>
              <a:rPr lang="el-GR" sz="1800" b="1" dirty="0">
                <a:solidFill>
                  <a:srgbClr val="008000"/>
                </a:solidFill>
              </a:rPr>
              <a:t> the </a:t>
            </a:r>
            <a:r>
              <a:rPr lang="el-GR" sz="1800" b="1" dirty="0" err="1">
                <a:solidFill>
                  <a:srgbClr val="008000"/>
                </a:solidFill>
              </a:rPr>
              <a:t>numerical</a:t>
            </a:r>
            <a:r>
              <a:rPr lang="el-GR" sz="1800" b="1" dirty="0">
                <a:solidFill>
                  <a:srgbClr val="008000"/>
                </a:solidFill>
              </a:rPr>
              <a:t> </a:t>
            </a:r>
            <a:r>
              <a:rPr lang="el-GR" sz="1800" b="1" dirty="0" err="1">
                <a:solidFill>
                  <a:srgbClr val="008000"/>
                </a:solidFill>
              </a:rPr>
              <a:t>approximations</a:t>
            </a:r>
            <a:r>
              <a:rPr lang="el-GR" sz="1800" b="1" dirty="0">
                <a:solidFill>
                  <a:srgbClr val="0000FF"/>
                </a:solidFill>
              </a:rPr>
              <a:t>, and the </a:t>
            </a:r>
            <a:r>
              <a:rPr lang="el-GR" sz="1800" b="1" dirty="0" err="1">
                <a:solidFill>
                  <a:srgbClr val="0000FF"/>
                </a:solidFill>
              </a:rPr>
              <a:t>dotted</a:t>
            </a:r>
            <a:r>
              <a:rPr lang="el-GR" sz="1800" b="1" dirty="0">
                <a:solidFill>
                  <a:srgbClr val="0000FF"/>
                </a:solidFill>
              </a:rPr>
              <a:t> </a:t>
            </a:r>
            <a:r>
              <a:rPr lang="el-GR" sz="1800" b="1" dirty="0" err="1">
                <a:solidFill>
                  <a:srgbClr val="0000FF"/>
                </a:solidFill>
              </a:rPr>
              <a:t>curve</a:t>
            </a:r>
            <a:r>
              <a:rPr lang="el-GR" sz="1800" b="1" dirty="0">
                <a:solidFill>
                  <a:srgbClr val="0000FF"/>
                </a:solidFill>
              </a:rPr>
              <a:t> </a:t>
            </a:r>
            <a:r>
              <a:rPr lang="el-GR" sz="1800" b="1" dirty="0" err="1">
                <a:solidFill>
                  <a:srgbClr val="0000FF"/>
                </a:solidFill>
              </a:rPr>
              <a:t>is</a:t>
            </a:r>
            <a:r>
              <a:rPr lang="el-GR" sz="1800" b="1" dirty="0">
                <a:solidFill>
                  <a:srgbClr val="0000FF"/>
                </a:solidFill>
              </a:rPr>
              <a:t> the </a:t>
            </a:r>
            <a:r>
              <a:rPr lang="el-GR" sz="1800" b="1" dirty="0" err="1">
                <a:solidFill>
                  <a:srgbClr val="0000FF"/>
                </a:solidFill>
              </a:rPr>
              <a:t>plot</a:t>
            </a:r>
            <a:r>
              <a:rPr lang="el-GR" sz="1800" b="1" dirty="0">
                <a:solidFill>
                  <a:srgbClr val="0000FF"/>
                </a:solidFill>
              </a:rPr>
              <a:t> of the </a:t>
            </a:r>
            <a:r>
              <a:rPr lang="el-GR" sz="1800" b="1" dirty="0" err="1">
                <a:solidFill>
                  <a:srgbClr val="0000FF"/>
                </a:solidFill>
              </a:rPr>
              <a:t>empirical</a:t>
            </a:r>
            <a:r>
              <a:rPr lang="el-GR" sz="1800" b="1" dirty="0">
                <a:solidFill>
                  <a:srgbClr val="0000FF"/>
                </a:solidFill>
              </a:rPr>
              <a:t> </a:t>
            </a:r>
            <a:r>
              <a:rPr lang="el-GR" sz="1800" b="1" dirty="0" err="1">
                <a:solidFill>
                  <a:srgbClr val="0000FF"/>
                </a:solidFill>
              </a:rPr>
              <a:t>formula</a:t>
            </a:r>
            <a:r>
              <a:rPr lang="el-GR" sz="1800" b="1" dirty="0">
                <a:solidFill>
                  <a:srgbClr val="0000FF"/>
                </a:solidFill>
              </a:rPr>
              <a:t> </a:t>
            </a:r>
            <a:endParaRPr lang="en-US" sz="1800" b="1" dirty="0">
              <a:solidFill>
                <a:srgbClr val="0000FF"/>
              </a:solidFill>
            </a:endParaRPr>
          </a:p>
          <a:p>
            <a:endParaRPr lang="en-US" sz="1800" b="1" dirty="0">
              <a:solidFill>
                <a:srgbClr val="0000FF"/>
              </a:solidFill>
            </a:endParaRPr>
          </a:p>
          <a:p>
            <a:endParaRPr lang="en-US" sz="1800" b="1" dirty="0">
              <a:solidFill>
                <a:srgbClr val="0000FF"/>
              </a:solidFill>
            </a:endParaRPr>
          </a:p>
          <a:p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b="1" dirty="0">
                <a:solidFill>
                  <a:srgbClr val="0000FF"/>
                </a:solidFill>
              </a:rPr>
              <a:t>for suitable k, r fitting parameters.</a:t>
            </a:r>
            <a:endParaRPr lang="el-GR" sz="1800" b="1" dirty="0">
              <a:solidFill>
                <a:srgbClr val="0000FF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B60AAFE-1416-49A7-A281-184137950852}"/>
              </a:ext>
            </a:extLst>
          </p:cNvPr>
          <p:cNvSpPr/>
          <p:nvPr/>
        </p:nvSpPr>
        <p:spPr>
          <a:xfrm>
            <a:off x="251520" y="409888"/>
            <a:ext cx="8712968" cy="833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8.2 </a:t>
            </a:r>
            <a:r>
              <a:rPr lang="en-US" b="1" cap="all" dirty="0">
                <a:solidFill>
                  <a:srgbClr val="FF0000"/>
                </a:solidFill>
              </a:rPr>
              <a:t>Surprise: </a:t>
            </a:r>
            <a:r>
              <a:rPr lang="en-US" b="1" cap="all" dirty="0">
                <a:solidFill>
                  <a:srgbClr val="008000"/>
                </a:solidFill>
              </a:rPr>
              <a:t>For </a:t>
            </a:r>
            <a:r>
              <a:rPr lang="el-GR" b="1" dirty="0">
                <a:solidFill>
                  <a:srgbClr val="008000"/>
                </a:solidFill>
              </a:rPr>
              <a:t>a</a:t>
            </a:r>
            <a:r>
              <a:rPr lang="en-US" b="1" cap="all" dirty="0">
                <a:solidFill>
                  <a:srgbClr val="008000"/>
                </a:solidFill>
              </a:rPr>
              <a:t> &lt; 2, </a:t>
            </a:r>
            <a:r>
              <a:rPr lang="en-US" b="1" cap="all" dirty="0" err="1">
                <a:solidFill>
                  <a:srgbClr val="008000"/>
                </a:solidFill>
              </a:rPr>
              <a:t>supratransmission</a:t>
            </a:r>
            <a:r>
              <a:rPr lang="en-US" b="1" cap="all" dirty="0">
                <a:solidFill>
                  <a:srgbClr val="008000"/>
                </a:solidFill>
              </a:rPr>
              <a:t> thresholds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b="1" cap="all" dirty="0">
              <a:solidFill>
                <a:srgbClr val="0080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b="1" cap="all" dirty="0">
                <a:solidFill>
                  <a:srgbClr val="008000"/>
                </a:solidFill>
              </a:rPr>
              <a:t>           sharply decrease </a:t>
            </a:r>
            <a:r>
              <a:rPr lang="en-US" b="1" cap="all" dirty="0">
                <a:solidFill>
                  <a:srgbClr val="333399"/>
                </a:solidFill>
              </a:rPr>
              <a:t>to much lower values!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5043212-28D5-41C5-AA91-F77BE7FB29A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43" y="1460086"/>
            <a:ext cx="3331695" cy="26768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DDE4EF-BA66-4685-8A2B-FD5293D2334F}"/>
              </a:ext>
            </a:extLst>
          </p:cNvPr>
          <p:cNvSpPr txBox="1"/>
          <p:nvPr/>
        </p:nvSpPr>
        <p:spPr>
          <a:xfrm>
            <a:off x="1907704" y="397918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 =3 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43A14-CFD0-43A6-8553-E1327E7DB2A6}"/>
              </a:ext>
            </a:extLst>
          </p:cNvPr>
          <p:cNvSpPr txBox="1"/>
          <p:nvPr/>
        </p:nvSpPr>
        <p:spPr>
          <a:xfrm>
            <a:off x="6444208" y="397918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 = 2 </a:t>
            </a:r>
            <a:endParaRPr lang="el-GR" b="1" dirty="0">
              <a:solidFill>
                <a:srgbClr val="C00000"/>
              </a:solidFill>
            </a:endParaRPr>
          </a:p>
        </p:txBody>
      </p:sp>
      <p:graphicFrame>
        <p:nvGraphicFramePr>
          <p:cNvPr id="9" name="Αντικείμενο 8">
            <a:extLst>
              <a:ext uri="{FF2B5EF4-FFF2-40B4-BE49-F238E27FC236}">
                <a16:creationId xmlns:a16="http://schemas.microsoft.com/office/drawing/2014/main" id="{28E1485A-F0C1-42E0-A156-9BCBB737F4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688" y="5558883"/>
          <a:ext cx="607695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3" name="Equation" r:id="rId5" imgW="3504960" imgH="431640" progId="Equation.DSMT4">
                  <p:embed/>
                </p:oleObj>
              </mc:Choice>
              <mc:Fallback>
                <p:oleObj name="Equation" r:id="rId5" imgW="3504960" imgH="431640" progId="Equation.DSMT4">
                  <p:embed/>
                  <p:pic>
                    <p:nvPicPr>
                      <p:cNvPr id="9" name="Αντικείμενο 8">
                        <a:extLst>
                          <a:ext uri="{FF2B5EF4-FFF2-40B4-BE49-F238E27FC236}">
                            <a16:creationId xmlns:a16="http://schemas.microsoft.com/office/drawing/2014/main" id="{28E1485A-F0C1-42E0-A156-9BCBB737F4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5558883"/>
                        <a:ext cx="6076950" cy="739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247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0CB30D-1006-4E5C-B271-85D6D90189E6}"/>
              </a:ext>
            </a:extLst>
          </p:cNvPr>
          <p:cNvSpPr txBox="1"/>
          <p:nvPr/>
        </p:nvSpPr>
        <p:spPr>
          <a:xfrm>
            <a:off x="179512" y="476672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</a:rPr>
              <a:t>The surprise occurs </a:t>
            </a:r>
            <a:r>
              <a:rPr lang="en-US" b="1" dirty="0">
                <a:solidFill>
                  <a:srgbClr val="008000"/>
                </a:solidFill>
              </a:rPr>
              <a:t>for stronger LRI</a:t>
            </a:r>
            <a:r>
              <a:rPr lang="en-US" b="1" dirty="0">
                <a:solidFill>
                  <a:srgbClr val="FF0000"/>
                </a:solidFill>
              </a:rPr>
              <a:t>, i.e.</a:t>
            </a:r>
            <a:r>
              <a:rPr lang="el-GR" b="1" dirty="0">
                <a:solidFill>
                  <a:srgbClr val="FF0000"/>
                </a:solidFill>
              </a:rPr>
              <a:t> 0</a:t>
            </a:r>
            <a:r>
              <a:rPr lang="en-US" b="1" dirty="0">
                <a:solidFill>
                  <a:srgbClr val="FF0000"/>
                </a:solidFill>
              </a:rPr>
              <a:t> ≤</a:t>
            </a:r>
            <a:r>
              <a:rPr lang="el-GR" b="1" dirty="0">
                <a:solidFill>
                  <a:srgbClr val="FF0000"/>
                </a:solidFill>
              </a:rPr>
              <a:t> α &lt; 2 !!!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413709B-A04F-4E52-A9AB-3C9045BF57A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5184576" cy="33679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33835-72EC-46D7-86D7-2AFDDB3E76DE}"/>
              </a:ext>
            </a:extLst>
          </p:cNvPr>
          <p:cNvSpPr txBox="1"/>
          <p:nvPr/>
        </p:nvSpPr>
        <p:spPr>
          <a:xfrm>
            <a:off x="1326495" y="2649891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Α</a:t>
            </a:r>
            <a:r>
              <a:rPr lang="en-US" sz="2400" baseline="-25000" dirty="0">
                <a:solidFill>
                  <a:srgbClr val="C00000"/>
                </a:solidFill>
              </a:rPr>
              <a:t>s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17EA2-6F46-4558-9979-12252DC3D5C3}"/>
              </a:ext>
            </a:extLst>
          </p:cNvPr>
          <p:cNvSpPr txBox="1"/>
          <p:nvPr/>
        </p:nvSpPr>
        <p:spPr>
          <a:xfrm>
            <a:off x="3851920" y="442300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>
                <a:solidFill>
                  <a:srgbClr val="C00000"/>
                </a:solidFill>
              </a:rPr>
              <a:t>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C5B6F-E27A-4A7B-BD5D-E0E478E4D31B}"/>
              </a:ext>
            </a:extLst>
          </p:cNvPr>
          <p:cNvSpPr txBox="1"/>
          <p:nvPr/>
        </p:nvSpPr>
        <p:spPr>
          <a:xfrm>
            <a:off x="467544" y="4884667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Fig. 32: </a:t>
            </a:r>
            <a:r>
              <a:rPr lang="en-US" b="1" dirty="0">
                <a:solidFill>
                  <a:srgbClr val="0000FF"/>
                </a:solidFill>
              </a:rPr>
              <a:t>The </a:t>
            </a:r>
            <a:r>
              <a:rPr lang="en-US" b="1" dirty="0" err="1">
                <a:solidFill>
                  <a:srgbClr val="0000FF"/>
                </a:solidFill>
              </a:rPr>
              <a:t>supertransmission</a:t>
            </a:r>
            <a:r>
              <a:rPr lang="en-US" b="1" dirty="0">
                <a:solidFill>
                  <a:srgbClr val="0000FF"/>
                </a:solidFill>
              </a:rPr>
              <a:t> threshold </a:t>
            </a:r>
            <a:r>
              <a:rPr lang="en-US" b="1" dirty="0">
                <a:solidFill>
                  <a:srgbClr val="C00000"/>
                </a:solidFill>
              </a:rPr>
              <a:t>A</a:t>
            </a:r>
            <a:r>
              <a:rPr lang="en-US" b="1" baseline="-25000" dirty="0">
                <a:solidFill>
                  <a:srgbClr val="C00000"/>
                </a:solidFill>
              </a:rPr>
              <a:t>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as</a:t>
            </a:r>
            <a:r>
              <a:rPr lang="en-US" b="1" dirty="0">
                <a:solidFill>
                  <a:srgbClr val="C00000"/>
                </a:solidFill>
              </a:rPr>
              <a:t> a function of </a:t>
            </a:r>
            <a:r>
              <a:rPr lang="el-GR" b="1" i="1" dirty="0">
                <a:solidFill>
                  <a:srgbClr val="C00000"/>
                </a:solidFill>
              </a:rPr>
              <a:t>α</a:t>
            </a:r>
            <a:r>
              <a:rPr lang="el-GR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for </a:t>
            </a:r>
            <a:r>
              <a:rPr lang="el-GR" b="1" dirty="0">
                <a:solidFill>
                  <a:srgbClr val="FF0000"/>
                </a:solidFill>
              </a:rPr>
              <a:t>Ω = 0.9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red diamonds), </a:t>
            </a:r>
            <a:r>
              <a:rPr lang="el-GR" b="1" dirty="0">
                <a:solidFill>
                  <a:srgbClr val="0000FF"/>
                </a:solidFill>
              </a:rPr>
              <a:t>Ω = 0.8 (</a:t>
            </a:r>
            <a:r>
              <a:rPr lang="en-US" b="1" dirty="0">
                <a:solidFill>
                  <a:srgbClr val="0000FF"/>
                </a:solidFill>
              </a:rPr>
              <a:t>blue circles) and </a:t>
            </a:r>
            <a:r>
              <a:rPr lang="el-GR" b="1" dirty="0">
                <a:solidFill>
                  <a:srgbClr val="008000"/>
                </a:solidFill>
              </a:rPr>
              <a:t>Ω = 0.7 (</a:t>
            </a:r>
            <a:r>
              <a:rPr lang="en-US" b="1" dirty="0">
                <a:solidFill>
                  <a:srgbClr val="008000"/>
                </a:solidFill>
              </a:rPr>
              <a:t>green triangles). </a:t>
            </a:r>
            <a:r>
              <a:rPr lang="en-US" b="1" dirty="0">
                <a:solidFill>
                  <a:srgbClr val="0000FF"/>
                </a:solidFill>
              </a:rPr>
              <a:t>As </a:t>
            </a:r>
            <a:r>
              <a:rPr lang="el-GR" b="1" i="1" dirty="0">
                <a:solidFill>
                  <a:srgbClr val="0000FF"/>
                </a:solidFill>
              </a:rPr>
              <a:t>α</a:t>
            </a:r>
            <a:r>
              <a:rPr lang="en-US" b="1" dirty="0">
                <a:solidFill>
                  <a:srgbClr val="0000FF"/>
                </a:solidFill>
              </a:rPr>
              <a:t> decreases below 2, the </a:t>
            </a:r>
            <a:r>
              <a:rPr lang="en-US" b="1" dirty="0" err="1">
                <a:solidFill>
                  <a:srgbClr val="0000FF"/>
                </a:solidFill>
              </a:rPr>
              <a:t>theresholds</a:t>
            </a:r>
            <a:r>
              <a:rPr lang="en-US" b="1" dirty="0">
                <a:solidFill>
                  <a:srgbClr val="0000FF"/>
                </a:solidFill>
              </a:rPr>
              <a:t> take a sudden “dive”</a:t>
            </a:r>
            <a:r>
              <a:rPr lang="el-GR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to lower values that is not predicted by our empirical formula (2). </a:t>
            </a:r>
            <a:endParaRPr lang="el-G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0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5C3160-8B58-48DB-AC13-01C4A73FC801}"/>
              </a:ext>
            </a:extLst>
          </p:cNvPr>
          <p:cNvSpPr txBox="1"/>
          <p:nvPr/>
        </p:nvSpPr>
        <p:spPr>
          <a:xfrm>
            <a:off x="467544" y="404664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This decrease is a mystery </a:t>
            </a:r>
            <a:r>
              <a:rPr lang="en-US" b="1" dirty="0">
                <a:solidFill>
                  <a:srgbClr val="0000FF"/>
                </a:solidFill>
              </a:rPr>
              <a:t>that we have not been able to explain. It is most likely related to the fact that our potentials, which </a:t>
            </a:r>
            <a:r>
              <a:rPr lang="en-US" b="1" dirty="0">
                <a:solidFill>
                  <a:srgbClr val="008000"/>
                </a:solidFill>
              </a:rPr>
              <a:t>beyond the linear particle - particle interactions, </a:t>
            </a:r>
            <a:r>
              <a:rPr lang="en-US" b="1" dirty="0">
                <a:solidFill>
                  <a:srgbClr val="C00000"/>
                </a:solidFill>
              </a:rPr>
              <a:t>also include on site potentials.</a:t>
            </a:r>
            <a:endParaRPr lang="el-GR" b="1" dirty="0">
              <a:solidFill>
                <a:srgbClr val="C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CCCD197-1DB0-4A4C-A2DC-0AAFA921707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5432"/>
            <a:ext cx="3362624" cy="259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0F0FCBCE-1204-4202-A037-4453E361BA5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7" y="1995178"/>
            <a:ext cx="3708920" cy="243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0A0C0-F51C-44AF-AC99-D27C5481DC5C}"/>
              </a:ext>
            </a:extLst>
          </p:cNvPr>
          <p:cNvSpPr txBox="1"/>
          <p:nvPr/>
        </p:nvSpPr>
        <p:spPr>
          <a:xfrm>
            <a:off x="443546" y="2788860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</a:rPr>
              <a:t>Α</a:t>
            </a:r>
            <a:r>
              <a:rPr lang="en-US" sz="2400" baseline="-25000" dirty="0">
                <a:solidFill>
                  <a:srgbClr val="C00000"/>
                </a:solidFill>
              </a:rPr>
              <a:t>s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9E765-B401-4238-BDD7-638EBBD8771B}"/>
              </a:ext>
            </a:extLst>
          </p:cNvPr>
          <p:cNvSpPr txBox="1"/>
          <p:nvPr/>
        </p:nvSpPr>
        <p:spPr>
          <a:xfrm>
            <a:off x="4260147" y="3958027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>
                <a:solidFill>
                  <a:srgbClr val="C00000"/>
                </a:solidFill>
              </a:rPr>
              <a:t>α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7ED29B2-E4CB-4990-8263-CAF698B80965}"/>
              </a:ext>
            </a:extLst>
          </p:cNvPr>
          <p:cNvSpPr/>
          <p:nvPr/>
        </p:nvSpPr>
        <p:spPr>
          <a:xfrm>
            <a:off x="323528" y="4474710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Fig. 33: </a:t>
            </a:r>
            <a:r>
              <a:rPr lang="en-US" sz="1800" b="1" dirty="0">
                <a:solidFill>
                  <a:srgbClr val="0000FF"/>
                </a:solidFill>
              </a:rPr>
              <a:t>The </a:t>
            </a:r>
            <a:r>
              <a:rPr lang="en-US" sz="1800" b="1" dirty="0" err="1">
                <a:solidFill>
                  <a:srgbClr val="0000FF"/>
                </a:solidFill>
              </a:rPr>
              <a:t>supertransmission</a:t>
            </a:r>
            <a:r>
              <a:rPr lang="en-US" sz="1800" b="1" dirty="0">
                <a:solidFill>
                  <a:srgbClr val="0000FF"/>
                </a:solidFill>
              </a:rPr>
              <a:t> threshold </a:t>
            </a:r>
            <a:r>
              <a:rPr lang="en-US" sz="1800" b="1" dirty="0">
                <a:solidFill>
                  <a:srgbClr val="C00000"/>
                </a:solidFill>
              </a:rPr>
              <a:t>A</a:t>
            </a:r>
            <a:r>
              <a:rPr lang="en-US" sz="1800" b="1" baseline="-25000" dirty="0">
                <a:solidFill>
                  <a:srgbClr val="C00000"/>
                </a:solidFill>
              </a:rPr>
              <a:t>s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 err="1">
                <a:solidFill>
                  <a:srgbClr val="C00000"/>
                </a:solidFill>
              </a:rPr>
              <a:t>as</a:t>
            </a:r>
            <a:r>
              <a:rPr lang="en-US" sz="1800" b="1" dirty="0">
                <a:solidFill>
                  <a:srgbClr val="C00000"/>
                </a:solidFill>
              </a:rPr>
              <a:t> a function of </a:t>
            </a:r>
            <a:r>
              <a:rPr lang="el-GR" sz="1800" b="1" i="1" dirty="0">
                <a:solidFill>
                  <a:srgbClr val="C00000"/>
                </a:solidFill>
              </a:rPr>
              <a:t>α</a:t>
            </a:r>
            <a:r>
              <a:rPr lang="el-GR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rgbClr val="0000FF"/>
                </a:solidFill>
              </a:rPr>
              <a:t>for </a:t>
            </a:r>
            <a:r>
              <a:rPr lang="el-GR" sz="1800" b="1" dirty="0">
                <a:solidFill>
                  <a:srgbClr val="FF0000"/>
                </a:solidFill>
              </a:rPr>
              <a:t>Ω = 0.9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l-GR" sz="1800" b="1" dirty="0">
                <a:solidFill>
                  <a:srgbClr val="0000FF"/>
                </a:solidFill>
              </a:rPr>
              <a:t>Ω = 0.8</a:t>
            </a:r>
            <a:r>
              <a:rPr lang="en-US" sz="1800" b="1" dirty="0">
                <a:solidFill>
                  <a:srgbClr val="0000FF"/>
                </a:solidFill>
              </a:rPr>
              <a:t> and </a:t>
            </a:r>
            <a:r>
              <a:rPr lang="el-GR" sz="1800" b="1" dirty="0">
                <a:solidFill>
                  <a:srgbClr val="008000"/>
                </a:solidFill>
              </a:rPr>
              <a:t>Ω = 0.7</a:t>
            </a:r>
            <a:r>
              <a:rPr lang="en-US" sz="1800" b="1" dirty="0">
                <a:solidFill>
                  <a:srgbClr val="008000"/>
                </a:solidFill>
              </a:rPr>
              <a:t>. Numerical results on the left</a:t>
            </a:r>
            <a:r>
              <a:rPr lang="en-US" sz="1800" b="1" dirty="0">
                <a:solidFill>
                  <a:srgbClr val="0000FF"/>
                </a:solidFill>
              </a:rPr>
              <a:t> are to be compared with our improved empirical formula (3), shown below. </a:t>
            </a:r>
            <a:endParaRPr lang="el-GR" sz="1800" b="1" dirty="0">
              <a:solidFill>
                <a:srgbClr val="0000FF"/>
              </a:solidFill>
            </a:endParaRPr>
          </a:p>
        </p:txBody>
      </p:sp>
      <p:graphicFrame>
        <p:nvGraphicFramePr>
          <p:cNvPr id="8" name="Αντικείμενο 7">
            <a:extLst>
              <a:ext uri="{FF2B5EF4-FFF2-40B4-BE49-F238E27FC236}">
                <a16:creationId xmlns:a16="http://schemas.microsoft.com/office/drawing/2014/main" id="{7BE1C3F4-6151-4E7D-8253-3B652766AB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0213" y="5556250"/>
          <a:ext cx="8212137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7" name="Equation" r:id="rId5" imgW="4736880" imgH="279360" progId="Equation.DSMT4">
                  <p:embed/>
                </p:oleObj>
              </mc:Choice>
              <mc:Fallback>
                <p:oleObj name="Equation" r:id="rId5" imgW="4736880" imgH="279360" progId="Equation.DSMT4">
                  <p:embed/>
                  <p:pic>
                    <p:nvPicPr>
                      <p:cNvPr id="8" name="Αντικείμενο 7">
                        <a:extLst>
                          <a:ext uri="{FF2B5EF4-FFF2-40B4-BE49-F238E27FC236}">
                            <a16:creationId xmlns:a16="http://schemas.microsoft.com/office/drawing/2014/main" id="{7BE1C3F4-6151-4E7D-8253-3B652766AB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5556250"/>
                        <a:ext cx="8212137" cy="477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1FBE3D24-FC1C-46F4-87F1-BA8EC17C3565}"/>
              </a:ext>
            </a:extLst>
          </p:cNvPr>
          <p:cNvSpPr/>
          <p:nvPr/>
        </p:nvSpPr>
        <p:spPr>
          <a:xfrm>
            <a:off x="443546" y="6028598"/>
            <a:ext cx="80168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for suitable </a:t>
            </a:r>
            <a:r>
              <a:rPr lang="el-GR" b="1" dirty="0">
                <a:solidFill>
                  <a:srgbClr val="0000FF"/>
                </a:solidFill>
              </a:rPr>
              <a:t>κ</a:t>
            </a:r>
            <a:r>
              <a:rPr lang="el-GR" b="1" baseline="-25000" dirty="0">
                <a:solidFill>
                  <a:srgbClr val="0000FF"/>
                </a:solidFill>
              </a:rPr>
              <a:t>1</a:t>
            </a:r>
            <a:r>
              <a:rPr lang="en-US" b="1" dirty="0">
                <a:solidFill>
                  <a:srgbClr val="0000FF"/>
                </a:solidFill>
              </a:rPr>
              <a:t>,</a:t>
            </a:r>
            <a:r>
              <a:rPr lang="el-GR" b="1" dirty="0">
                <a:solidFill>
                  <a:srgbClr val="0000FF"/>
                </a:solidFill>
              </a:rPr>
              <a:t> κ</a:t>
            </a:r>
            <a:r>
              <a:rPr lang="el-GR" b="1" baseline="-25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l-GR" b="1" dirty="0">
                <a:solidFill>
                  <a:srgbClr val="0000FF"/>
                </a:solidFill>
              </a:rPr>
              <a:t>, κ</a:t>
            </a:r>
            <a:r>
              <a:rPr lang="el-GR" b="1" baseline="-25000" dirty="0">
                <a:solidFill>
                  <a:srgbClr val="0000FF"/>
                </a:solidFill>
              </a:rPr>
              <a:t>3 </a:t>
            </a:r>
            <a:r>
              <a:rPr lang="en-US" b="1" dirty="0">
                <a:solidFill>
                  <a:srgbClr val="0000FF"/>
                </a:solidFill>
              </a:rPr>
              <a:t> and </a:t>
            </a:r>
            <a:r>
              <a:rPr lang="el-GR" b="1" i="1" dirty="0">
                <a:solidFill>
                  <a:srgbClr val="0000FF"/>
                </a:solidFill>
              </a:rPr>
              <a:t>λ</a:t>
            </a:r>
            <a:r>
              <a:rPr lang="el-GR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&gt; 0 fitting parameters.</a:t>
            </a:r>
            <a:endParaRPr lang="el-G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6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5 - TextBox">
            <a:extLst>
              <a:ext uri="{FF2B5EF4-FFF2-40B4-BE49-F238E27FC236}">
                <a16:creationId xmlns:a16="http://schemas.microsoft.com/office/drawing/2014/main" id="{9D2DC348-8FBD-41AC-8BEC-F712AF7C7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88640"/>
            <a:ext cx="8763000" cy="602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endParaRPr lang="en-US" altLang="el-GR" sz="1800" b="1" dirty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1800" b="1" dirty="0">
                <a:solidFill>
                  <a:srgbClr val="3333CC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5. Conclusions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endParaRPr lang="en-US" altLang="el-GR" sz="20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When 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Long Range Interactions </a:t>
            </a: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are imposed (LRI) </a:t>
            </a: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only on the nonlinear forces (V</a:t>
            </a:r>
            <a:r>
              <a:rPr lang="en-US" altLang="el-GR" sz="1800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– </a:t>
            </a:r>
            <a:r>
              <a:rPr lang="en-US" altLang="el-GR" sz="1800" b="1" dirty="0">
                <a:solidFill>
                  <a:srgbClr val="006600"/>
                </a:solidFill>
                <a:latin typeface="Comic Sans MS" panose="030F0702030302020204" pitchFamily="66" charset="0"/>
              </a:rPr>
              <a:t>no matter what the linear forces are doing </a:t>
            </a: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– we obtain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weakly chaotic motion </a:t>
            </a: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characterized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by q-</a:t>
            </a:r>
            <a:r>
              <a:rPr lang="en-US" altLang="el-GR" sz="1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Gausian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pdfs </a:t>
            </a: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with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q&gt;1 (</a:t>
            </a:r>
            <a:r>
              <a:rPr lang="en-US" altLang="el-GR" sz="1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Tsallis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l-GR" sz="1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thermostatistics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).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endParaRPr lang="en-US" altLang="el-GR" sz="1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US" altLang="el-GR" sz="1800" b="1" dirty="0">
                <a:solidFill>
                  <a:srgbClr val="333399"/>
                </a:solidFill>
                <a:latin typeface="Comic Sans MS" panose="030F0702030302020204" pitchFamily="66" charset="0"/>
              </a:rPr>
              <a:t>In the LRI case, 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we find a</a:t>
            </a:r>
            <a:r>
              <a:rPr lang="en-GB" sz="1800" b="1" dirty="0">
                <a:solidFill>
                  <a:srgbClr val="3333CC"/>
                </a:solidFill>
                <a:latin typeface="Comic Sans MS" panose="030F0702030302020204" pitchFamily="66" charset="0"/>
              </a:rPr>
              <a:t> “phase transition diagram”, </a:t>
            </a:r>
            <a:r>
              <a:rPr lang="en-GB" sz="1800" b="1" dirty="0">
                <a:solidFill>
                  <a:srgbClr val="333399"/>
                </a:solidFill>
                <a:latin typeface="Comic Sans MS" panose="030F0702030302020204" pitchFamily="66" charset="0"/>
              </a:rPr>
              <a:t>separating</a:t>
            </a:r>
            <a:r>
              <a:rPr lang="en-GB" sz="1800" b="1" dirty="0">
                <a:solidFill>
                  <a:srgbClr val="3333CC"/>
                </a:solidFill>
                <a:latin typeface="Comic Sans MS" panose="030F0702030302020204" pitchFamily="66" charset="0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BG from </a:t>
            </a:r>
            <a:r>
              <a:rPr lang="en-GB" sz="1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Tsallis</a:t>
            </a:r>
            <a:r>
              <a:rPr lang="en-GB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thermostatistics</a:t>
            </a:r>
            <a:r>
              <a:rPr lang="en-GB" sz="1800" b="1" dirty="0">
                <a:solidFill>
                  <a:srgbClr val="3333CC"/>
                </a:solidFill>
                <a:latin typeface="Comic Sans MS" panose="030F0702030302020204" pitchFamily="66" charset="0"/>
              </a:rPr>
              <a:t>, </a:t>
            </a:r>
            <a:r>
              <a:rPr lang="en-GB" sz="1800" b="1" dirty="0">
                <a:solidFill>
                  <a:srgbClr val="333399"/>
                </a:solidFill>
                <a:latin typeface="Comic Sans MS" panose="030F0702030302020204" pitchFamily="66" charset="0"/>
              </a:rPr>
              <a:t>in which </a:t>
            </a:r>
            <a:r>
              <a:rPr lang="en-GB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 limits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GB" sz="18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    t </a:t>
            </a:r>
            <a:r>
              <a:rPr lang="en-GB" sz="18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→ ∞ and </a:t>
            </a:r>
            <a:r>
              <a:rPr lang="en-GB" sz="1800" b="1" i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N </a:t>
            </a:r>
            <a:r>
              <a:rPr lang="en-GB" sz="18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→ ∞ do not commute!</a:t>
            </a:r>
            <a:r>
              <a:rPr lang="en-U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endParaRPr lang="en-US" altLang="el-GR" sz="1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1800" b="1" dirty="0">
                <a:solidFill>
                  <a:srgbClr val="333399"/>
                </a:solidFill>
                <a:latin typeface="Comic Sans MS" panose="030F0702030302020204" pitchFamily="66" charset="0"/>
              </a:rPr>
              <a:t>3. </a:t>
            </a: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When we introduce LRI </a:t>
            </a: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only on the linear forces (V</a:t>
            </a:r>
            <a:r>
              <a:rPr lang="en-US" altLang="el-GR" sz="1800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we obtain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strongly chaotic motion </a:t>
            </a: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exhibiting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pure </a:t>
            </a:r>
            <a:r>
              <a:rPr lang="en-US" altLang="el-GR" sz="1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Gausian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pdfs </a:t>
            </a: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with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q = 1 (Boltzmann Gibbs </a:t>
            </a:r>
            <a:r>
              <a:rPr lang="en-US" altLang="el-GR" sz="1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thermostatistics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).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AutoNum type="arabicPeriod"/>
            </a:pPr>
            <a:endParaRPr lang="en-US" altLang="el-GR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4. When </a:t>
            </a:r>
            <a:r>
              <a:rPr lang="en-US" altLang="el-GR" sz="1800" b="1" dirty="0">
                <a:solidFill>
                  <a:srgbClr val="006600"/>
                </a:solidFill>
                <a:latin typeface="Comic Sans MS" panose="030F0702030302020204" pitchFamily="66" charset="0"/>
              </a:rPr>
              <a:t>LRI are imposed on the nonlinear forces</a:t>
            </a: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, we find </a:t>
            </a: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limiting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values q</a:t>
            </a:r>
            <a:r>
              <a:rPr lang="en-US" altLang="el-GR" sz="1800" b="1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∞</a:t>
            </a: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&gt; 1</a:t>
            </a: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as N →</a:t>
            </a:r>
            <a:r>
              <a:rPr lang="el-GR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∞</a:t>
            </a:r>
            <a:r>
              <a:rPr lang="en-US" altLang="el-GR" sz="1800" b="1" dirty="0">
                <a:solidFill>
                  <a:srgbClr val="000099"/>
                </a:solidFill>
                <a:latin typeface="Comic Sans MS" panose="030F0702030302020204" pitchFamily="66" charset="0"/>
              </a:rPr>
              <a:t> , showing that the system </a:t>
            </a: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remains 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weakly chaotic </a:t>
            </a:r>
            <a:r>
              <a:rPr lang="en-US" altLang="el-GR" sz="1800" b="1" dirty="0">
                <a:solidFill>
                  <a:srgbClr val="006600"/>
                </a:solidFill>
                <a:latin typeface="Comic Sans MS" panose="030F0702030302020204" pitchFamily="66" charset="0"/>
              </a:rPr>
              <a:t>(</a:t>
            </a:r>
            <a:r>
              <a:rPr lang="en-US" altLang="el-GR" sz="18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Tsallis</a:t>
            </a:r>
            <a:r>
              <a:rPr lang="en-US" altLang="el-GR" sz="1800" b="1" dirty="0">
                <a:solidFill>
                  <a:srgbClr val="006600"/>
                </a:solidFill>
                <a:latin typeface="Comic Sans MS" panose="030F0702030302020204" pitchFamily="66" charset="0"/>
              </a:rPr>
              <a:t> and NOT Boltzmann Gibbs) </a:t>
            </a: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 that limit!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endParaRPr lang="en-US" altLang="el-GR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5. We studied the effect of </a:t>
            </a:r>
            <a:r>
              <a:rPr lang="en-US" altLang="el-GR" sz="1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Supratransmission</a:t>
            </a:r>
            <a:r>
              <a:rPr lang="en-US" altLang="el-GR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and found that </a:t>
            </a:r>
            <a:r>
              <a:rPr lang="en-US" altLang="el-GR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under LRI,  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    </a:t>
            </a: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significantly</a:t>
            </a:r>
            <a:r>
              <a:rPr lang="en-US" altLang="el-GR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higher threshold amplitudes </a:t>
            </a:r>
            <a:r>
              <a:rPr lang="en-US" altLang="el-GR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are required for excitation.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endParaRPr lang="en-US" altLang="el-GR" sz="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1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6. When On – Site Potentials are present,</a:t>
            </a: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LRI also imposes higher 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el-GR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thresholds for </a:t>
            </a:r>
            <a:r>
              <a:rPr lang="en-US" altLang="el-GR" sz="1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Supratransmission</a:t>
            </a:r>
            <a:r>
              <a:rPr lang="en-US" altLang="el-G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altLang="el-GR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but down to </a:t>
            </a:r>
            <a:r>
              <a:rPr lang="el-GR" altLang="el-GR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α </a:t>
            </a:r>
            <a:r>
              <a:rPr lang="en-US" altLang="el-GR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≤ 2 (WHY?)</a:t>
            </a:r>
            <a:endParaRPr lang="el-GR" altLang="el-GR" sz="1800" dirty="0"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l-G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644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73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3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73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73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73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73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73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734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734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5734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734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6264275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References</a:t>
            </a:r>
          </a:p>
          <a:p>
            <a:pPr>
              <a:buFontTx/>
              <a:buNone/>
            </a:pPr>
            <a:endParaRPr lang="en-US" sz="1600" b="1" dirty="0">
              <a:latin typeface="Comic Sans MS" pitchFamily="66" charset="0"/>
            </a:endParaRPr>
          </a:p>
          <a:p>
            <a:pPr>
              <a:buNone/>
            </a:pPr>
            <a:r>
              <a:rPr lang="en-US" sz="1600" b="1" dirty="0">
                <a:solidFill>
                  <a:srgbClr val="333399"/>
                </a:solidFill>
                <a:latin typeface="Comic Sans MS" pitchFamily="66" charset="0"/>
              </a:rPr>
              <a:t>1</a:t>
            </a:r>
            <a:r>
              <a:rPr lang="en-US" sz="1800" b="1" dirty="0">
                <a:solidFill>
                  <a:srgbClr val="333399"/>
                </a:solidFill>
                <a:latin typeface="Comic Sans MS" pitchFamily="66" charset="0"/>
              </a:rPr>
              <a:t>. </a:t>
            </a:r>
            <a:r>
              <a:rPr lang="en-US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J. </a:t>
            </a:r>
            <a:r>
              <a:rPr lang="en-US" sz="1800" b="1" dirty="0" err="1">
                <a:solidFill>
                  <a:srgbClr val="008000"/>
                </a:solidFill>
                <a:latin typeface="Comic Sans MS" panose="030F0702030302020204" pitchFamily="66" charset="0"/>
              </a:rPr>
              <a:t>Bergamin</a:t>
            </a:r>
            <a:r>
              <a:rPr lang="en-US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, T. </a:t>
            </a:r>
            <a:r>
              <a:rPr lang="en-US" sz="1800" b="1" dirty="0" err="1">
                <a:solidFill>
                  <a:srgbClr val="008000"/>
                </a:solidFill>
                <a:latin typeface="Comic Sans MS" panose="030F0702030302020204" pitchFamily="66" charset="0"/>
              </a:rPr>
              <a:t>Bountis</a:t>
            </a:r>
            <a:r>
              <a:rPr lang="en-US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 and C. Jung, </a:t>
            </a:r>
            <a:r>
              <a:rPr lang="en-US" sz="1800" b="1" dirty="0">
                <a:solidFill>
                  <a:srgbClr val="333399"/>
                </a:solidFill>
                <a:latin typeface="Comic Sans MS" panose="030F0702030302020204" pitchFamily="66" charset="0"/>
              </a:rPr>
              <a:t>"A Method for Locating Symmetric Homoclinic Orbits Using Symbolic Dynamics", J. Phys. A: Math. Gen., 33 , 8059-8070 (2000).</a:t>
            </a:r>
            <a:endParaRPr lang="el-GR" sz="1800" b="1" dirty="0">
              <a:solidFill>
                <a:srgbClr val="333399"/>
              </a:solidFill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n-US" sz="1800" b="1" dirty="0">
                <a:solidFill>
                  <a:srgbClr val="333399"/>
                </a:solidFill>
                <a:latin typeface="Comic Sans MS" pitchFamily="66" charset="0"/>
              </a:rPr>
              <a:t>2. </a:t>
            </a:r>
            <a:r>
              <a:rPr lang="en-US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J. </a:t>
            </a:r>
            <a:r>
              <a:rPr lang="en-US" sz="1800" b="1" dirty="0" err="1">
                <a:solidFill>
                  <a:srgbClr val="008000"/>
                </a:solidFill>
                <a:latin typeface="Comic Sans MS" panose="030F0702030302020204" pitchFamily="66" charset="0"/>
              </a:rPr>
              <a:t>Bergamin</a:t>
            </a:r>
            <a:r>
              <a:rPr lang="en-US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, T. </a:t>
            </a:r>
            <a:r>
              <a:rPr lang="en-US" sz="1800" b="1" dirty="0" err="1">
                <a:solidFill>
                  <a:srgbClr val="008000"/>
                </a:solidFill>
                <a:latin typeface="Comic Sans MS" panose="030F0702030302020204" pitchFamily="66" charset="0"/>
              </a:rPr>
              <a:t>Bountis</a:t>
            </a:r>
            <a:r>
              <a:rPr lang="en-US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 and M. </a:t>
            </a:r>
            <a:r>
              <a:rPr lang="en-US" sz="1800" b="1" dirty="0" err="1">
                <a:solidFill>
                  <a:srgbClr val="008000"/>
                </a:solidFill>
                <a:latin typeface="Comic Sans MS" panose="030F0702030302020204" pitchFamily="66" charset="0"/>
              </a:rPr>
              <a:t>Vrahatis</a:t>
            </a:r>
            <a:r>
              <a:rPr lang="en-US" sz="1800" b="1" dirty="0">
                <a:solidFill>
                  <a:srgbClr val="333399"/>
                </a:solidFill>
                <a:latin typeface="Comic Sans MS" panose="030F0702030302020204" pitchFamily="66" charset="0"/>
              </a:rPr>
              <a:t>, "Homoclinic Orbits of Invertible Maps", Nonlinearity  15, 1603 – 1619 (2002).</a:t>
            </a:r>
            <a:endParaRPr lang="en-US" sz="1800" b="1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sz="1800" b="1" dirty="0">
                <a:solidFill>
                  <a:srgbClr val="333399"/>
                </a:solidFill>
                <a:latin typeface="Comic Sans MS" pitchFamily="66" charset="0"/>
              </a:rPr>
              <a:t>3. </a:t>
            </a:r>
            <a:r>
              <a:rPr lang="en-US" sz="1800" b="1" dirty="0" err="1">
                <a:solidFill>
                  <a:srgbClr val="008000"/>
                </a:solidFill>
                <a:latin typeface="Comic Sans MS" pitchFamily="66" charset="0"/>
              </a:rPr>
              <a:t>Skokos</a:t>
            </a:r>
            <a:r>
              <a:rPr lang="en-US" sz="1800" b="1" dirty="0">
                <a:solidFill>
                  <a:srgbClr val="008000"/>
                </a:solidFill>
                <a:latin typeface="Comic Sans MS" pitchFamily="66" charset="0"/>
              </a:rPr>
              <a:t>, Ch., </a:t>
            </a:r>
            <a:r>
              <a:rPr lang="en-US" sz="1800" b="1" dirty="0" err="1">
                <a:solidFill>
                  <a:srgbClr val="008000"/>
                </a:solidFill>
                <a:latin typeface="Comic Sans MS" pitchFamily="66" charset="0"/>
              </a:rPr>
              <a:t>Bountis</a:t>
            </a:r>
            <a:r>
              <a:rPr lang="en-US" sz="1800" b="1" dirty="0">
                <a:solidFill>
                  <a:srgbClr val="008000"/>
                </a:solidFill>
                <a:latin typeface="Comic Sans MS" pitchFamily="66" charset="0"/>
              </a:rPr>
              <a:t>, T., Antonopoulos, C. </a:t>
            </a: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(2007), Geometrical properties of local dynamics in Hamiltonian systems: The generalized alignment index (GALI) method, </a:t>
            </a:r>
            <a:r>
              <a:rPr lang="en-US" sz="1800" b="1" dirty="0" err="1">
                <a:solidFill>
                  <a:srgbClr val="002060"/>
                </a:solidFill>
                <a:latin typeface="Comic Sans MS" pitchFamily="66" charset="0"/>
              </a:rPr>
              <a:t>Physica</a:t>
            </a: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 D231, 30—54. </a:t>
            </a:r>
            <a:endParaRPr lang="el-GR" sz="1800" b="1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4. </a:t>
            </a:r>
            <a:r>
              <a:rPr lang="en-US" sz="1800" b="1" dirty="0" err="1">
                <a:solidFill>
                  <a:srgbClr val="008000"/>
                </a:solidFill>
                <a:latin typeface="Comic Sans MS" pitchFamily="66" charset="0"/>
              </a:rPr>
              <a:t>Skokos</a:t>
            </a:r>
            <a:r>
              <a:rPr lang="en-US" sz="1800" b="1" dirty="0">
                <a:solidFill>
                  <a:srgbClr val="008000"/>
                </a:solidFill>
                <a:latin typeface="Comic Sans MS" pitchFamily="66" charset="0"/>
              </a:rPr>
              <a:t>, Ch., </a:t>
            </a:r>
            <a:r>
              <a:rPr lang="en-US" sz="1800" b="1" dirty="0" err="1">
                <a:solidFill>
                  <a:srgbClr val="008000"/>
                </a:solidFill>
                <a:latin typeface="Comic Sans MS" pitchFamily="66" charset="0"/>
              </a:rPr>
              <a:t>Bountis</a:t>
            </a:r>
            <a:r>
              <a:rPr lang="en-US" sz="1800" b="1" dirty="0">
                <a:solidFill>
                  <a:srgbClr val="008000"/>
                </a:solidFill>
                <a:latin typeface="Comic Sans MS" pitchFamily="66" charset="0"/>
              </a:rPr>
              <a:t>, T., Antonopoulos, C </a:t>
            </a: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(2008), Detecting chaos, determining the dimensions of </a:t>
            </a:r>
            <a:r>
              <a:rPr lang="en-US" sz="1800" b="1" dirty="0" err="1">
                <a:solidFill>
                  <a:srgbClr val="002060"/>
                </a:solidFill>
                <a:latin typeface="Comic Sans MS" pitchFamily="66" charset="0"/>
              </a:rPr>
              <a:t>tori</a:t>
            </a: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 and predicting slow diffusion in Fermi Pasta-</a:t>
            </a:r>
            <a:r>
              <a:rPr lang="en-US" sz="1800" b="1" dirty="0" err="1">
                <a:solidFill>
                  <a:srgbClr val="002060"/>
                </a:solidFill>
                <a:latin typeface="Comic Sans MS" pitchFamily="66" charset="0"/>
              </a:rPr>
              <a:t>Ulam</a:t>
            </a: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 lattices by the generalized alignment index method. Eur. Phys. J. Sp. Top. 165, 5—14.</a:t>
            </a:r>
            <a:endParaRPr lang="el-GR" sz="1800" b="1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5. </a:t>
            </a:r>
            <a:r>
              <a:rPr lang="en-US" sz="1800" b="1" dirty="0" err="1">
                <a:solidFill>
                  <a:srgbClr val="008000"/>
                </a:solidFill>
                <a:latin typeface="Comic Sans MS" pitchFamily="66" charset="0"/>
              </a:rPr>
              <a:t>Christodoulidi</a:t>
            </a:r>
            <a:r>
              <a:rPr lang="en-US" sz="1800" b="1" dirty="0">
                <a:solidFill>
                  <a:srgbClr val="008000"/>
                </a:solidFill>
                <a:latin typeface="Comic Sans MS" pitchFamily="66" charset="0"/>
              </a:rPr>
              <a:t>, H., </a:t>
            </a:r>
            <a:r>
              <a:rPr lang="en-US" sz="1800" b="1" dirty="0" err="1">
                <a:solidFill>
                  <a:srgbClr val="008000"/>
                </a:solidFill>
                <a:latin typeface="Comic Sans MS" pitchFamily="66" charset="0"/>
              </a:rPr>
              <a:t>Efthymiopoulos</a:t>
            </a:r>
            <a:r>
              <a:rPr lang="en-US" sz="1800" b="1" dirty="0">
                <a:solidFill>
                  <a:srgbClr val="008000"/>
                </a:solidFill>
                <a:latin typeface="Comic Sans MS" pitchFamily="66" charset="0"/>
              </a:rPr>
              <a:t>, C., </a:t>
            </a:r>
            <a:r>
              <a:rPr lang="en-US" sz="1800" b="1" dirty="0" err="1">
                <a:solidFill>
                  <a:srgbClr val="008000"/>
                </a:solidFill>
                <a:latin typeface="Comic Sans MS" pitchFamily="66" charset="0"/>
              </a:rPr>
              <a:t>Bountis</a:t>
            </a:r>
            <a:r>
              <a:rPr lang="en-US" sz="1800" b="1" dirty="0">
                <a:solidFill>
                  <a:srgbClr val="008000"/>
                </a:solidFill>
                <a:latin typeface="Comic Sans MS" pitchFamily="66" charset="0"/>
              </a:rPr>
              <a:t>, T </a:t>
            </a: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(2010), Energy localization on q-</a:t>
            </a:r>
            <a:r>
              <a:rPr lang="en-US" sz="1800" b="1" dirty="0" err="1">
                <a:solidFill>
                  <a:srgbClr val="002060"/>
                </a:solidFill>
                <a:latin typeface="Comic Sans MS" pitchFamily="66" charset="0"/>
              </a:rPr>
              <a:t>tori</a:t>
            </a: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, long-term stability, and the interpretation of Fermi-Pasta-</a:t>
            </a:r>
            <a:r>
              <a:rPr lang="en-US" sz="1800" b="1" dirty="0" err="1">
                <a:solidFill>
                  <a:srgbClr val="002060"/>
                </a:solidFill>
                <a:latin typeface="Comic Sans MS" pitchFamily="66" charset="0"/>
              </a:rPr>
              <a:t>Ulam</a:t>
            </a: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 recurrences, Phys. Rev. E 81, 016210.</a:t>
            </a:r>
          </a:p>
          <a:p>
            <a:pPr>
              <a:buFontTx/>
              <a:buNone/>
            </a:pP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6. </a:t>
            </a:r>
            <a:r>
              <a:rPr lang="en-US" sz="1800" b="1" dirty="0">
                <a:solidFill>
                  <a:srgbClr val="008000"/>
                </a:solidFill>
                <a:latin typeface="Comic Sans MS" pitchFamily="66" charset="0"/>
              </a:rPr>
              <a:t>Antonopoulos, C., </a:t>
            </a:r>
            <a:r>
              <a:rPr lang="en-US" sz="1800" b="1" dirty="0" err="1">
                <a:solidFill>
                  <a:srgbClr val="008000"/>
                </a:solidFill>
                <a:latin typeface="Comic Sans MS" pitchFamily="66" charset="0"/>
              </a:rPr>
              <a:t>Bountis</a:t>
            </a:r>
            <a:r>
              <a:rPr lang="en-US" sz="1800" b="1" dirty="0">
                <a:solidFill>
                  <a:srgbClr val="008000"/>
                </a:solidFill>
                <a:latin typeface="Comic Sans MS" pitchFamily="66" charset="0"/>
              </a:rPr>
              <a:t>, T., </a:t>
            </a:r>
            <a:r>
              <a:rPr lang="en-US" sz="1800" b="1" dirty="0" err="1">
                <a:solidFill>
                  <a:srgbClr val="008000"/>
                </a:solidFill>
                <a:latin typeface="Comic Sans MS" pitchFamily="66" charset="0"/>
              </a:rPr>
              <a:t>Basios</a:t>
            </a:r>
            <a:r>
              <a:rPr lang="en-US" sz="1800" b="1" dirty="0">
                <a:solidFill>
                  <a:srgbClr val="008000"/>
                </a:solidFill>
                <a:latin typeface="Comic Sans MS" pitchFamily="66" charset="0"/>
              </a:rPr>
              <a:t>, V. </a:t>
            </a: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(2011), Quasi-stationary chaotic states of multidimensional Hamiltonian systems, </a:t>
            </a:r>
            <a:r>
              <a:rPr lang="en-US" sz="1800" b="1" dirty="0" err="1">
                <a:solidFill>
                  <a:srgbClr val="002060"/>
                </a:solidFill>
                <a:latin typeface="Comic Sans MS" pitchFamily="66" charset="0"/>
              </a:rPr>
              <a:t>Physica</a:t>
            </a:r>
            <a:r>
              <a:rPr lang="en-US" sz="1800" b="1" dirty="0">
                <a:solidFill>
                  <a:srgbClr val="002060"/>
                </a:solidFill>
                <a:latin typeface="Comic Sans MS" pitchFamily="66" charset="0"/>
              </a:rPr>
              <a:t> A 390, 3290—3307.</a:t>
            </a:r>
            <a:endParaRPr lang="el-GR" sz="1800" b="1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buFontTx/>
              <a:buAutoNum type="arabicPeriod" startAt="6"/>
            </a:pPr>
            <a:endParaRPr lang="el-GR" sz="1800" b="1" dirty="0">
              <a:solidFill>
                <a:srgbClr val="333399"/>
              </a:solidFill>
              <a:latin typeface="Comic Sans MS" pitchFamily="66" charset="0"/>
            </a:endParaRPr>
          </a:p>
          <a:p>
            <a:endParaRPr lang="en-GB" sz="1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2600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B5AFE1-CB41-4908-BE4D-1143CAEB2BB5}"/>
              </a:ext>
            </a:extLst>
          </p:cNvPr>
          <p:cNvSpPr txBox="1"/>
          <p:nvPr/>
        </p:nvSpPr>
        <p:spPr>
          <a:xfrm>
            <a:off x="683568" y="620688"/>
            <a:ext cx="7920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7.  </a:t>
            </a:r>
            <a:r>
              <a:rPr lang="en-US" sz="1800" b="1" dirty="0">
                <a:solidFill>
                  <a:srgbClr val="008000"/>
                </a:solidFill>
              </a:rPr>
              <a:t>Ruiz Lopez G., </a:t>
            </a:r>
            <a:r>
              <a:rPr lang="en-US" sz="1800" b="1" dirty="0" err="1">
                <a:solidFill>
                  <a:srgbClr val="008000"/>
                </a:solidFill>
              </a:rPr>
              <a:t>Bountis</a:t>
            </a:r>
            <a:r>
              <a:rPr lang="en-US" sz="1800" b="1" dirty="0">
                <a:solidFill>
                  <a:srgbClr val="008000"/>
                </a:solidFill>
              </a:rPr>
              <a:t>, T. and </a:t>
            </a:r>
            <a:r>
              <a:rPr lang="en-US" sz="1800" b="1" dirty="0" err="1">
                <a:solidFill>
                  <a:srgbClr val="008000"/>
                </a:solidFill>
              </a:rPr>
              <a:t>Tsallis</a:t>
            </a:r>
            <a:r>
              <a:rPr lang="en-US" sz="1800" b="1" dirty="0">
                <a:solidFill>
                  <a:srgbClr val="008000"/>
                </a:solidFill>
              </a:rPr>
              <a:t>, C. </a:t>
            </a:r>
            <a:r>
              <a:rPr lang="en-US" sz="1800" b="1" dirty="0">
                <a:solidFill>
                  <a:srgbClr val="002060"/>
                </a:solidFill>
              </a:rPr>
              <a:t>(2012), “Time – Evolving Statistics of Chaotic Orbits in Conservative Maps in the Context of the Central Limit Theorem”, Intern. J. </a:t>
            </a:r>
            <a:r>
              <a:rPr lang="en-US" sz="1800" b="1" dirty="0" err="1">
                <a:solidFill>
                  <a:srgbClr val="002060"/>
                </a:solidFill>
              </a:rPr>
              <a:t>Bifurc</a:t>
            </a:r>
            <a:r>
              <a:rPr lang="en-US" sz="1800" b="1" dirty="0">
                <a:solidFill>
                  <a:srgbClr val="002060"/>
                </a:solidFill>
              </a:rPr>
              <a:t>. Chaos, Vol.  22 (9), pp. 12502. </a:t>
            </a:r>
            <a:endParaRPr lang="el-GR" sz="1800" b="1" dirty="0">
              <a:solidFill>
                <a:srgbClr val="002060"/>
              </a:solidFill>
            </a:endParaRPr>
          </a:p>
          <a:p>
            <a:endParaRPr lang="en-US" sz="1800" dirty="0"/>
          </a:p>
          <a:p>
            <a:r>
              <a:rPr lang="en-US" sz="1800" b="1" dirty="0">
                <a:solidFill>
                  <a:srgbClr val="333399"/>
                </a:solidFill>
              </a:rPr>
              <a:t>8. </a:t>
            </a:r>
            <a:r>
              <a:rPr lang="en-US" sz="1800" b="1" dirty="0" err="1">
                <a:solidFill>
                  <a:srgbClr val="008000"/>
                </a:solidFill>
              </a:rPr>
              <a:t>Bountis</a:t>
            </a:r>
            <a:r>
              <a:rPr lang="en-US" sz="1800" b="1" dirty="0">
                <a:solidFill>
                  <a:srgbClr val="008000"/>
                </a:solidFill>
              </a:rPr>
              <a:t> T. and </a:t>
            </a:r>
            <a:r>
              <a:rPr lang="en-US" sz="1800" b="1" dirty="0" err="1">
                <a:solidFill>
                  <a:srgbClr val="008000"/>
                </a:solidFill>
              </a:rPr>
              <a:t>Skokos</a:t>
            </a:r>
            <a:r>
              <a:rPr lang="en-US" sz="1800" b="1" dirty="0">
                <a:solidFill>
                  <a:srgbClr val="008000"/>
                </a:solidFill>
              </a:rPr>
              <a:t>, H. </a:t>
            </a:r>
            <a:r>
              <a:rPr lang="en-US" sz="1800" b="1" dirty="0">
                <a:solidFill>
                  <a:srgbClr val="002060"/>
                </a:solidFill>
              </a:rPr>
              <a:t>(2012), </a:t>
            </a:r>
            <a:r>
              <a:rPr lang="en-US" sz="1800" b="1" i="1" dirty="0">
                <a:solidFill>
                  <a:srgbClr val="002060"/>
                </a:solidFill>
              </a:rPr>
              <a:t>Complex Hamiltonian Dynamics</a:t>
            </a:r>
            <a:r>
              <a:rPr lang="en-US" sz="1800" b="1" dirty="0">
                <a:solidFill>
                  <a:srgbClr val="002060"/>
                </a:solidFill>
              </a:rPr>
              <a:t>, Springer </a:t>
            </a:r>
            <a:r>
              <a:rPr lang="en-US" sz="1800" b="1" dirty="0" err="1">
                <a:solidFill>
                  <a:srgbClr val="002060"/>
                </a:solidFill>
              </a:rPr>
              <a:t>Synergetics</a:t>
            </a:r>
            <a:r>
              <a:rPr lang="en-US" sz="1800" b="1" dirty="0">
                <a:solidFill>
                  <a:srgbClr val="002060"/>
                </a:solidFill>
              </a:rPr>
              <a:t> series, Springer, Berlin.</a:t>
            </a:r>
          </a:p>
          <a:p>
            <a:endParaRPr lang="en-US" sz="1800" b="1" dirty="0">
              <a:solidFill>
                <a:srgbClr val="002060"/>
              </a:solidFill>
            </a:endParaRPr>
          </a:p>
          <a:p>
            <a:r>
              <a:rPr lang="en-US" sz="1800" b="1" dirty="0">
                <a:solidFill>
                  <a:srgbClr val="333399"/>
                </a:solidFill>
              </a:rPr>
              <a:t>9. </a:t>
            </a:r>
            <a:r>
              <a:rPr lang="en-US" sz="1800" b="1" dirty="0" err="1">
                <a:solidFill>
                  <a:srgbClr val="008000"/>
                </a:solidFill>
              </a:rPr>
              <a:t>Christodoulidi</a:t>
            </a:r>
            <a:r>
              <a:rPr lang="en-US" sz="1800" b="1" dirty="0">
                <a:solidFill>
                  <a:srgbClr val="008000"/>
                </a:solidFill>
              </a:rPr>
              <a:t>, H., </a:t>
            </a:r>
            <a:r>
              <a:rPr lang="en-US" sz="1800" b="1" dirty="0" err="1">
                <a:solidFill>
                  <a:srgbClr val="008000"/>
                </a:solidFill>
              </a:rPr>
              <a:t>Tsallis</a:t>
            </a:r>
            <a:r>
              <a:rPr lang="en-US" sz="1800" b="1" dirty="0">
                <a:solidFill>
                  <a:srgbClr val="008000"/>
                </a:solidFill>
              </a:rPr>
              <a:t>, C., </a:t>
            </a:r>
            <a:r>
              <a:rPr lang="en-US" sz="1800" b="1" dirty="0" err="1">
                <a:solidFill>
                  <a:srgbClr val="008000"/>
                </a:solidFill>
              </a:rPr>
              <a:t>Bountis</a:t>
            </a:r>
            <a:r>
              <a:rPr lang="en-US" sz="1800" b="1" dirty="0">
                <a:solidFill>
                  <a:srgbClr val="008000"/>
                </a:solidFill>
              </a:rPr>
              <a:t>, T </a:t>
            </a:r>
            <a:r>
              <a:rPr lang="en-US" sz="1800" b="1" dirty="0">
                <a:solidFill>
                  <a:srgbClr val="002060"/>
                </a:solidFill>
              </a:rPr>
              <a:t>(2014), “</a:t>
            </a:r>
            <a:r>
              <a:rPr lang="en-US" sz="1800" b="1" dirty="0">
                <a:solidFill>
                  <a:srgbClr val="333399"/>
                </a:solidFill>
              </a:rPr>
              <a:t>Fermi-Pasta-</a:t>
            </a:r>
            <a:r>
              <a:rPr lang="en-US" sz="1800" b="1" dirty="0" err="1">
                <a:solidFill>
                  <a:srgbClr val="333399"/>
                </a:solidFill>
              </a:rPr>
              <a:t>Ulam</a:t>
            </a:r>
            <a:r>
              <a:rPr lang="en-US" sz="1800" b="1" dirty="0">
                <a:solidFill>
                  <a:srgbClr val="333399"/>
                </a:solidFill>
              </a:rPr>
              <a:t> model with long-range interactions: Dynamics and </a:t>
            </a:r>
            <a:r>
              <a:rPr lang="en-US" sz="1800" b="1" dirty="0" err="1">
                <a:solidFill>
                  <a:srgbClr val="333399"/>
                </a:solidFill>
              </a:rPr>
              <a:t>thermostatistics</a:t>
            </a:r>
            <a:r>
              <a:rPr lang="en-US" sz="1800" b="1" dirty="0">
                <a:solidFill>
                  <a:srgbClr val="333399"/>
                </a:solidFill>
              </a:rPr>
              <a:t>”,</a:t>
            </a:r>
            <a:r>
              <a:rPr lang="en-US" sz="1800" b="1" dirty="0">
                <a:solidFill>
                  <a:srgbClr val="000099"/>
                </a:solidFill>
              </a:rPr>
              <a:t> EPJ Letters, 108, 40006 (2014) .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rgbClr val="333399"/>
                </a:solidFill>
              </a:rPr>
              <a:t>10. </a:t>
            </a:r>
            <a:r>
              <a:rPr lang="en-US" sz="1800" b="1" dirty="0">
                <a:solidFill>
                  <a:srgbClr val="008000"/>
                </a:solidFill>
              </a:rPr>
              <a:t>H. </a:t>
            </a:r>
            <a:r>
              <a:rPr lang="en-US" sz="1800" b="1" dirty="0" err="1">
                <a:solidFill>
                  <a:srgbClr val="008000"/>
                </a:solidFill>
              </a:rPr>
              <a:t>Christodoulidi</a:t>
            </a:r>
            <a:r>
              <a:rPr lang="en-US" sz="1800" b="1" dirty="0">
                <a:solidFill>
                  <a:srgbClr val="008000"/>
                </a:solidFill>
              </a:rPr>
              <a:t>, . </a:t>
            </a:r>
            <a:r>
              <a:rPr lang="en-US" sz="1800" b="1" dirty="0" err="1">
                <a:solidFill>
                  <a:srgbClr val="008000"/>
                </a:solidFill>
              </a:rPr>
              <a:t>Bountis</a:t>
            </a:r>
            <a:r>
              <a:rPr lang="en-US" sz="1800" b="1" dirty="0">
                <a:solidFill>
                  <a:srgbClr val="008000"/>
                </a:solidFill>
              </a:rPr>
              <a:t>, C. </a:t>
            </a:r>
            <a:r>
              <a:rPr lang="en-US" sz="1800" b="1" dirty="0" err="1">
                <a:solidFill>
                  <a:srgbClr val="008000"/>
                </a:solidFill>
              </a:rPr>
              <a:t>Tsallis</a:t>
            </a:r>
            <a:r>
              <a:rPr lang="en-US" sz="1800" b="1" dirty="0">
                <a:solidFill>
                  <a:srgbClr val="008000"/>
                </a:solidFill>
              </a:rPr>
              <a:t> and L. </a:t>
            </a:r>
            <a:r>
              <a:rPr lang="en-US" sz="1800" b="1" dirty="0" err="1">
                <a:solidFill>
                  <a:srgbClr val="008000"/>
                </a:solidFill>
              </a:rPr>
              <a:t>Drossos</a:t>
            </a:r>
            <a:r>
              <a:rPr lang="en-US" sz="1800" b="1" dirty="0">
                <a:solidFill>
                  <a:srgbClr val="008000"/>
                </a:solidFill>
              </a:rPr>
              <a:t>, </a:t>
            </a:r>
            <a:r>
              <a:rPr lang="en-US" sz="1800" b="1" dirty="0">
                <a:solidFill>
                  <a:srgbClr val="333399"/>
                </a:solidFill>
              </a:rPr>
              <a:t>“Chaotic Behavior of the Fermi-Pasta-</a:t>
            </a:r>
            <a:r>
              <a:rPr lang="en-US" sz="1800" b="1" dirty="0" err="1">
                <a:solidFill>
                  <a:srgbClr val="333399"/>
                </a:solidFill>
              </a:rPr>
              <a:t>Ulam</a:t>
            </a:r>
            <a:r>
              <a:rPr lang="en-US" sz="1800" b="1" dirty="0">
                <a:solidFill>
                  <a:srgbClr val="333399"/>
                </a:solidFill>
              </a:rPr>
              <a:t> Model with Different Ranges of Particle interactions”, J. Stat. Mech. 12 (12) (2016) 123206.</a:t>
            </a:r>
          </a:p>
        </p:txBody>
      </p:sp>
    </p:spTree>
    <p:extLst>
      <p:ext uri="{BB962C8B-B14F-4D97-AF65-F5344CB8AC3E}">
        <p14:creationId xmlns:p14="http://schemas.microsoft.com/office/powerpoint/2010/main" val="767350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B5AFE1-CB41-4908-BE4D-1143CAEB2BB5}"/>
              </a:ext>
            </a:extLst>
          </p:cNvPr>
          <p:cNvSpPr txBox="1"/>
          <p:nvPr/>
        </p:nvSpPr>
        <p:spPr>
          <a:xfrm>
            <a:off x="467544" y="394692"/>
            <a:ext cx="835292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References:</a:t>
            </a:r>
          </a:p>
          <a:p>
            <a:pPr>
              <a:buNone/>
            </a:pPr>
            <a:endParaRPr lang="en-US" sz="800" b="1" dirty="0">
              <a:solidFill>
                <a:srgbClr val="002060"/>
              </a:solidFill>
            </a:endParaRPr>
          </a:p>
          <a:p>
            <a:pPr marL="342900" lvl="0" indent="-342900">
              <a:buAutoNum type="arabicPeriod"/>
            </a:pPr>
            <a:r>
              <a:rPr lang="en-US" sz="1800" b="1" dirty="0">
                <a:solidFill>
                  <a:srgbClr val="008000"/>
                </a:solidFill>
              </a:rPr>
              <a:t>H. </a:t>
            </a:r>
            <a:r>
              <a:rPr lang="en-US" sz="1800" b="1" dirty="0" err="1">
                <a:solidFill>
                  <a:srgbClr val="008000"/>
                </a:solidFill>
              </a:rPr>
              <a:t>Christodoulidi</a:t>
            </a:r>
            <a:r>
              <a:rPr lang="en-US" sz="1800" b="1" dirty="0">
                <a:solidFill>
                  <a:srgbClr val="008000"/>
                </a:solidFill>
              </a:rPr>
              <a:t>, C. </a:t>
            </a:r>
            <a:r>
              <a:rPr lang="en-US" sz="1800" b="1" dirty="0" err="1">
                <a:solidFill>
                  <a:srgbClr val="008000"/>
                </a:solidFill>
              </a:rPr>
              <a:t>Tsallis</a:t>
            </a:r>
            <a:r>
              <a:rPr lang="en-US" sz="1800" b="1" dirty="0">
                <a:solidFill>
                  <a:srgbClr val="008000"/>
                </a:solidFill>
              </a:rPr>
              <a:t> and T. Bountis</a:t>
            </a:r>
            <a:r>
              <a:rPr lang="en-US" sz="1800" b="1" dirty="0">
                <a:solidFill>
                  <a:srgbClr val="0000FF"/>
                </a:solidFill>
              </a:rPr>
              <a:t>, “Fermi-Pasta-</a:t>
            </a:r>
            <a:r>
              <a:rPr lang="en-US" sz="1800" b="1" dirty="0" err="1">
                <a:solidFill>
                  <a:srgbClr val="0000FF"/>
                </a:solidFill>
              </a:rPr>
              <a:t>Ulam</a:t>
            </a:r>
            <a:r>
              <a:rPr lang="en-US" sz="1800" b="1" dirty="0">
                <a:solidFill>
                  <a:srgbClr val="0000FF"/>
                </a:solidFill>
              </a:rPr>
              <a:t> model with long range interactions: Dynamics and </a:t>
            </a:r>
            <a:r>
              <a:rPr lang="en-US" sz="1800" b="1" dirty="0" err="1">
                <a:solidFill>
                  <a:srgbClr val="0000FF"/>
                </a:solidFill>
              </a:rPr>
              <a:t>thermostatistics</a:t>
            </a:r>
            <a:r>
              <a:rPr lang="en-US" sz="1800" b="1" dirty="0">
                <a:solidFill>
                  <a:srgbClr val="0000FF"/>
                </a:solidFill>
              </a:rPr>
              <a:t>”, European Physics Journal Letters EPL, 108, 40006 (2014).</a:t>
            </a:r>
          </a:p>
          <a:p>
            <a:pPr marL="342900" lvl="0" indent="-342900">
              <a:buAutoNum type="arabicPeriod"/>
            </a:pPr>
            <a:endParaRPr lang="el-GR" sz="1000" b="1" dirty="0">
              <a:solidFill>
                <a:srgbClr val="0000FF"/>
              </a:solidFill>
            </a:endParaRPr>
          </a:p>
          <a:p>
            <a:pPr marL="342900" lvl="0" indent="-342900">
              <a:buAutoNum type="arabicPeriod" startAt="2"/>
            </a:pPr>
            <a:r>
              <a:rPr lang="en-US" sz="1800" b="1" dirty="0">
                <a:solidFill>
                  <a:srgbClr val="008000"/>
                </a:solidFill>
              </a:rPr>
              <a:t>H. </a:t>
            </a:r>
            <a:r>
              <a:rPr lang="en-US" sz="1800" b="1" dirty="0" err="1">
                <a:solidFill>
                  <a:srgbClr val="008000"/>
                </a:solidFill>
              </a:rPr>
              <a:t>Christodoulidi</a:t>
            </a:r>
            <a:r>
              <a:rPr lang="en-US" sz="1800" b="1" dirty="0">
                <a:solidFill>
                  <a:srgbClr val="008000"/>
                </a:solidFill>
              </a:rPr>
              <a:t>, T. Bountis, C. </a:t>
            </a:r>
            <a:r>
              <a:rPr lang="en-US" sz="1800" b="1" dirty="0" err="1">
                <a:solidFill>
                  <a:srgbClr val="008000"/>
                </a:solidFill>
              </a:rPr>
              <a:t>Tsallis</a:t>
            </a:r>
            <a:r>
              <a:rPr lang="en-US" sz="1800" b="1" dirty="0">
                <a:solidFill>
                  <a:srgbClr val="008000"/>
                </a:solidFill>
              </a:rPr>
              <a:t> and L. </a:t>
            </a:r>
            <a:r>
              <a:rPr lang="en-US" sz="1800" b="1" dirty="0" err="1">
                <a:solidFill>
                  <a:srgbClr val="008000"/>
                </a:solidFill>
              </a:rPr>
              <a:t>Drossos</a:t>
            </a:r>
            <a:r>
              <a:rPr lang="en-US" sz="1800" b="1" dirty="0">
                <a:solidFill>
                  <a:srgbClr val="0000FF"/>
                </a:solidFill>
              </a:rPr>
              <a:t>, “Chaotic Behavior of the Fermi-Pasta-</a:t>
            </a:r>
            <a:r>
              <a:rPr lang="en-US" sz="1800" b="1" dirty="0" err="1">
                <a:solidFill>
                  <a:srgbClr val="0000FF"/>
                </a:solidFill>
              </a:rPr>
              <a:t>Ulam</a:t>
            </a:r>
            <a:r>
              <a:rPr lang="en-US" sz="1800" b="1" dirty="0">
                <a:solidFill>
                  <a:srgbClr val="0000FF"/>
                </a:solidFill>
              </a:rPr>
              <a:t> Model with Different Ranges of Particle interactions”, J. Stat. Mech. 12 (12) (2016) 123206. </a:t>
            </a:r>
          </a:p>
          <a:p>
            <a:pPr marL="342900" lvl="0" indent="-342900">
              <a:buAutoNum type="arabicPeriod" startAt="2"/>
            </a:pPr>
            <a:endParaRPr lang="en-US" sz="1000" b="1" dirty="0">
              <a:solidFill>
                <a:srgbClr val="0000FF"/>
              </a:solidFill>
            </a:endParaRPr>
          </a:p>
          <a:p>
            <a:pPr marL="342900" indent="-342900">
              <a:buFontTx/>
              <a:buAutoNum type="arabicPeriod" startAt="2"/>
            </a:pPr>
            <a:r>
              <a:rPr lang="en-US" sz="1800" b="1" dirty="0">
                <a:solidFill>
                  <a:srgbClr val="008000"/>
                </a:solidFill>
              </a:rPr>
              <a:t>H. </a:t>
            </a:r>
            <a:r>
              <a:rPr lang="en-US" sz="1800" b="1" dirty="0" err="1">
                <a:solidFill>
                  <a:srgbClr val="008000"/>
                </a:solidFill>
              </a:rPr>
              <a:t>Christodoulidi</a:t>
            </a:r>
            <a:r>
              <a:rPr lang="en-US" sz="1800" b="1" dirty="0">
                <a:solidFill>
                  <a:srgbClr val="008000"/>
                </a:solidFill>
              </a:rPr>
              <a:t>, A. Bountis and L. </a:t>
            </a:r>
            <a:r>
              <a:rPr lang="en-US" sz="1800" b="1" dirty="0" err="1">
                <a:solidFill>
                  <a:srgbClr val="008000"/>
                </a:solidFill>
              </a:rPr>
              <a:t>Drossos</a:t>
            </a:r>
            <a:r>
              <a:rPr lang="en-US" sz="1800" b="1" dirty="0">
                <a:solidFill>
                  <a:srgbClr val="0000FF"/>
                </a:solidFill>
              </a:rPr>
              <a:t>, “The Effect of Long--range Interactions on the Dynamics and Statistics of </a:t>
            </a:r>
            <a:r>
              <a:rPr lang="en-US" sz="1800" b="1" u="sng" dirty="0">
                <a:solidFill>
                  <a:srgbClr val="0000FF"/>
                </a:solidFill>
              </a:rPr>
              <a:t>1D</a:t>
            </a:r>
            <a:r>
              <a:rPr lang="en-US" sz="1800" b="1" dirty="0">
                <a:solidFill>
                  <a:srgbClr val="0000FF"/>
                </a:solidFill>
              </a:rPr>
              <a:t> Hamiltonian Lattices with On--Site Potential”, EPJST 227 (5,6) 563 (2018). </a:t>
            </a:r>
            <a:endParaRPr lang="en-US" sz="1800" b="1" u="sng" dirty="0">
              <a:solidFill>
                <a:srgbClr val="0000FF"/>
              </a:solidFill>
            </a:endParaRPr>
          </a:p>
          <a:p>
            <a:pPr marL="342900" indent="-342900">
              <a:buFontTx/>
              <a:buAutoNum type="arabicPeriod" startAt="2"/>
            </a:pPr>
            <a:endParaRPr lang="el-GR" sz="1000" b="1" dirty="0">
              <a:solidFill>
                <a:srgbClr val="0000FF"/>
              </a:solidFill>
            </a:endParaRPr>
          </a:p>
          <a:p>
            <a:pPr marL="342900" indent="-342900">
              <a:buFontTx/>
              <a:buAutoNum type="arabicPeriod" startAt="2"/>
            </a:pPr>
            <a:r>
              <a:rPr lang="en-US" sz="1800" b="1" dirty="0">
                <a:solidFill>
                  <a:srgbClr val="C00000"/>
                </a:solidFill>
              </a:rPr>
              <a:t>J. C. Macias Diaz, A. Bountis</a:t>
            </a:r>
            <a:r>
              <a:rPr lang="en-US" sz="1800" b="1" dirty="0">
                <a:solidFill>
                  <a:srgbClr val="0000FF"/>
                </a:solidFill>
              </a:rPr>
              <a:t>, “On the Transmission of Energy in β-Fermi–Pasta–</a:t>
            </a:r>
            <a:r>
              <a:rPr lang="en-US" sz="1800" b="1" dirty="0" err="1">
                <a:solidFill>
                  <a:srgbClr val="0000FF"/>
                </a:solidFill>
              </a:rPr>
              <a:t>Ulam</a:t>
            </a:r>
            <a:r>
              <a:rPr lang="en-US" sz="1800" b="1" dirty="0">
                <a:solidFill>
                  <a:srgbClr val="0000FF"/>
                </a:solidFill>
              </a:rPr>
              <a:t> Chains with Diﬀerent Ranges of Particle Interactions”, CNSNS, vol. 63 (2018) 307–321 (2018).</a:t>
            </a:r>
          </a:p>
          <a:p>
            <a:pPr marL="342900" indent="-342900">
              <a:buFontTx/>
              <a:buAutoNum type="arabicPeriod" startAt="2"/>
            </a:pPr>
            <a:endParaRPr lang="en-US" sz="1000" b="1" dirty="0">
              <a:solidFill>
                <a:srgbClr val="0000FF"/>
              </a:solidFill>
            </a:endParaRPr>
          </a:p>
          <a:p>
            <a:pPr marL="342900" indent="-342900">
              <a:buFontTx/>
              <a:buAutoNum type="arabicPeriod" startAt="2"/>
            </a:pPr>
            <a:r>
              <a:rPr lang="en-US" sz="1800" b="1" dirty="0">
                <a:solidFill>
                  <a:srgbClr val="C00000"/>
                </a:solidFill>
              </a:rPr>
              <a:t>J. E. Macias-Diaz, A. Bountis, H. </a:t>
            </a:r>
            <a:r>
              <a:rPr lang="en-US" sz="1800" b="1" dirty="0" err="1">
                <a:solidFill>
                  <a:srgbClr val="C00000"/>
                </a:solidFill>
              </a:rPr>
              <a:t>Christodoulidi</a:t>
            </a:r>
            <a:r>
              <a:rPr lang="en-US" sz="1800" b="1" dirty="0">
                <a:solidFill>
                  <a:srgbClr val="0000FF"/>
                </a:solidFill>
              </a:rPr>
              <a:t>, “On the Transmission of Energy in Hamiltonian Systems with Globally Interacting Particles and On-Site Potentials”, AIMS Journal of Mathematics and Engineering (April 2019).</a:t>
            </a:r>
            <a:endParaRPr lang="el-GR" sz="1800" b="1" dirty="0">
              <a:solidFill>
                <a:srgbClr val="0000FF"/>
              </a:solidFill>
            </a:endParaRPr>
          </a:p>
          <a:p>
            <a:r>
              <a:rPr lang="en-US" sz="1600" b="1" dirty="0">
                <a:solidFill>
                  <a:srgbClr val="0000FF"/>
                </a:solidFill>
              </a:rPr>
              <a:t> </a:t>
            </a:r>
            <a:endParaRPr lang="el-GR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617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60351"/>
            <a:ext cx="8229600" cy="5832946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References</a:t>
            </a:r>
          </a:p>
          <a:p>
            <a:pPr>
              <a:buFontTx/>
              <a:buNone/>
            </a:pPr>
            <a:endParaRPr lang="en-US" sz="800" b="1" dirty="0">
              <a:latin typeface="Comic Sans MS" pitchFamily="66" charset="0"/>
            </a:endParaRPr>
          </a:p>
          <a:p>
            <a:pPr>
              <a:buAutoNum type="arabicPeriod"/>
            </a:pPr>
            <a:r>
              <a:rPr lang="en-US" sz="1600" b="1" dirty="0" err="1">
                <a:solidFill>
                  <a:srgbClr val="008000"/>
                </a:solidFill>
              </a:rPr>
              <a:t>Bountis</a:t>
            </a:r>
            <a:r>
              <a:rPr lang="en-US" sz="1600" b="1" dirty="0">
                <a:solidFill>
                  <a:srgbClr val="008000"/>
                </a:solidFill>
              </a:rPr>
              <a:t> T. and </a:t>
            </a:r>
            <a:r>
              <a:rPr lang="en-US" sz="1600" b="1" dirty="0" err="1">
                <a:solidFill>
                  <a:srgbClr val="008000"/>
                </a:solidFill>
              </a:rPr>
              <a:t>Skokos</a:t>
            </a:r>
            <a:r>
              <a:rPr lang="en-US" sz="1600" b="1" dirty="0">
                <a:solidFill>
                  <a:srgbClr val="008000"/>
                </a:solidFill>
              </a:rPr>
              <a:t>, H. </a:t>
            </a:r>
            <a:r>
              <a:rPr lang="en-US" sz="1600" b="1" dirty="0">
                <a:solidFill>
                  <a:srgbClr val="002060"/>
                </a:solidFill>
              </a:rPr>
              <a:t>(2012), </a:t>
            </a:r>
            <a:r>
              <a:rPr lang="en-US" sz="1600" b="1" i="1" dirty="0">
                <a:solidFill>
                  <a:srgbClr val="002060"/>
                </a:solidFill>
              </a:rPr>
              <a:t>Complex Hamiltonian Dynamics</a:t>
            </a:r>
            <a:r>
              <a:rPr lang="en-US" sz="1600" b="1" dirty="0">
                <a:solidFill>
                  <a:srgbClr val="002060"/>
                </a:solidFill>
              </a:rPr>
              <a:t>, Springer </a:t>
            </a:r>
            <a:r>
              <a:rPr lang="en-US" sz="1600" b="1" dirty="0" err="1">
                <a:solidFill>
                  <a:srgbClr val="002060"/>
                </a:solidFill>
              </a:rPr>
              <a:t>Synergetics</a:t>
            </a:r>
            <a:r>
              <a:rPr lang="en-US" sz="1600" b="1" dirty="0">
                <a:solidFill>
                  <a:srgbClr val="002060"/>
                </a:solidFill>
              </a:rPr>
              <a:t> series, Springer, Berlin.</a:t>
            </a:r>
          </a:p>
          <a:p>
            <a:pPr>
              <a:buAutoNum type="arabicPeriod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buAutoNum type="arabicPeriod"/>
            </a:pPr>
            <a:r>
              <a:rPr lang="en-US" sz="1600" b="1" dirty="0" err="1">
                <a:solidFill>
                  <a:srgbClr val="008000"/>
                </a:solidFill>
              </a:rPr>
              <a:t>Christodoulidi</a:t>
            </a:r>
            <a:r>
              <a:rPr lang="en-US" sz="1600" b="1" dirty="0">
                <a:solidFill>
                  <a:srgbClr val="008000"/>
                </a:solidFill>
              </a:rPr>
              <a:t>, H., </a:t>
            </a:r>
            <a:r>
              <a:rPr lang="en-US" sz="1600" b="1" dirty="0" err="1">
                <a:solidFill>
                  <a:srgbClr val="008000"/>
                </a:solidFill>
              </a:rPr>
              <a:t>Tsallis</a:t>
            </a:r>
            <a:r>
              <a:rPr lang="en-US" sz="1600" b="1" dirty="0">
                <a:solidFill>
                  <a:srgbClr val="008000"/>
                </a:solidFill>
              </a:rPr>
              <a:t>, C., Bountis, T (2014), </a:t>
            </a:r>
            <a:r>
              <a:rPr lang="en-US" sz="1600" b="1" dirty="0">
                <a:solidFill>
                  <a:srgbClr val="002060"/>
                </a:solidFill>
              </a:rPr>
              <a:t>“</a:t>
            </a:r>
            <a:r>
              <a:rPr lang="en-US" sz="1600" b="1" dirty="0">
                <a:solidFill>
                  <a:srgbClr val="333399"/>
                </a:solidFill>
              </a:rPr>
              <a:t>Fermi-Pasta-</a:t>
            </a:r>
            <a:r>
              <a:rPr lang="en-US" sz="1600" b="1" dirty="0" err="1">
                <a:solidFill>
                  <a:srgbClr val="333399"/>
                </a:solidFill>
              </a:rPr>
              <a:t>Ulam</a:t>
            </a:r>
            <a:r>
              <a:rPr lang="en-US" sz="1600" b="1" dirty="0">
                <a:solidFill>
                  <a:srgbClr val="333399"/>
                </a:solidFill>
              </a:rPr>
              <a:t> model with Long Range interactions: Dynamics and </a:t>
            </a:r>
            <a:r>
              <a:rPr lang="en-US" sz="1600" b="1" dirty="0" err="1">
                <a:solidFill>
                  <a:srgbClr val="333399"/>
                </a:solidFill>
              </a:rPr>
              <a:t>Thermostatistics</a:t>
            </a:r>
            <a:r>
              <a:rPr lang="en-US" sz="1600" b="1" dirty="0">
                <a:solidFill>
                  <a:srgbClr val="333399"/>
                </a:solidFill>
              </a:rPr>
              <a:t>”,</a:t>
            </a:r>
            <a:r>
              <a:rPr lang="en-US" sz="1600" b="1" dirty="0">
                <a:solidFill>
                  <a:srgbClr val="000099"/>
                </a:solidFill>
              </a:rPr>
              <a:t> EPJ Letters, 108, 40006 (2014) .</a:t>
            </a:r>
          </a:p>
          <a:p>
            <a:pPr>
              <a:buAutoNum type="arabicPeriod"/>
            </a:pPr>
            <a:endParaRPr lang="en-US" sz="800" b="1" dirty="0">
              <a:solidFill>
                <a:srgbClr val="000099"/>
              </a:solidFill>
            </a:endParaRPr>
          </a:p>
          <a:p>
            <a:pPr>
              <a:buAutoNum type="arabicPeriod"/>
            </a:pPr>
            <a:r>
              <a:rPr lang="en-US" sz="1600" b="1" dirty="0">
                <a:solidFill>
                  <a:srgbClr val="008000"/>
                </a:solidFill>
              </a:rPr>
              <a:t>H. </a:t>
            </a:r>
            <a:r>
              <a:rPr lang="en-US" sz="1600" b="1" dirty="0" err="1">
                <a:solidFill>
                  <a:srgbClr val="008000"/>
                </a:solidFill>
              </a:rPr>
              <a:t>Christodoulidi</a:t>
            </a:r>
            <a:r>
              <a:rPr lang="en-US" sz="1600" b="1" dirty="0">
                <a:solidFill>
                  <a:srgbClr val="008000"/>
                </a:solidFill>
              </a:rPr>
              <a:t>, T. </a:t>
            </a:r>
            <a:r>
              <a:rPr lang="en-US" sz="1600" b="1" dirty="0" err="1">
                <a:solidFill>
                  <a:srgbClr val="008000"/>
                </a:solidFill>
              </a:rPr>
              <a:t>Bountis</a:t>
            </a:r>
            <a:r>
              <a:rPr lang="en-US" sz="1600" b="1" dirty="0">
                <a:solidFill>
                  <a:srgbClr val="008000"/>
                </a:solidFill>
              </a:rPr>
              <a:t>, C. </a:t>
            </a:r>
            <a:r>
              <a:rPr lang="en-US" sz="1600" b="1" dirty="0" err="1">
                <a:solidFill>
                  <a:srgbClr val="008000"/>
                </a:solidFill>
              </a:rPr>
              <a:t>Tsallis</a:t>
            </a:r>
            <a:r>
              <a:rPr lang="en-US" sz="1600" b="1" dirty="0">
                <a:solidFill>
                  <a:srgbClr val="008000"/>
                </a:solidFill>
              </a:rPr>
              <a:t> and L. </a:t>
            </a:r>
            <a:r>
              <a:rPr lang="en-US" sz="1600" b="1" dirty="0" err="1">
                <a:solidFill>
                  <a:srgbClr val="008000"/>
                </a:solidFill>
              </a:rPr>
              <a:t>Drossos</a:t>
            </a:r>
            <a:r>
              <a:rPr lang="en-US" sz="1600" b="1" dirty="0">
                <a:solidFill>
                  <a:srgbClr val="008000"/>
                </a:solidFill>
              </a:rPr>
              <a:t>, (2016), </a:t>
            </a:r>
            <a:r>
              <a:rPr lang="en-US" sz="1600" b="1" dirty="0">
                <a:solidFill>
                  <a:srgbClr val="333399"/>
                </a:solidFill>
              </a:rPr>
              <a:t>“Chaotic Behavior of the Fermi-Pasta-</a:t>
            </a:r>
            <a:r>
              <a:rPr lang="en-US" sz="1600" b="1" dirty="0" err="1">
                <a:solidFill>
                  <a:srgbClr val="333399"/>
                </a:solidFill>
              </a:rPr>
              <a:t>Ulam</a:t>
            </a:r>
            <a:r>
              <a:rPr lang="en-US" sz="1600" b="1" dirty="0">
                <a:solidFill>
                  <a:srgbClr val="333399"/>
                </a:solidFill>
              </a:rPr>
              <a:t> Model with Different Ranges of Particle interactions”, J. Stat. Mech. 12 (12) 123206 (2016).</a:t>
            </a:r>
          </a:p>
          <a:p>
            <a:pPr marL="0" indent="0">
              <a:buNone/>
            </a:pPr>
            <a:endParaRPr lang="en-US" sz="800" b="1" dirty="0">
              <a:solidFill>
                <a:srgbClr val="333399"/>
              </a:solidFill>
            </a:endParaRPr>
          </a:p>
          <a:p>
            <a:pPr>
              <a:buAutoNum type="arabicPeriod" startAt="4"/>
            </a:pPr>
            <a:r>
              <a:rPr lang="en-US" sz="1600" b="1" dirty="0">
                <a:solidFill>
                  <a:srgbClr val="008000"/>
                </a:solidFill>
              </a:rPr>
              <a:t>H. </a:t>
            </a:r>
            <a:r>
              <a:rPr lang="en-US" sz="1600" b="1" dirty="0" err="1">
                <a:solidFill>
                  <a:srgbClr val="008000"/>
                </a:solidFill>
              </a:rPr>
              <a:t>Christodoulidi</a:t>
            </a:r>
            <a:r>
              <a:rPr lang="en-US" sz="1600" b="1" dirty="0">
                <a:solidFill>
                  <a:srgbClr val="008000"/>
                </a:solidFill>
              </a:rPr>
              <a:t>, A. </a:t>
            </a:r>
            <a:r>
              <a:rPr lang="en-US" sz="1600" b="1" dirty="0" err="1">
                <a:solidFill>
                  <a:srgbClr val="008000"/>
                </a:solidFill>
              </a:rPr>
              <a:t>Bountis</a:t>
            </a:r>
            <a:r>
              <a:rPr lang="en-US" sz="1600" b="1" dirty="0">
                <a:solidFill>
                  <a:srgbClr val="008000"/>
                </a:solidFill>
              </a:rPr>
              <a:t> and L. </a:t>
            </a:r>
            <a:r>
              <a:rPr lang="en-US" sz="1600" b="1" dirty="0" err="1">
                <a:solidFill>
                  <a:srgbClr val="008000"/>
                </a:solidFill>
              </a:rPr>
              <a:t>Drossos</a:t>
            </a:r>
            <a:r>
              <a:rPr lang="en-US" sz="1600" dirty="0"/>
              <a:t>, </a:t>
            </a:r>
            <a:r>
              <a:rPr lang="en-US" sz="1600" b="1" dirty="0">
                <a:solidFill>
                  <a:srgbClr val="008000"/>
                </a:solidFill>
              </a:rPr>
              <a:t>(2018) </a:t>
            </a:r>
            <a:r>
              <a:rPr lang="en-US" sz="1600" b="1" dirty="0">
                <a:solidFill>
                  <a:srgbClr val="333399"/>
                </a:solidFill>
              </a:rPr>
              <a:t>“The Effect of Long- Range Interactions on the Dynamics and Statistics of 1-D Hamiltonian Lattices with On--Site Potential”, to appear in EPJST (2018). </a:t>
            </a:r>
          </a:p>
          <a:p>
            <a:pPr>
              <a:buAutoNum type="arabicPeriod" startAt="4"/>
            </a:pPr>
            <a:endParaRPr lang="en-US" sz="800" b="1" dirty="0">
              <a:solidFill>
                <a:srgbClr val="333399"/>
              </a:solidFill>
            </a:endParaRPr>
          </a:p>
          <a:p>
            <a:pPr>
              <a:buAutoNum type="arabicPeriod" startAt="4"/>
            </a:pPr>
            <a:r>
              <a:rPr lang="en-US" sz="1600" b="1" dirty="0">
                <a:solidFill>
                  <a:srgbClr val="008000"/>
                </a:solidFill>
              </a:rPr>
              <a:t>J. C. Macias Diaz, A. </a:t>
            </a:r>
            <a:r>
              <a:rPr lang="en-US" sz="1600" b="1" dirty="0" err="1">
                <a:solidFill>
                  <a:srgbClr val="008000"/>
                </a:solidFill>
              </a:rPr>
              <a:t>Bountis</a:t>
            </a:r>
            <a:r>
              <a:rPr lang="en-US" sz="1600" b="1" dirty="0">
                <a:solidFill>
                  <a:srgbClr val="008000"/>
                </a:solidFill>
              </a:rPr>
              <a:t>, (2018) </a:t>
            </a:r>
            <a:r>
              <a:rPr lang="en-US" sz="1600" b="1" dirty="0">
                <a:solidFill>
                  <a:srgbClr val="333399"/>
                </a:solidFill>
              </a:rPr>
              <a:t>“On the Transmission of Energy in β-Fermi–Pasta–</a:t>
            </a:r>
            <a:r>
              <a:rPr lang="en-US" sz="1600" b="1" dirty="0" err="1">
                <a:solidFill>
                  <a:srgbClr val="333399"/>
                </a:solidFill>
              </a:rPr>
              <a:t>Ulam</a:t>
            </a:r>
            <a:r>
              <a:rPr lang="en-US" sz="1600" b="1" dirty="0">
                <a:solidFill>
                  <a:srgbClr val="333399"/>
                </a:solidFill>
              </a:rPr>
              <a:t> Chains with Diﬀerent Ranges of Particle Interactions”, CNSNS, vol. 63 (2018) 307–321 (2018).</a:t>
            </a:r>
          </a:p>
          <a:p>
            <a:pPr>
              <a:buAutoNum type="arabicPeriod" startAt="4"/>
            </a:pPr>
            <a:endParaRPr lang="en-US" sz="800" b="1" dirty="0">
              <a:solidFill>
                <a:srgbClr val="333399"/>
              </a:solidFill>
            </a:endParaRPr>
          </a:p>
          <a:p>
            <a:pPr>
              <a:buFontTx/>
              <a:buAutoNum type="arabicPeriod" startAt="4"/>
            </a:pPr>
            <a:r>
              <a:rPr lang="en-US" sz="1600" b="1" dirty="0">
                <a:solidFill>
                  <a:srgbClr val="C00000"/>
                </a:solidFill>
              </a:rPr>
              <a:t>J. E. Macias-Diaz, A. Bountis, H. </a:t>
            </a:r>
            <a:r>
              <a:rPr lang="en-US" sz="1600" b="1" dirty="0" err="1">
                <a:solidFill>
                  <a:srgbClr val="C00000"/>
                </a:solidFill>
              </a:rPr>
              <a:t>Christodoulidi</a:t>
            </a:r>
            <a:r>
              <a:rPr lang="en-US" sz="1600" b="1" dirty="0">
                <a:solidFill>
                  <a:srgbClr val="C00000"/>
                </a:solidFill>
              </a:rPr>
              <a:t> (2019)</a:t>
            </a:r>
            <a:r>
              <a:rPr lang="en-US" sz="1600" b="1" dirty="0">
                <a:solidFill>
                  <a:srgbClr val="0000FF"/>
                </a:solidFill>
              </a:rPr>
              <a:t>, “Energy Transmission  in Hamiltonian Systems with Globally Interacting Particles and On-Site Potentials”, AIMS Journal of Mathematics and Engineering (April, 2019).</a:t>
            </a:r>
            <a:endParaRPr lang="el-GR" sz="1600" b="1" dirty="0">
              <a:solidFill>
                <a:srgbClr val="0000FF"/>
              </a:solidFill>
            </a:endParaRPr>
          </a:p>
          <a:p>
            <a:pPr>
              <a:buAutoNum type="arabicPeriod" startAt="4"/>
            </a:pPr>
            <a:endParaRPr lang="el-GR" sz="1600" b="1" dirty="0">
              <a:solidFill>
                <a:srgbClr val="333399"/>
              </a:solidFill>
              <a:latin typeface="Comic Sans MS" pitchFamily="66" charset="0"/>
            </a:endParaRPr>
          </a:p>
          <a:p>
            <a:endParaRPr lang="en-GB" sz="1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34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6553200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5 - TextBox"/>
          <p:cNvSpPr txBox="1">
            <a:spLocks noChangeArrowheads="1"/>
          </p:cNvSpPr>
          <p:nvPr/>
        </p:nvSpPr>
        <p:spPr bwMode="auto">
          <a:xfrm>
            <a:off x="395288" y="404813"/>
            <a:ext cx="84978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What happens if we further increase</a:t>
            </a:r>
            <a:r>
              <a:rPr lang="el-GR" sz="2400" b="1">
                <a:solidFill>
                  <a:srgbClr val="008000"/>
                </a:solidFill>
              </a:rPr>
              <a:t> ε</a:t>
            </a:r>
            <a:r>
              <a:rPr lang="en-US" sz="2400" b="1">
                <a:solidFill>
                  <a:srgbClr val="008000"/>
                </a:solidFill>
              </a:rPr>
              <a:t>, say, </a:t>
            </a:r>
            <a:r>
              <a:rPr lang="el-GR" sz="2400" b="1">
                <a:solidFill>
                  <a:srgbClr val="FF0000"/>
                </a:solidFill>
              </a:rPr>
              <a:t>ε</a:t>
            </a:r>
            <a:r>
              <a:rPr lang="en-US" sz="2400" b="1">
                <a:solidFill>
                  <a:srgbClr val="FF0000"/>
                </a:solidFill>
              </a:rPr>
              <a:t>=0.2</a:t>
            </a:r>
            <a:r>
              <a:rPr lang="el-GR" sz="2400" b="1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7" name="6 - TextBox"/>
          <p:cNvSpPr txBox="1">
            <a:spLocks noChangeArrowheads="1"/>
          </p:cNvSpPr>
          <p:nvPr/>
        </p:nvSpPr>
        <p:spPr bwMode="auto">
          <a:xfrm>
            <a:off x="468313" y="5661025"/>
            <a:ext cx="83518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rgbClr val="3333CC"/>
                </a:solidFill>
              </a:rPr>
              <a:t>There are</a:t>
            </a:r>
            <a:r>
              <a:rPr lang="en-GB" b="1" dirty="0">
                <a:solidFill>
                  <a:srgbClr val="008000"/>
                </a:solidFill>
              </a:rPr>
              <a:t> regular regions </a:t>
            </a:r>
            <a:r>
              <a:rPr lang="en-GB" b="1" dirty="0">
                <a:solidFill>
                  <a:srgbClr val="CC0000"/>
                </a:solidFill>
              </a:rPr>
              <a:t>and </a:t>
            </a:r>
            <a:r>
              <a:rPr lang="en-GB" b="1" dirty="0">
                <a:solidFill>
                  <a:srgbClr val="3333CC"/>
                </a:solidFill>
              </a:rPr>
              <a:t>also “</a:t>
            </a:r>
            <a:r>
              <a:rPr lang="en-GB" b="1" dirty="0">
                <a:solidFill>
                  <a:srgbClr val="CC0000"/>
                </a:solidFill>
              </a:rPr>
              <a:t>strongly” and “weakly” chaotic domains</a:t>
            </a:r>
            <a:r>
              <a:rPr lang="en-GB" b="1" dirty="0">
                <a:solidFill>
                  <a:srgbClr val="3333CC"/>
                </a:solidFill>
              </a:rPr>
              <a:t> and they grow</a:t>
            </a:r>
            <a:r>
              <a:rPr lang="en-US" b="1" dirty="0">
                <a:solidFill>
                  <a:srgbClr val="3333CC"/>
                </a:solidFill>
              </a:rPr>
              <a:t> with</a:t>
            </a:r>
            <a:r>
              <a:rPr lang="en-GB" b="1" dirty="0">
                <a:solidFill>
                  <a:srgbClr val="3333CC"/>
                </a:solidFill>
              </a:rPr>
              <a:t> E !</a:t>
            </a:r>
          </a:p>
        </p:txBody>
      </p:sp>
      <p:sp>
        <p:nvSpPr>
          <p:cNvPr id="8" name="7 - Δεξιό βέλος"/>
          <p:cNvSpPr/>
          <p:nvPr/>
        </p:nvSpPr>
        <p:spPr>
          <a:xfrm rot="14337331" flipV="1">
            <a:off x="4741069" y="4974431"/>
            <a:ext cx="1504950" cy="261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8 - Δεξιό βέλος"/>
          <p:cNvSpPr/>
          <p:nvPr/>
        </p:nvSpPr>
        <p:spPr>
          <a:xfrm rot="14518406" flipV="1">
            <a:off x="4925219" y="4568032"/>
            <a:ext cx="2609850" cy="131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9 - Δεξιό βέλος"/>
          <p:cNvSpPr/>
          <p:nvPr/>
        </p:nvSpPr>
        <p:spPr>
          <a:xfrm rot="17097094">
            <a:off x="2003425" y="4675188"/>
            <a:ext cx="1812925" cy="273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11188" y="188913"/>
            <a:ext cx="8064500" cy="6335712"/>
          </a:xfrm>
        </p:spPr>
        <p:txBody>
          <a:bodyPr/>
          <a:lstStyle/>
          <a:p>
            <a:pPr algn="l">
              <a:defRPr/>
            </a:pPr>
            <a:br>
              <a:rPr lang="en-US" sz="1400" dirty="0">
                <a:latin typeface="Bookman Old Style" pitchFamily="18" charset="0"/>
              </a:rPr>
            </a:br>
            <a:br>
              <a:rPr lang="en-US" sz="1400" dirty="0">
                <a:latin typeface="Bookman Old Style" pitchFamily="18" charset="0"/>
              </a:rPr>
            </a:br>
            <a:r>
              <a:rPr lang="en-US" sz="2000" b="1" u="sng" dirty="0">
                <a:solidFill>
                  <a:srgbClr val="FF0000"/>
                </a:solidFill>
                <a:latin typeface="Comic Sans MS" pitchFamily="66" charset="0"/>
              </a:rPr>
              <a:t>2.  SIMPLE PERIODIC ORBITS, WEAK AND STRONG CHAOS</a:t>
            </a:r>
            <a:br>
              <a:rPr lang="en-US" sz="1400" u="sng" dirty="0">
                <a:latin typeface="Bookman Old Style" pitchFamily="18" charset="0"/>
              </a:rPr>
            </a:br>
            <a:br>
              <a:rPr lang="en-US" sz="1400" dirty="0">
                <a:latin typeface="Bookman Old Style" pitchFamily="18" charset="0"/>
              </a:rPr>
            </a:b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We study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Hamiltonian dynamical systems of</a:t>
            </a:r>
            <a:r>
              <a:rPr lang="en-US" sz="2000" b="1" i="1" dirty="0">
                <a:solidFill>
                  <a:srgbClr val="FF0000"/>
                </a:solidFill>
                <a:latin typeface="Comic Sans MS" pitchFamily="66" charset="0"/>
              </a:rPr>
              <a:t> N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 degrees of freedom</a:t>
            </a:r>
            <a: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(</a:t>
            </a:r>
            <a:r>
              <a:rPr lang="en-US" sz="2000" b="1" dirty="0" err="1">
                <a:solidFill>
                  <a:srgbClr val="333399"/>
                </a:solidFill>
                <a:latin typeface="Comic Sans MS" pitchFamily="66" charset="0"/>
              </a:rPr>
              <a:t>dof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), in an 2N – dimensional phase space of position and momentum coordinates, whose equations of motion  are written in the form</a:t>
            </a:r>
            <a:br>
              <a:rPr lang="el-GR" sz="2000" b="1" dirty="0">
                <a:solidFill>
                  <a:srgbClr val="333399"/>
                </a:solidFill>
                <a:latin typeface="Comic Sans MS" pitchFamily="66" charset="0"/>
              </a:rPr>
            </a:br>
            <a: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  <a:t>                                                                                        </a:t>
            </a:r>
            <a:b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</a:b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(1)</a:t>
            </a:r>
            <a:br>
              <a:rPr lang="el-GR" sz="2000" b="1" dirty="0">
                <a:solidFill>
                  <a:schemeClr val="accent6"/>
                </a:solidFill>
                <a:latin typeface="Comic Sans MS" pitchFamily="66" charset="0"/>
              </a:rPr>
            </a:br>
            <a:b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</a:br>
            <a:r>
              <a:rPr lang="en-US" sz="2000" b="1" i="1" dirty="0">
                <a:solidFill>
                  <a:srgbClr val="333399"/>
                </a:solidFill>
                <a:latin typeface="Comic Sans MS" pitchFamily="66" charset="0"/>
              </a:rPr>
              <a:t>H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 being the Hamiltonian function. If </a:t>
            </a:r>
            <a:r>
              <a:rPr lang="en-US" sz="2000" b="1" i="1" dirty="0">
                <a:solidFill>
                  <a:srgbClr val="333399"/>
                </a:solidFill>
                <a:latin typeface="Comic Sans MS" pitchFamily="66" charset="0"/>
              </a:rPr>
              <a:t>H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 does not explicitly depend on the time </a:t>
            </a:r>
            <a:r>
              <a:rPr lang="en-US" sz="2000" b="1" i="1" dirty="0">
                <a:solidFill>
                  <a:srgbClr val="333399"/>
                </a:solidFill>
                <a:latin typeface="Comic Sans MS" pitchFamily="66" charset="0"/>
              </a:rPr>
              <a:t>t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,</a:t>
            </a:r>
            <a: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it represents a first integral</a:t>
            </a:r>
            <a: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  <a:t>, 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whose value 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gives the total energy of the system </a:t>
            </a:r>
            <a:r>
              <a:rPr lang="en-US" sz="2000" b="1" i="1" dirty="0">
                <a:solidFill>
                  <a:srgbClr val="008000"/>
                </a:solidFill>
                <a:latin typeface="Comic Sans MS" pitchFamily="66" charset="0"/>
              </a:rPr>
              <a:t>E</a:t>
            </a:r>
            <a:r>
              <a:rPr lang="en-US" sz="2000" b="1" dirty="0">
                <a:solidFill>
                  <a:srgbClr val="008000"/>
                </a:solidFill>
                <a:latin typeface="Comic Sans MS" pitchFamily="66" charset="0"/>
              </a:rPr>
              <a:t>.</a:t>
            </a:r>
            <a: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I will assume that the Hamiltonian can be expanded in </a:t>
            </a:r>
            <a:r>
              <a:rPr lang="en-US" sz="2000" b="1" i="1" dirty="0">
                <a:solidFill>
                  <a:srgbClr val="333399"/>
                </a:solidFill>
                <a:latin typeface="Comic Sans MS" pitchFamily="66" charset="0"/>
              </a:rPr>
              <a:t>power series as a sum of homogeneous polynomials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  of degree </a:t>
            </a:r>
            <a:r>
              <a:rPr lang="en-US" sz="2000" b="1" i="1" dirty="0">
                <a:solidFill>
                  <a:srgbClr val="333399"/>
                </a:solidFill>
                <a:latin typeface="Comic Sans MS" pitchFamily="66" charset="0"/>
              </a:rPr>
              <a:t>m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 ≥2</a:t>
            </a:r>
            <a:br>
              <a:rPr lang="el-GR" sz="2000" b="1" dirty="0">
                <a:solidFill>
                  <a:srgbClr val="333399"/>
                </a:solidFill>
                <a:latin typeface="Comic Sans MS" pitchFamily="66" charset="0"/>
              </a:rPr>
            </a:br>
            <a: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  <a:t>	                                                                                                           </a:t>
            </a: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(2)</a:t>
            </a:r>
            <a:br>
              <a:rPr lang="el-GR" sz="2000" b="1" dirty="0">
                <a:solidFill>
                  <a:schemeClr val="accent6"/>
                </a:solidFill>
                <a:latin typeface="Comic Sans MS" pitchFamily="66" charset="0"/>
              </a:rPr>
            </a:br>
            <a:br>
              <a:rPr lang="en-US" sz="2000" b="1" dirty="0">
                <a:solidFill>
                  <a:schemeClr val="accent6"/>
                </a:solidFill>
                <a:latin typeface="Comic Sans MS" pitchFamily="66" charset="0"/>
              </a:rPr>
            </a:br>
            <a:r>
              <a:rPr lang="en-US" sz="2000" b="1" dirty="0">
                <a:solidFill>
                  <a:srgbClr val="333399"/>
                </a:solidFill>
                <a:latin typeface="Comic Sans MS" pitchFamily="66" charset="0"/>
              </a:rPr>
              <a:t>so that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the origin  is a stable equilibrium point of the system. </a:t>
            </a:r>
            <a:b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</a:br>
            <a:br>
              <a:rPr lang="en-US" sz="1400" dirty="0">
                <a:latin typeface="Bookman Old Style" pitchFamily="18" charset="0"/>
              </a:rPr>
            </a:br>
            <a:br>
              <a:rPr lang="en-US" sz="1400" dirty="0">
                <a:latin typeface="Bookman Old Style" pitchFamily="18" charset="0"/>
              </a:rPr>
            </a:br>
            <a:br>
              <a:rPr lang="en-US" sz="1400" dirty="0">
                <a:latin typeface="Bookman Old Style" pitchFamily="18" charset="0"/>
              </a:rPr>
            </a:br>
            <a:endParaRPr lang="en-GB" sz="1400" dirty="0">
              <a:latin typeface="Bookman Old Style" pitchFamily="18" charset="0"/>
            </a:endParaRP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1763688" y="2276872"/>
          <a:ext cx="520541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Equation" r:id="rId3" imgW="2844800" imgH="431800" progId="Equation.DSMT4">
                  <p:embed/>
                </p:oleObj>
              </mc:Choice>
              <mc:Fallback>
                <p:oleObj name="Equation" r:id="rId3" imgW="2844800" imgH="431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2276872"/>
                        <a:ext cx="5205412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619672" y="4797152"/>
          <a:ext cx="6016869" cy="560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5" imgW="3251160" imgH="253800" progId="Equation.DSMT4">
                  <p:embed/>
                </p:oleObj>
              </mc:Choice>
              <mc:Fallback>
                <p:oleObj name="Equation" r:id="rId5" imgW="3251160" imgH="253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4797152"/>
                        <a:ext cx="6016869" cy="5600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12286</TotalTime>
  <Words>7614</Words>
  <Application>Microsoft Office PowerPoint</Application>
  <PresentationFormat>Προβολή στην οθόνη (4:3)</PresentationFormat>
  <Paragraphs>508</Paragraphs>
  <Slides>78</Slides>
  <Notes>0</Notes>
  <HiddenSlides>0</HiddenSlides>
  <MMClips>1</MMClips>
  <ScaleCrop>false</ScaleCrop>
  <HeadingPairs>
    <vt:vector size="8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78</vt:i4>
      </vt:variant>
    </vt:vector>
  </HeadingPairs>
  <TitlesOfParts>
    <vt:vector size="87" baseType="lpstr">
      <vt:lpstr>Arial</vt:lpstr>
      <vt:lpstr>Bookman Old Style</vt:lpstr>
      <vt:lpstr>Calibri</vt:lpstr>
      <vt:lpstr>Cambria Math</vt:lpstr>
      <vt:lpstr>Comic Sans MS</vt:lpstr>
      <vt:lpstr>Times New Roman</vt:lpstr>
      <vt:lpstr>Standarddesign</vt:lpstr>
      <vt:lpstr>Equation</vt:lpstr>
      <vt:lpstr>MathType 6.0 Equation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Outline of the Lectures </vt:lpstr>
      <vt:lpstr>Παρουσίαση του PowerPoint</vt:lpstr>
      <vt:lpstr>Παρουσίαση του PowerPoint</vt:lpstr>
      <vt:lpstr>Παρουσίαση του PowerPoint</vt:lpstr>
      <vt:lpstr>  2.  SIMPLE PERIODIC ORBITS, WEAK AND STRONG CHAOS  We study Hamiltonian dynamical systems of N degrees of freedom (dof), in an 2N – dimensional phase space of position and momentum coordinates, whose equations of motion  are written in the form                                                                                          (1)  H being the Hamiltonian function. If H does not explicitly depend on the time t, it represents a first integral, whose value gives the total energy of the system E. I will assume that the Hamiltonian can be expanded in power series as a sum of homogeneous polynomials  of degree m ≥2                                                                                                             (2)  so that the origin  is a stable equilibrium point of the system.   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Behavior of GALI2 for chaotic motion</vt:lpstr>
      <vt:lpstr> Asymptotic analysis of the GALI2 for chaotic motion </vt:lpstr>
      <vt:lpstr>Behavior of GALI2 for regular motion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nova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excursion in the science of Complexity</dc:title>
  <dc:creator>Pohle</dc:creator>
  <cp:lastModifiedBy>Tassos Bountis</cp:lastModifiedBy>
  <cp:revision>577</cp:revision>
  <dcterms:created xsi:type="dcterms:W3CDTF">2004-10-02T18:00:50Z</dcterms:created>
  <dcterms:modified xsi:type="dcterms:W3CDTF">2019-06-27T12:54:31Z</dcterms:modified>
</cp:coreProperties>
</file>