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33"/>
  </p:notesMasterIdLst>
  <p:sldIdLst>
    <p:sldId id="256" r:id="rId2"/>
    <p:sldId id="294" r:id="rId3"/>
    <p:sldId id="295" r:id="rId4"/>
    <p:sldId id="296" r:id="rId5"/>
    <p:sldId id="297" r:id="rId6"/>
    <p:sldId id="309" r:id="rId7"/>
    <p:sldId id="324" r:id="rId8"/>
    <p:sldId id="325" r:id="rId9"/>
    <p:sldId id="326" r:id="rId10"/>
    <p:sldId id="298" r:id="rId11"/>
    <p:sldId id="304" r:id="rId12"/>
    <p:sldId id="305" r:id="rId13"/>
    <p:sldId id="306" r:id="rId14"/>
    <p:sldId id="307" r:id="rId15"/>
    <p:sldId id="308" r:id="rId16"/>
    <p:sldId id="316" r:id="rId17"/>
    <p:sldId id="317" r:id="rId18"/>
    <p:sldId id="318" r:id="rId19"/>
    <p:sldId id="319" r:id="rId20"/>
    <p:sldId id="300" r:id="rId21"/>
    <p:sldId id="310" r:id="rId22"/>
    <p:sldId id="311" r:id="rId23"/>
    <p:sldId id="312" r:id="rId24"/>
    <p:sldId id="313" r:id="rId25"/>
    <p:sldId id="301" r:id="rId26"/>
    <p:sldId id="314" r:id="rId27"/>
    <p:sldId id="321" r:id="rId28"/>
    <p:sldId id="322" r:id="rId29"/>
    <p:sldId id="323" r:id="rId30"/>
    <p:sldId id="315" r:id="rId31"/>
    <p:sldId id="320" r:id="rId32"/>
  </p:sldIdLst>
  <p:sldSz cx="9144000" cy="6858000" type="screen4x3"/>
  <p:notesSz cx="7315200" cy="96012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F2B2B"/>
    <a:srgbClr val="ED73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2295" autoAdjust="0"/>
  </p:normalViewPr>
  <p:slideViewPr>
    <p:cSldViewPr snapToGrid="0" showGuides="1">
      <p:cViewPr>
        <p:scale>
          <a:sx n="100" d="100"/>
          <a:sy n="100" d="100"/>
        </p:scale>
        <p:origin x="-584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6E2C05-293A-DC49-97DF-A3743C1FE125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DCFB66F-240A-D14C-B039-030FB7CF1D46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C49588-C6AC-414D-8979-3DC588CCB3A0}" type="slidenum">
              <a:rPr lang="it-IT"/>
              <a:pPr/>
              <a:t>16</a:t>
            </a:fld>
            <a:endParaRPr 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854075"/>
            <a:ext cx="5610225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27" y="5332334"/>
            <a:ext cx="6449907" cy="5050631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2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C49588-C6AC-414D-8979-3DC588CCB3A0}" type="slidenum">
              <a:rPr lang="it-IT"/>
              <a:pPr/>
              <a:t>17</a:t>
            </a:fld>
            <a:endParaRPr 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854075"/>
            <a:ext cx="5610225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27" y="5332334"/>
            <a:ext cx="6449907" cy="5050631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2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C49588-C6AC-414D-8979-3DC588CCB3A0}" type="slidenum">
              <a:rPr lang="it-IT"/>
              <a:pPr/>
              <a:t>18</a:t>
            </a:fld>
            <a:endParaRPr 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854075"/>
            <a:ext cx="5610225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27" y="5332334"/>
            <a:ext cx="6449907" cy="5050631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2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C49588-C6AC-414D-8979-3DC588CCB3A0}" type="slidenum">
              <a:rPr lang="it-IT"/>
              <a:pPr/>
              <a:t>19</a:t>
            </a:fld>
            <a:endParaRPr 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854075"/>
            <a:ext cx="5610225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27" y="5332334"/>
            <a:ext cx="6449907" cy="5050631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2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C49588-C6AC-414D-8979-3DC588CCB3A0}" type="slidenum">
              <a:rPr lang="it-IT"/>
              <a:pPr/>
              <a:t>7</a:t>
            </a:fld>
            <a:endParaRPr lang="it-IT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854075"/>
            <a:ext cx="5610225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27" y="5332334"/>
            <a:ext cx="6449907" cy="5050631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2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B66F-240A-D14C-B039-030FB7CF1D4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Fare clic sull'icona per inserire un'immagine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Fare clic sull'icona per inserire un'immagine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Fare clic sull'icona per inserire un'immagine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Fare clic sull'icona per inserire un'immagine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373DC10-B560-F045-8EFB-09330227AD9D}" type="datetimeFigureOut">
              <a:rPr lang="it-IT" smtClean="0"/>
              <a:pPr/>
              <a:t>30-08-2011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AA0463F3-0C26-B44E-9FFD-865786E7B11A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" y="1072089"/>
            <a:ext cx="9067800" cy="16988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3600" dirty="0" err="1" smtClean="0">
                <a:solidFill>
                  <a:schemeClr val="accent1"/>
                </a:solidFill>
              </a:rPr>
              <a:t>Verifying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r>
              <a:rPr lang="it-IT" sz="3600" dirty="0" err="1" smtClean="0">
                <a:solidFill>
                  <a:schemeClr val="accent1"/>
                </a:solidFill>
              </a:rPr>
              <a:t>Compliance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r>
              <a:rPr lang="it-IT" sz="3600" dirty="0" err="1" smtClean="0">
                <a:solidFill>
                  <a:schemeClr val="accent1"/>
                </a:solidFill>
              </a:rPr>
              <a:t>of</a:t>
            </a:r>
            <a:r>
              <a:rPr lang="it-IT" sz="3600" dirty="0" smtClean="0">
                <a:solidFill>
                  <a:schemeClr val="accent1"/>
                </a:solidFill>
              </a:rPr>
              <a:t> Business </a:t>
            </a:r>
            <a:r>
              <a:rPr lang="it-IT" sz="3600" dirty="0" err="1" smtClean="0">
                <a:solidFill>
                  <a:schemeClr val="accent1"/>
                </a:solidFill>
              </a:rPr>
              <a:t>Process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br>
              <a:rPr lang="it-IT" sz="3600" dirty="0" smtClean="0">
                <a:solidFill>
                  <a:schemeClr val="accent1"/>
                </a:solidFill>
              </a:rPr>
            </a:br>
            <a:r>
              <a:rPr lang="it-IT" sz="3600" dirty="0" err="1" smtClean="0">
                <a:solidFill>
                  <a:schemeClr val="accent1"/>
                </a:solidFill>
              </a:rPr>
              <a:t>with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r>
              <a:rPr lang="it-IT" sz="3600" dirty="0" err="1" smtClean="0">
                <a:solidFill>
                  <a:schemeClr val="accent1"/>
                </a:solidFill>
              </a:rPr>
              <a:t>Temporal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r>
              <a:rPr lang="it-IT" sz="3600" dirty="0" err="1" smtClean="0">
                <a:solidFill>
                  <a:schemeClr val="accent1"/>
                </a:solidFill>
              </a:rPr>
              <a:t>Answer</a:t>
            </a:r>
            <a:r>
              <a:rPr lang="it-IT" sz="3600" dirty="0" smtClean="0">
                <a:solidFill>
                  <a:schemeClr val="accent1"/>
                </a:solidFill>
              </a:rPr>
              <a:t> </a:t>
            </a:r>
            <a:r>
              <a:rPr lang="it-IT" sz="3600" dirty="0" err="1" smtClean="0">
                <a:solidFill>
                  <a:schemeClr val="accent1"/>
                </a:solidFill>
              </a:rPr>
              <a:t>Sets</a:t>
            </a:r>
            <a:endParaRPr lang="it-IT" sz="3600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6388" y="2797629"/>
            <a:ext cx="8609012" cy="3321889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Davide D’Aprile, Laura Giordano,</a:t>
            </a:r>
          </a:p>
          <a:p>
            <a:pPr algn="ctr"/>
            <a:r>
              <a:rPr lang="it-IT" sz="2400" dirty="0" smtClean="0">
                <a:solidFill>
                  <a:schemeClr val="accent6"/>
                </a:solidFill>
              </a:rPr>
              <a:t>Valentina Gliozzi, Alberto Martelli,</a:t>
            </a:r>
          </a:p>
          <a:p>
            <a:pPr algn="ctr"/>
            <a:r>
              <a:rPr lang="it-IT" sz="2400" dirty="0" smtClean="0">
                <a:solidFill>
                  <a:schemeClr val="accent6"/>
                </a:solidFill>
              </a:rPr>
              <a:t>Gianluca Pozzato, </a:t>
            </a:r>
            <a:r>
              <a:rPr lang="it-IT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Daniele Theseider Dupré</a:t>
            </a:r>
          </a:p>
          <a:p>
            <a:pPr algn="ctr"/>
            <a:endParaRPr lang="it-IT" sz="2400" dirty="0" smtClean="0">
              <a:solidFill>
                <a:schemeClr val="accent6"/>
              </a:solidFill>
            </a:endParaRPr>
          </a:p>
          <a:p>
            <a:pPr algn="ctr"/>
            <a:r>
              <a:rPr lang="it-IT" sz="2400" dirty="0" smtClean="0">
                <a:solidFill>
                  <a:schemeClr val="accent6"/>
                </a:solidFill>
              </a:rPr>
              <a:t>Università di Torino</a:t>
            </a:r>
          </a:p>
          <a:p>
            <a:pPr algn="ctr"/>
            <a:r>
              <a:rPr lang="it-IT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Università del Piemonte Orientale</a:t>
            </a:r>
          </a:p>
          <a:p>
            <a:pPr algn="ctr"/>
            <a:r>
              <a:rPr lang="it-IT" sz="2400" dirty="0" smtClean="0"/>
              <a:t>Italy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Action theories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346382" y="1323415"/>
            <a:ext cx="8797618" cy="5038245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Fluents</a:t>
            </a:r>
            <a:r>
              <a:rPr lang="it-IT" sz="2400" dirty="0" smtClean="0"/>
              <a:t>: their truth value describes the state of the world, e.g. </a:t>
            </a:r>
            <a:r>
              <a:rPr lang="it-IT" sz="2400" i="1" dirty="0" err="1" smtClean="0"/>
              <a:t>informed</a:t>
            </a:r>
            <a:r>
              <a:rPr lang="it-IT" sz="2400" i="1" dirty="0" smtClean="0"/>
              <a:t>(I)</a:t>
            </a:r>
            <a:r>
              <a:rPr lang="it-IT" sz="2400" dirty="0" smtClean="0"/>
              <a:t>: </a:t>
            </a:r>
            <a:r>
              <a:rPr lang="it-IT" sz="2400" dirty="0" err="1" smtClean="0"/>
              <a:t>investor</a:t>
            </a:r>
            <a:r>
              <a:rPr lang="it-IT" sz="2400" dirty="0" smtClean="0"/>
              <a:t> I is informed on the firm policies</a:t>
            </a:r>
          </a:p>
          <a:p>
            <a:pPr>
              <a:spcBef>
                <a:spcPts val="1000"/>
              </a:spcBef>
            </a:pP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Action/event</a:t>
            </a:r>
            <a:r>
              <a:rPr lang="it-IT" sz="2400" dirty="0" smtClean="0"/>
              <a:t> : </a:t>
            </a:r>
          </a:p>
          <a:p>
            <a:r>
              <a:rPr lang="it-IT" sz="2400" dirty="0" smtClean="0"/>
              <a:t>performed by an agent or “internal” in the system;</a:t>
            </a:r>
          </a:p>
          <a:p>
            <a:r>
              <a:rPr lang="it-IT" sz="2400" dirty="0" smtClean="0"/>
              <a:t>has direct and possibly indirect effects on fluents, causing some state change (unless effect already true)</a:t>
            </a:r>
          </a:p>
          <a:p>
            <a:pPr>
              <a:spcBef>
                <a:spcPts val="1000"/>
              </a:spcBef>
            </a:pP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Action laws</a:t>
            </a:r>
            <a:r>
              <a:rPr lang="it-IT" sz="2400" dirty="0" smtClean="0"/>
              <a:t>: direct effects of actions</a:t>
            </a:r>
          </a:p>
          <a:p>
            <a:pPr>
              <a:spcBef>
                <a:spcPts val="1000"/>
              </a:spcBef>
            </a:pP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Causal laws</a:t>
            </a:r>
            <a:r>
              <a:rPr lang="it-IT" sz="2400" dirty="0" smtClean="0"/>
              <a:t>: fluent dependencies, and then indirect effects of actions</a:t>
            </a:r>
          </a:p>
          <a:p>
            <a:pPr>
              <a:spcBef>
                <a:spcPts val="1000"/>
              </a:spcBef>
            </a:pP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Precondition laws</a:t>
            </a:r>
            <a:r>
              <a:rPr lang="it-IT" sz="2400" dirty="0" smtClean="0"/>
              <a:t>: action can happen only if preconditions hold</a:t>
            </a:r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Temporal modalities in DLTL</a:t>
            </a:r>
            <a:endParaRPr lang="it-IT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1" y="1323415"/>
            <a:ext cx="8076139" cy="5674317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A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 </a:t>
            </a:r>
            <a:r>
              <a:rPr lang="it-IT" sz="2400" dirty="0" smtClean="0"/>
              <a:t>is built from actions using “+” (or), “;” (sequence) and “*” (iteration):</a:t>
            </a:r>
          </a:p>
          <a:p>
            <a:pPr algn="ctr"/>
            <a:r>
              <a:rPr lang="it-IT" sz="2400" i="1" dirty="0" smtClean="0"/>
              <a:t>a | </a:t>
            </a:r>
            <a:r>
              <a:rPr lang="it-IT" sz="2400" i="1" dirty="0" smtClean="0">
                <a:latin typeface="Symbol" pitchFamily="18" charset="2"/>
              </a:rPr>
              <a:t>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 + </a:t>
            </a:r>
            <a:r>
              <a:rPr lang="it-IT" sz="2400" i="1" dirty="0" smtClean="0">
                <a:latin typeface="Symbol" pitchFamily="18" charset="2"/>
              </a:rPr>
              <a:t>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 | </a:t>
            </a:r>
            <a:r>
              <a:rPr lang="it-IT" sz="2400" i="1" dirty="0" smtClean="0">
                <a:latin typeface="Symbol" pitchFamily="18" charset="2"/>
              </a:rPr>
              <a:t>p</a:t>
            </a:r>
            <a:r>
              <a:rPr lang="it-IT" sz="2400" i="1" baseline="-25000" dirty="0" smtClean="0"/>
              <a:t>1</a:t>
            </a:r>
            <a:r>
              <a:rPr lang="it-IT" sz="2400" i="1" dirty="0" smtClean="0"/>
              <a:t> ; </a:t>
            </a:r>
            <a:r>
              <a:rPr lang="it-IT" sz="2400" i="1" dirty="0" smtClean="0">
                <a:latin typeface="Symbol" pitchFamily="18" charset="2"/>
              </a:rPr>
              <a:t>p</a:t>
            </a:r>
            <a:r>
              <a:rPr lang="it-IT" sz="2400" i="1" baseline="-25000" dirty="0" smtClean="0"/>
              <a:t>2</a:t>
            </a:r>
            <a:r>
              <a:rPr lang="it-IT" sz="2400" i="1" dirty="0" smtClean="0"/>
              <a:t> | </a:t>
            </a:r>
            <a:r>
              <a:rPr lang="it-IT" sz="2400" i="1" dirty="0" smtClean="0">
                <a:latin typeface="Symbol" pitchFamily="18" charset="2"/>
              </a:rPr>
              <a:t>p </a:t>
            </a:r>
            <a:r>
              <a:rPr lang="it-IT" sz="2400" i="1" baseline="30000" dirty="0" smtClean="0"/>
              <a:t>*</a:t>
            </a:r>
          </a:p>
          <a:p>
            <a:pPr algn="ctr"/>
            <a:endParaRPr lang="it-IT" sz="2400" baseline="30000" dirty="0" smtClean="0"/>
          </a:p>
          <a:p>
            <a:r>
              <a:rPr lang="it-IT" sz="2400" dirty="0" smtClean="0"/>
              <a:t>Temporal formulae include:</a:t>
            </a:r>
            <a:endParaRPr lang="it-IT" sz="2400" i="1" dirty="0" smtClean="0"/>
          </a:p>
          <a:p>
            <a:r>
              <a:rPr lang="it-IT" sz="2400" dirty="0" smtClean="0"/>
              <a:t>	</a:t>
            </a:r>
            <a:r>
              <a:rPr lang="it-IT" sz="2400" i="1" dirty="0" smtClean="0"/>
              <a:t>[</a:t>
            </a:r>
            <a:r>
              <a:rPr lang="it-IT" sz="2400" i="1" dirty="0" smtClean="0">
                <a:latin typeface="Symbol" pitchFamily="18" charset="2"/>
              </a:rPr>
              <a:t>p </a:t>
            </a:r>
            <a:r>
              <a:rPr lang="it-IT" sz="2400" i="1" dirty="0" smtClean="0"/>
              <a:t>] </a:t>
            </a:r>
            <a:r>
              <a:rPr lang="it-IT" sz="2400" i="1" dirty="0" smtClean="0">
                <a:latin typeface="Symbol" pitchFamily="18" charset="2"/>
              </a:rPr>
              <a:t>a </a:t>
            </a:r>
            <a:r>
              <a:rPr lang="it-IT" sz="2400" i="1" dirty="0" smtClean="0"/>
              <a:t>		</a:t>
            </a:r>
            <a:r>
              <a:rPr lang="it-IT" sz="2400" i="1" dirty="0" smtClean="0">
                <a:latin typeface="Symbol" pitchFamily="18" charset="2"/>
              </a:rPr>
              <a:t> a</a:t>
            </a:r>
            <a:r>
              <a:rPr lang="it-IT" sz="2400" dirty="0" smtClean="0"/>
              <a:t> holds after all possible executions of </a:t>
            </a:r>
            <a:r>
              <a:rPr lang="it-IT" sz="2400" i="1" dirty="0" smtClean="0">
                <a:latin typeface="Symbol" pitchFamily="18" charset="2"/>
              </a:rPr>
              <a:t>p</a:t>
            </a:r>
          </a:p>
          <a:p>
            <a:r>
              <a:rPr lang="it-IT" sz="2400" i="1" dirty="0" smtClean="0"/>
              <a:t>	[a]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		</a:t>
            </a:r>
            <a:r>
              <a:rPr lang="it-IT" sz="2400" i="1" dirty="0" smtClean="0">
                <a:latin typeface="Symbol" pitchFamily="18" charset="2"/>
              </a:rPr>
              <a:t> a</a:t>
            </a:r>
            <a:r>
              <a:rPr lang="it-IT" sz="2400" dirty="0" smtClean="0"/>
              <a:t> holds after </a:t>
            </a:r>
            <a:r>
              <a:rPr lang="it-IT" sz="2400" i="1" dirty="0" smtClean="0"/>
              <a:t>a</a:t>
            </a:r>
            <a:endParaRPr lang="it-IT" sz="2400" i="1" dirty="0" smtClean="0">
              <a:latin typeface="Symbol" pitchFamily="18" charset="2"/>
            </a:endParaRPr>
          </a:p>
          <a:p>
            <a:endParaRPr lang="it-IT" sz="2400" dirty="0" smtClean="0"/>
          </a:p>
          <a:p>
            <a:r>
              <a:rPr lang="it-IT" sz="2400" dirty="0" smtClean="0"/>
              <a:t>and the usual temporal logic modalities:</a:t>
            </a:r>
          </a:p>
          <a:p>
            <a:r>
              <a:rPr lang="it-IT" sz="2400" dirty="0" smtClean="0"/>
              <a:t> </a:t>
            </a:r>
            <a:r>
              <a:rPr lang="it-IT" sz="2800" i="1" dirty="0" smtClean="0"/>
              <a:t>◊</a:t>
            </a:r>
            <a:r>
              <a:rPr lang="it-IT" sz="2400" i="1" dirty="0" smtClean="0">
                <a:latin typeface="Symbol" pitchFamily="18" charset="2"/>
              </a:rPr>
              <a:t>a </a:t>
            </a:r>
            <a:r>
              <a:rPr lang="it-IT" sz="2400" dirty="0" smtClean="0"/>
              <a:t>(eventually), </a:t>
            </a:r>
            <a:r>
              <a:rPr lang="it-IT" sz="2800" dirty="0" smtClean="0"/>
              <a:t>□</a:t>
            </a:r>
            <a:r>
              <a:rPr lang="it-IT" sz="2400" i="1" dirty="0" smtClean="0">
                <a:latin typeface="Symbol" pitchFamily="18" charset="2"/>
              </a:rPr>
              <a:t>a </a:t>
            </a:r>
            <a:r>
              <a:rPr lang="it-IT" sz="2400" dirty="0" smtClean="0"/>
              <a:t>(always), </a:t>
            </a:r>
            <a:r>
              <a:rPr lang="it-IT" sz="3200" dirty="0" smtClean="0"/>
              <a:t>○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 (next),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U</a:t>
            </a:r>
            <a:r>
              <a:rPr lang="it-IT" sz="2400" i="1" dirty="0" smtClean="0">
                <a:latin typeface="Symbol" pitchFamily="18" charset="2"/>
              </a:rPr>
              <a:t>b </a:t>
            </a:r>
            <a:r>
              <a:rPr lang="it-IT" sz="2400" dirty="0" smtClean="0"/>
              <a:t>(until)</a:t>
            </a:r>
          </a:p>
          <a:p>
            <a:endParaRPr lang="it-IT" sz="2400" dirty="0" smtClean="0"/>
          </a:p>
          <a:p>
            <a:r>
              <a:rPr lang="it-IT" sz="2000" dirty="0" smtClean="0"/>
              <a:t>(their semantics is defined from the one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i="1" dirty="0" smtClean="0">
                <a:latin typeface="Symbol" pitchFamily="18" charset="2"/>
              </a:rPr>
              <a:t>a </a:t>
            </a:r>
            <a:r>
              <a:rPr lang="it-IT" sz="2000" dirty="0" smtClean="0"/>
              <a:t>U</a:t>
            </a:r>
            <a:r>
              <a:rPr lang="it-IT" sz="2000" baseline="30000" dirty="0" smtClean="0">
                <a:latin typeface="Symbol" pitchFamily="18" charset="2"/>
              </a:rPr>
              <a:t>p</a:t>
            </a:r>
            <a:r>
              <a:rPr lang="it-IT" sz="2000" dirty="0" smtClean="0">
                <a:latin typeface="Symbol" pitchFamily="18" charset="2"/>
              </a:rPr>
              <a:t> b</a:t>
            </a:r>
          </a:p>
          <a:p>
            <a:pPr lvl="0"/>
            <a:r>
              <a:rPr lang="it-IT" sz="2000" dirty="0" smtClean="0">
                <a:solidFill>
                  <a:prstClr val="white"/>
                </a:solidFill>
              </a:rPr>
              <a:t>which means: there is an execution of </a:t>
            </a:r>
            <a:r>
              <a:rPr lang="it-IT" sz="2000" dirty="0" smtClean="0">
                <a:solidFill>
                  <a:prstClr val="white"/>
                </a:solidFill>
                <a:latin typeface="Symbol" pitchFamily="18" charset="2"/>
              </a:rPr>
              <a:t>p</a:t>
            </a:r>
            <a:r>
              <a:rPr lang="it-IT" sz="2000" dirty="0" smtClean="0">
                <a:solidFill>
                  <a:prstClr val="white"/>
                </a:solidFill>
              </a:rPr>
              <a:t> after which </a:t>
            </a:r>
            <a:r>
              <a:rPr lang="it-IT" sz="2000" dirty="0" smtClean="0">
                <a:solidFill>
                  <a:prstClr val="white"/>
                </a:solidFill>
                <a:latin typeface="Symbol" pitchFamily="18" charset="2"/>
              </a:rPr>
              <a:t>b</a:t>
            </a:r>
            <a:r>
              <a:rPr lang="it-IT" sz="2000" dirty="0" smtClean="0">
                <a:solidFill>
                  <a:prstClr val="white"/>
                </a:solidFill>
              </a:rPr>
              <a:t> holds, and </a:t>
            </a:r>
            <a:r>
              <a:rPr lang="it-IT" sz="2000" dirty="0" smtClean="0">
                <a:solidFill>
                  <a:prstClr val="white"/>
                </a:solidFill>
                <a:latin typeface="Symbol" pitchFamily="18" charset="2"/>
              </a:rPr>
              <a:t>a</a:t>
            </a:r>
            <a:r>
              <a:rPr lang="it-IT" sz="2000" dirty="0" smtClean="0">
                <a:solidFill>
                  <a:prstClr val="white"/>
                </a:solidFill>
              </a:rPr>
              <a:t> holds in all previous states)</a:t>
            </a:r>
          </a:p>
          <a:p>
            <a:pPr algn="ctr"/>
            <a:endParaRPr lang="it-IT" sz="2800" baseline="30000" dirty="0" smtClean="0"/>
          </a:p>
          <a:p>
            <a:pPr algn="ctr"/>
            <a:endParaRPr lang="it-IT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Action laws</a:t>
            </a:r>
            <a:endParaRPr lang="it-IT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1" y="1323415"/>
            <a:ext cx="8076139" cy="7269626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General form (</a:t>
            </a:r>
            <a:r>
              <a:rPr lang="it-IT" sz="2400" i="1" dirty="0" smtClean="0"/>
              <a:t>l</a:t>
            </a:r>
            <a:r>
              <a:rPr lang="it-IT" sz="2400" i="1" baseline="-25000" dirty="0" smtClean="0"/>
              <a:t>i</a:t>
            </a:r>
            <a:r>
              <a:rPr lang="it-IT" sz="2400" i="1" dirty="0" smtClean="0"/>
              <a:t> </a:t>
            </a:r>
            <a:r>
              <a:rPr lang="it-IT" sz="2400" dirty="0" smtClean="0"/>
              <a:t>is a literal – a fluent or its negation):</a:t>
            </a:r>
            <a:r>
              <a:rPr lang="it-IT" sz="2400" i="1" dirty="0" smtClean="0"/>
              <a:t> </a:t>
            </a:r>
            <a:endParaRPr lang="it-IT" sz="2400" dirty="0" smtClean="0"/>
          </a:p>
          <a:p>
            <a:pPr algn="ctr">
              <a:spcBef>
                <a:spcPts val="1000"/>
              </a:spcBef>
            </a:pPr>
            <a:r>
              <a:rPr lang="it-IT" sz="2400" dirty="0" smtClean="0"/>
              <a:t>□ (</a:t>
            </a:r>
            <a:r>
              <a:rPr lang="it-IT" sz="2400" i="1" dirty="0" smtClean="0"/>
              <a:t>[a] </a:t>
            </a:r>
            <a:r>
              <a:rPr lang="it-IT" sz="2400" dirty="0" smtClean="0"/>
              <a:t>l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or ... or </a:t>
            </a:r>
            <a:r>
              <a:rPr lang="it-IT" sz="2400" i="1" dirty="0" smtClean="0"/>
              <a:t>[a] </a:t>
            </a:r>
            <a:r>
              <a:rPr lang="it-IT" sz="2400" dirty="0" smtClean="0"/>
              <a:t>l</a:t>
            </a:r>
            <a:r>
              <a:rPr lang="it-IT" sz="2400" baseline="-25000" dirty="0" smtClean="0"/>
              <a:t>k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/>
              </a:rPr>
              <a:t> </a:t>
            </a:r>
            <a:r>
              <a:rPr lang="it-IT" sz="2400" dirty="0" smtClean="0"/>
              <a:t> l’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l’</a:t>
            </a:r>
            <a:r>
              <a:rPr lang="it-IT" sz="2400" baseline="-25000" dirty="0" smtClean="0"/>
              <a:t>m</a:t>
            </a:r>
            <a:r>
              <a:rPr lang="it-IT" sz="2400" dirty="0" smtClean="0"/>
              <a:t> </a:t>
            </a:r>
            <a:r>
              <a:rPr lang="it-IT" sz="2400" i="1" dirty="0" smtClean="0"/>
              <a:t>)</a:t>
            </a:r>
            <a:endParaRPr lang="it-IT" sz="2400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means that:</a:t>
            </a:r>
          </a:p>
          <a:p>
            <a:r>
              <a:rPr lang="it-IT" sz="2400" dirty="0" smtClean="0"/>
              <a:t>always, if </a:t>
            </a:r>
            <a:r>
              <a:rPr lang="it-IT" sz="2400" i="1" dirty="0" smtClean="0"/>
              <a:t>a</a:t>
            </a:r>
            <a:r>
              <a:rPr lang="it-IT" sz="2400" dirty="0" smtClean="0"/>
              <a:t> is executed in a state where l’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l’</a:t>
            </a:r>
            <a:r>
              <a:rPr lang="it-IT" sz="2400" baseline="-25000" dirty="0" smtClean="0"/>
              <a:t>m</a:t>
            </a:r>
            <a:r>
              <a:rPr lang="it-IT" sz="2400" dirty="0" smtClean="0"/>
              <a:t> hold, then one of l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</a:t>
            </a:r>
            <a:r>
              <a:rPr lang="it-IT" sz="2400" baseline="-25000" dirty="0" smtClean="0"/>
              <a:t>k</a:t>
            </a:r>
            <a:r>
              <a:rPr lang="it-IT" sz="2400" dirty="0" smtClean="0"/>
              <a:t> holds in the resulting state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Example with deterministic effect:</a:t>
            </a:r>
          </a:p>
          <a:p>
            <a:pPr algn="ctr">
              <a:spcBef>
                <a:spcPts val="1000"/>
              </a:spcBef>
            </a:pPr>
            <a:r>
              <a:rPr lang="it-IT" sz="2400" dirty="0" smtClean="0"/>
              <a:t>□ (</a:t>
            </a:r>
            <a:r>
              <a:rPr lang="it-IT" sz="2400" i="1" dirty="0" smtClean="0"/>
              <a:t>[inform(I)]informed(I)</a:t>
            </a:r>
            <a:r>
              <a:rPr lang="it-IT" sz="2400" dirty="0" smtClean="0">
                <a:sym typeface="Symbol"/>
              </a:rPr>
              <a:t>  </a:t>
            </a:r>
            <a:r>
              <a:rPr lang="it-IT" sz="2400" i="1" dirty="0" smtClean="0"/>
              <a:t> investor(I))</a:t>
            </a:r>
            <a:endParaRPr lang="it-IT" sz="2400" i="1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Example with nondeterministic effect:</a:t>
            </a:r>
          </a:p>
          <a:p>
            <a:pPr algn="ctr">
              <a:spcBef>
                <a:spcPts val="1000"/>
              </a:spcBef>
            </a:pPr>
            <a:r>
              <a:rPr lang="it-IT" sz="2400" dirty="0" smtClean="0"/>
              <a:t>□ (</a:t>
            </a:r>
            <a:r>
              <a:rPr lang="it-IT" sz="2400" i="1" dirty="0" smtClean="0"/>
              <a:t>[order_verif(T,I)] confirmed(T,I)</a:t>
            </a:r>
            <a:r>
              <a:rPr lang="it-IT" sz="2400" dirty="0" smtClean="0"/>
              <a:t> or 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/>
              <a:t>[order_verif(T,I)]  </a:t>
            </a: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confirmed(T,I)</a:t>
            </a:r>
            <a:r>
              <a:rPr lang="it-IT" sz="2400" dirty="0" smtClean="0"/>
              <a:t> </a:t>
            </a:r>
            <a:r>
              <a:rPr lang="it-IT" sz="2400" i="1" dirty="0" smtClean="0"/>
              <a:t>)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Sounds tautological...</a:t>
            </a:r>
            <a:endParaRPr lang="it-IT" sz="2400" i="1" dirty="0" smtClean="0"/>
          </a:p>
          <a:p>
            <a:pPr algn="ctr"/>
            <a:endParaRPr lang="it-IT" sz="2400" i="1" baseline="300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pPr algn="ctr"/>
            <a:endParaRPr lang="it-IT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Action laws</a:t>
            </a:r>
            <a:endParaRPr lang="it-IT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1" y="1323415"/>
            <a:ext cx="8076139" cy="5397318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... but, unless otherwise stated, fluents persist across events: so, if the order is “not confirmed” before verification, it would persist “not confirmed” </a:t>
            </a: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Persistency laws</a:t>
            </a:r>
            <a:r>
              <a:rPr lang="it-IT" sz="2400" dirty="0" smtClean="0"/>
              <a:t>: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/>
              <a:t>□ ([a] l </a:t>
            </a:r>
            <a:r>
              <a:rPr lang="it-IT" sz="2400" i="1" dirty="0" smtClean="0">
                <a:sym typeface="Symbol"/>
              </a:rPr>
              <a:t> l</a:t>
            </a:r>
            <a:r>
              <a:rPr lang="it-IT" sz="2400" i="1" dirty="0" smtClean="0"/>
              <a:t> , not [a]</a:t>
            </a:r>
            <a:r>
              <a:rPr lang="it-IT" sz="2400" i="1" dirty="0" smtClean="0">
                <a:sym typeface="Symbol"/>
              </a:rPr>
              <a:t> </a:t>
            </a:r>
            <a:r>
              <a:rPr lang="it-IT" sz="2400" i="1" dirty="0" smtClean="0"/>
              <a:t> l )</a:t>
            </a:r>
            <a:endParaRPr lang="it-IT" sz="2400" i="1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where “not” is </a:t>
            </a:r>
            <a:r>
              <a:rPr lang="it-IT" sz="2400" i="1" dirty="0" smtClean="0"/>
              <a:t>default</a:t>
            </a:r>
            <a:r>
              <a:rPr lang="it-IT" sz="2400" dirty="0" smtClean="0"/>
              <a:t> negation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 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pPr algn="ctr"/>
            <a:endParaRPr lang="it-IT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Causal laws</a:t>
            </a:r>
            <a:endParaRPr lang="it-IT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1" y="1239007"/>
            <a:ext cx="8277107" cy="5412707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General form (for </a:t>
            </a:r>
            <a:r>
              <a:rPr lang="it-IT" sz="2400" i="1" dirty="0" smtClean="0"/>
              <a:t>static</a:t>
            </a:r>
            <a:r>
              <a:rPr lang="it-IT" sz="2400" dirty="0" smtClean="0"/>
              <a:t> causal laws):</a:t>
            </a:r>
            <a:r>
              <a:rPr lang="it-IT" sz="2400" i="1" dirty="0" smtClean="0"/>
              <a:t> </a:t>
            </a:r>
            <a:endParaRPr lang="it-IT" sz="2400" dirty="0" smtClean="0"/>
          </a:p>
          <a:p>
            <a:pPr algn="ctr">
              <a:spcBef>
                <a:spcPts val="1000"/>
              </a:spcBef>
            </a:pPr>
            <a:r>
              <a:rPr lang="it-IT" sz="2400" dirty="0" smtClean="0"/>
              <a:t>□ (l </a:t>
            </a:r>
            <a:r>
              <a:rPr lang="it-IT" sz="2400" dirty="0" smtClean="0">
                <a:sym typeface="Symbol"/>
              </a:rPr>
              <a:t> </a:t>
            </a:r>
            <a:r>
              <a:rPr lang="it-IT" sz="2400" dirty="0" smtClean="0"/>
              <a:t> l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</a:t>
            </a:r>
            <a:r>
              <a:rPr lang="it-IT" sz="2400" baseline="-25000" dirty="0" smtClean="0"/>
              <a:t>k</a:t>
            </a:r>
            <a:r>
              <a:rPr lang="it-IT" sz="2400" dirty="0" smtClean="0"/>
              <a:t> , not l’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not l’</a:t>
            </a:r>
            <a:r>
              <a:rPr lang="it-IT" sz="2400" baseline="-25000" dirty="0" smtClean="0"/>
              <a:t>m</a:t>
            </a:r>
            <a:r>
              <a:rPr lang="it-IT" sz="2400" dirty="0" smtClean="0"/>
              <a:t> </a:t>
            </a:r>
            <a:r>
              <a:rPr lang="it-IT" sz="2400" i="1" dirty="0" smtClean="0"/>
              <a:t>)</a:t>
            </a:r>
            <a:endParaRPr lang="it-IT" sz="2400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model dependencies and indirect effects: if  l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</a:t>
            </a:r>
            <a:r>
              <a:rPr lang="it-IT" sz="2400" baseline="-25000" dirty="0" smtClean="0"/>
              <a:t>k </a:t>
            </a:r>
            <a:r>
              <a:rPr lang="it-IT" sz="2400" dirty="0" smtClean="0"/>
              <a:t>already hold or are caused to hold, and  l’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, ... , l’</a:t>
            </a:r>
            <a:r>
              <a:rPr lang="it-IT" sz="2400" baseline="-25000" dirty="0" smtClean="0"/>
              <a:t>m </a:t>
            </a:r>
            <a:r>
              <a:rPr lang="it-IT" sz="2400" dirty="0" smtClean="0"/>
              <a:t>do not hold or are caused not to hold, then </a:t>
            </a:r>
            <a:r>
              <a:rPr lang="it-IT" sz="2400" i="1" dirty="0" smtClean="0"/>
              <a:t>“l”</a:t>
            </a:r>
            <a:r>
              <a:rPr lang="it-IT" sz="2400" dirty="0" smtClean="0"/>
              <a:t> also holds – then if its complement holds, it does not persist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Example:</a:t>
            </a:r>
          </a:p>
          <a:p>
            <a:pPr algn="ctr">
              <a:spcBef>
                <a:spcPts val="1000"/>
              </a:spcBef>
            </a:pPr>
            <a:r>
              <a:rPr lang="it-IT" sz="2400" dirty="0" smtClean="0"/>
              <a:t>□ (</a:t>
            </a: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confirmed(T,I) </a:t>
            </a:r>
            <a:r>
              <a:rPr lang="it-IT" sz="2400" dirty="0" smtClean="0">
                <a:sym typeface="Symbol"/>
              </a:rPr>
              <a:t> </a:t>
            </a:r>
            <a:r>
              <a:rPr lang="it-IT" sz="2400" i="1" dirty="0" smtClean="0"/>
              <a:t>deleted(T,I))</a:t>
            </a:r>
            <a:endParaRPr lang="it-IT" sz="2400" i="1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where “confirmed” means “confirmed for the firm” – but the </a:t>
            </a:r>
            <a:r>
              <a:rPr lang="it-IT" sz="2400" dirty="0" err="1" smtClean="0"/>
              <a:t>investor</a:t>
            </a:r>
            <a:r>
              <a:rPr lang="it-IT" sz="2400" dirty="0" smtClean="0"/>
              <a:t> can withdraw its order, making  “deleted” true as a direct effect, and “confirmed” false as a side effect </a:t>
            </a:r>
          </a:p>
          <a:p>
            <a:pPr algn="ctr"/>
            <a:endParaRPr lang="it-IT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Precondition laws</a:t>
            </a:r>
            <a:endParaRPr lang="it-IT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1" y="1239007"/>
            <a:ext cx="8076139" cy="4181601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pPr algn="ctr">
              <a:spcBef>
                <a:spcPts val="1000"/>
              </a:spcBef>
            </a:pPr>
            <a:endParaRPr lang="it-IT" sz="2400" i="1" dirty="0" smtClean="0"/>
          </a:p>
          <a:p>
            <a:pPr>
              <a:spcBef>
                <a:spcPts val="1000"/>
              </a:spcBef>
            </a:pPr>
            <a:r>
              <a:rPr lang="it-IT" sz="2400" i="1" dirty="0" smtClean="0"/>
              <a:t>□ ([prop_eval(T,C)] </a:t>
            </a:r>
            <a:r>
              <a:rPr lang="it-IT" sz="2400" i="1" dirty="0" smtClean="0">
                <a:latin typeface="OpenSymbol"/>
                <a:ea typeface="OpenSymbol"/>
              </a:rPr>
              <a:t>⊥</a:t>
            </a:r>
            <a:r>
              <a:rPr lang="it-IT" sz="2400" i="1" dirty="0" smtClean="0">
                <a:sym typeface="Symbol"/>
              </a:rPr>
              <a:t> 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selected(T,C)</a:t>
            </a:r>
            <a:r>
              <a:rPr lang="it-IT" sz="2400" i="1" dirty="0" smtClean="0">
                <a:sym typeface="Symbol"/>
              </a:rPr>
              <a:t></a:t>
            </a:r>
            <a:r>
              <a:rPr lang="it-IT" sz="2400" i="1" dirty="0" smtClean="0"/>
              <a:t> </a:t>
            </a: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informed(C))</a:t>
            </a:r>
            <a:endParaRPr lang="it-IT" sz="2400" i="1" baseline="300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the investor cannot evaulate an investment proposal if it has not been selected, or the investor has not been informed on the firm policies</a:t>
            </a:r>
          </a:p>
          <a:p>
            <a:pPr>
              <a:spcBef>
                <a:spcPts val="1000"/>
              </a:spcBef>
            </a:pPr>
            <a:endParaRPr lang="it-IT" sz="2400" dirty="0" smtClean="0"/>
          </a:p>
          <a:p>
            <a:pPr>
              <a:spcBef>
                <a:spcPts val="1000"/>
              </a:spcBef>
            </a:pPr>
            <a:r>
              <a:rPr lang="it-IT" sz="2400" dirty="0" smtClean="0"/>
              <a:t>Can either be asserted or verified to be true</a:t>
            </a:r>
          </a:p>
          <a:p>
            <a:pPr algn="ctr"/>
            <a:endParaRPr lang="it-IT" sz="2400" baseline="30000" dirty="0" smtClean="0"/>
          </a:p>
          <a:p>
            <a:pPr algn="ctr"/>
            <a:endParaRPr lang="it-IT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annotationof</a:t>
            </a:r>
            <a:r>
              <a:rPr lang="it-IT" dirty="0" smtClean="0"/>
              <a:t> the business </a:t>
            </a:r>
            <a:r>
              <a:rPr lang="it-IT" dirty="0" err="1" smtClean="0"/>
              <a:t>process</a:t>
            </a:r>
            <a:endParaRPr lang="it-IT" dirty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928688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err="1" smtClean="0">
                <a:latin typeface="Calibri"/>
                <a:cs typeface="Calibri"/>
              </a:rPr>
              <a:t>It</a:t>
            </a:r>
            <a:r>
              <a:rPr lang="it-IT" sz="3200" dirty="0" smtClean="0">
                <a:latin typeface="Calibri"/>
                <a:cs typeface="Calibri"/>
              </a:rPr>
              <a:t> </a:t>
            </a:r>
            <a:r>
              <a:rPr lang="it-IT" sz="3200" dirty="0" err="1" smtClean="0">
                <a:latin typeface="Calibri"/>
                <a:cs typeface="Calibri"/>
              </a:rPr>
              <a:t>provides</a:t>
            </a:r>
            <a:r>
              <a:rPr lang="it-IT" sz="3200" dirty="0" smtClean="0">
                <a:latin typeface="Calibri"/>
                <a:cs typeface="Calibri"/>
              </a:rPr>
              <a:t> the </a:t>
            </a:r>
            <a:r>
              <a:rPr lang="it-IT" sz="3200" b="1" i="1" dirty="0" smtClean="0">
                <a:latin typeface="Calibri"/>
                <a:cs typeface="Calibri"/>
              </a:rPr>
              <a:t>background </a:t>
            </a:r>
            <a:r>
              <a:rPr lang="it-IT" sz="3200" b="1" i="1" dirty="0" err="1" smtClean="0">
                <a:latin typeface="Calibri"/>
                <a:cs typeface="Calibri"/>
              </a:rPr>
              <a:t>knowledge</a:t>
            </a:r>
            <a:r>
              <a:rPr lang="it-IT" sz="3200" dirty="0" smtClean="0">
                <a:latin typeface="Calibri"/>
                <a:cs typeface="Calibri"/>
              </a:rPr>
              <a:t>, </a:t>
            </a:r>
            <a:r>
              <a:rPr lang="it-IT" sz="3200" dirty="0" err="1" smtClean="0">
                <a:latin typeface="Calibri"/>
                <a:cs typeface="Calibri"/>
              </a:rPr>
              <a:t>which</a:t>
            </a:r>
            <a:r>
              <a:rPr lang="it-IT" sz="3200" dirty="0" smtClean="0">
                <a:latin typeface="Calibri"/>
                <a:cs typeface="Calibri"/>
              </a:rPr>
              <a:t> </a:t>
            </a:r>
            <a:r>
              <a:rPr lang="it-IT" sz="3200" dirty="0" err="1" smtClean="0">
                <a:latin typeface="Calibri"/>
                <a:cs typeface="Calibri"/>
              </a:rPr>
              <a:t>is</a:t>
            </a:r>
            <a:r>
              <a:rPr lang="it-IT" sz="3200" dirty="0" smtClean="0">
                <a:latin typeface="Calibri"/>
                <a:cs typeface="Calibri"/>
              </a:rPr>
              <a:t> common </a:t>
            </a:r>
            <a:r>
              <a:rPr lang="it-IT" sz="3200" dirty="0" err="1" smtClean="0">
                <a:latin typeface="Calibri"/>
                <a:cs typeface="Calibri"/>
              </a:rPr>
              <a:t>both</a:t>
            </a:r>
            <a:r>
              <a:rPr lang="it-IT" sz="3200" dirty="0" smtClean="0">
                <a:latin typeface="Calibri"/>
                <a:cs typeface="Calibri"/>
              </a:rPr>
              <a:t> </a:t>
            </a:r>
            <a:r>
              <a:rPr lang="it-IT" sz="3200" dirty="0" err="1" smtClean="0">
                <a:latin typeface="Calibri"/>
                <a:cs typeface="Calibri"/>
              </a:rPr>
              <a:t>to</a:t>
            </a:r>
            <a:r>
              <a:rPr lang="it-IT" sz="3200" dirty="0" smtClean="0">
                <a:latin typeface="Calibri"/>
                <a:cs typeface="Calibri"/>
              </a:rPr>
              <a:t> the business </a:t>
            </a:r>
            <a:r>
              <a:rPr lang="it-IT" sz="3200" dirty="0" err="1" smtClean="0">
                <a:latin typeface="Calibri"/>
                <a:cs typeface="Calibri"/>
              </a:rPr>
              <a:t>process</a:t>
            </a:r>
            <a:r>
              <a:rPr lang="it-IT" sz="3200" dirty="0" smtClean="0">
                <a:latin typeface="Calibri"/>
                <a:cs typeface="Calibri"/>
              </a:rPr>
              <a:t> and </a:t>
            </a:r>
            <a:r>
              <a:rPr lang="it-IT" sz="3200" dirty="0" err="1" smtClean="0">
                <a:latin typeface="Calibri"/>
                <a:cs typeface="Calibri"/>
              </a:rPr>
              <a:t>to</a:t>
            </a:r>
            <a:r>
              <a:rPr lang="it-IT" sz="3200" dirty="0" smtClean="0">
                <a:latin typeface="Calibri"/>
                <a:cs typeface="Calibri"/>
              </a:rPr>
              <a:t> the </a:t>
            </a:r>
            <a:r>
              <a:rPr lang="it-IT" sz="3200" dirty="0" err="1" smtClean="0">
                <a:latin typeface="Calibri"/>
                <a:cs typeface="Calibri"/>
              </a:rPr>
              <a:t>norm</a:t>
            </a:r>
            <a:endParaRPr lang="it-IT" sz="3200" dirty="0" smtClean="0">
              <a:latin typeface="Calibri"/>
              <a:cs typeface="Calibri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b="1" i="1" dirty="0" err="1" smtClean="0">
                <a:latin typeface="Calibri" pitchFamily="26" charset="0"/>
              </a:rPr>
              <a:t>Atomic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tasks</a:t>
            </a:r>
            <a:r>
              <a:rPr lang="it-IT" sz="3200" dirty="0" smtClean="0">
                <a:latin typeface="Calibri" pitchFamily="26" charset="0"/>
              </a:rPr>
              <a:t> are </a:t>
            </a:r>
            <a:r>
              <a:rPr lang="it-IT" sz="3200" dirty="0" err="1" smtClean="0">
                <a:latin typeface="Calibri" pitchFamily="26" charset="0"/>
              </a:rPr>
              <a:t>described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actions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through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their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effects</a:t>
            </a:r>
            <a:endParaRPr lang="it-IT" sz="3200" b="1" i="1" dirty="0" smtClean="0">
              <a:latin typeface="Calibri" pitchFamily="26" charset="0"/>
            </a:endParaRPr>
          </a:p>
          <a:p>
            <a:pPr marL="1084263" lvl="1" indent="-339725"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solidFill>
                  <a:srgbClr val="FDE689"/>
                </a:solidFill>
              </a:rPr>
              <a:t>□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[profiling(I)] investor_classified(I)</a:t>
            </a:r>
            <a:endParaRPr lang="it-IT" sz="3200" b="1" dirty="0" smtClean="0">
              <a:solidFill>
                <a:schemeClr val="accent2"/>
              </a:solidFill>
              <a:latin typeface="Calibri" pitchFamily="26" charset="0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solidFill>
                  <a:srgbClr val="FFFFFF"/>
                </a:solidFill>
                <a:latin typeface="Calibri" pitchFamily="26" charset="0"/>
              </a:rPr>
              <a:t>	and </a:t>
            </a:r>
            <a:r>
              <a:rPr lang="it-IT" sz="3200" b="1" i="1" dirty="0" err="1" smtClean="0">
                <a:solidFill>
                  <a:srgbClr val="FFFFFF"/>
                </a:solidFill>
                <a:latin typeface="Calibri" pitchFamily="26" charset="0"/>
              </a:rPr>
              <a:t>preconditions</a:t>
            </a:r>
            <a:endParaRPr lang="it-IT" sz="3200" b="1" i="1" dirty="0" smtClean="0">
              <a:solidFill>
                <a:srgbClr val="FFFFFF"/>
              </a:solidFill>
              <a:latin typeface="Calibri" pitchFamily="26" charset="0"/>
            </a:endParaRPr>
          </a:p>
          <a:p>
            <a:pPr marL="341313" indent="-339725"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solidFill>
                  <a:srgbClr val="000000"/>
                </a:solidFill>
                <a:latin typeface="Calibri" pitchFamily="26" charset="0"/>
              </a:rPr>
              <a:t>		</a:t>
            </a:r>
            <a:r>
              <a:rPr lang="it-IT" sz="3200" dirty="0" smtClean="0">
                <a:solidFill>
                  <a:srgbClr val="FDE689"/>
                </a:solidFill>
              </a:rPr>
              <a:t>□(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[sign_order(I)] </a:t>
            </a:r>
            <a:r>
              <a:rPr lang="it-IT" sz="3200" dirty="0" smtClean="0">
                <a:solidFill>
                  <a:schemeClr val="accent2"/>
                </a:solidFill>
                <a:latin typeface="OpenSymbol"/>
                <a:ea typeface="OpenSymbol"/>
              </a:rPr>
              <a:t>⊥</a:t>
            </a:r>
            <a:r>
              <a:rPr lang="it-IT" sz="3200" i="1" dirty="0" smtClean="0">
                <a:solidFill>
                  <a:srgbClr val="FDE689"/>
                </a:solidFill>
                <a:sym typeface="Symbol"/>
              </a:rPr>
              <a:t> 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not informed(I))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it-IT" sz="3200" dirty="0" smtClean="0">
              <a:solidFill>
                <a:srgbClr val="000000"/>
              </a:solidFill>
              <a:latin typeface="Calibri" pitchFamily="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>
            <a:normAutofit/>
          </a:bodyPr>
          <a:lstStyle/>
          <a:p>
            <a:r>
              <a:rPr lang="it-IT" dirty="0" err="1" smtClean="0"/>
              <a:t>Specication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business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workflow</a:t>
            </a:r>
            <a:endParaRPr lang="it-IT" dirty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928688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341313" indent="-339725"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In [CLIMA 2010] </a:t>
            </a:r>
            <a:r>
              <a:rPr lang="it-IT" sz="3200" dirty="0" err="1" smtClean="0">
                <a:latin typeface="Calibri" pitchFamily="26" charset="0"/>
              </a:rPr>
              <a:t>we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modelled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smtClean="0">
                <a:latin typeface="Calibri" pitchFamily="26" charset="0"/>
              </a:rPr>
              <a:t>a business </a:t>
            </a:r>
            <a:r>
              <a:rPr lang="it-IT" sz="3200" dirty="0" err="1" smtClean="0">
                <a:latin typeface="Calibri" pitchFamily="26" charset="0"/>
              </a:rPr>
              <a:t>process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smtClean="0">
                <a:latin typeface="Calibri" pitchFamily="26" charset="0"/>
              </a:rPr>
              <a:t>a </a:t>
            </a:r>
            <a:r>
              <a:rPr lang="it-IT" sz="3200" dirty="0" err="1" smtClean="0">
                <a:latin typeface="Calibri" pitchFamily="26" charset="0"/>
              </a:rPr>
              <a:t>program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expression</a:t>
            </a:r>
            <a:r>
              <a:rPr lang="it-IT" sz="3200" dirty="0" smtClean="0">
                <a:latin typeface="Calibri" pitchFamily="26" charset="0"/>
              </a:rPr>
              <a:t>  </a:t>
            </a:r>
            <a:r>
              <a:rPr lang="it-IT" sz="3200" i="1" dirty="0" err="1" smtClean="0">
                <a:latin typeface="Symbol" pitchFamily="18" charset="2"/>
              </a:rPr>
              <a:t>p</a:t>
            </a:r>
            <a:r>
              <a:rPr lang="it-IT" sz="3200" i="1" dirty="0" smtClean="0">
                <a:latin typeface="Symbol" pitchFamily="18" charset="2"/>
              </a:rPr>
              <a:t>:</a:t>
            </a:r>
            <a:endParaRPr lang="it-IT" sz="3200" i="1" dirty="0" smtClean="0">
              <a:latin typeface="Symbol" pitchFamily="18" charset="2"/>
            </a:endParaRPr>
          </a:p>
          <a:p>
            <a:endParaRPr lang="it-IT" sz="2000" dirty="0" smtClean="0"/>
          </a:p>
          <a:p>
            <a:r>
              <a:rPr lang="it-IT" sz="2000" dirty="0" err="1" smtClean="0"/>
              <a:t>investor</a:t>
            </a:r>
            <a:r>
              <a:rPr lang="it-IT" sz="2000" dirty="0" smtClean="0"/>
              <a:t> </a:t>
            </a:r>
            <a:r>
              <a:rPr lang="it-IT" sz="2000" dirty="0" err="1" smtClean="0"/>
              <a:t>identification</a:t>
            </a:r>
            <a:r>
              <a:rPr lang="it-IT" sz="2000" dirty="0" smtClean="0"/>
              <a:t>(I);</a:t>
            </a:r>
            <a:r>
              <a:rPr lang="it-IT" sz="2000" dirty="0" smtClean="0"/>
              <a:t> </a:t>
            </a:r>
            <a:r>
              <a:rPr lang="it-IT" sz="2000" dirty="0" err="1" smtClean="0"/>
              <a:t>Profiling</a:t>
            </a:r>
            <a:r>
              <a:rPr lang="it-IT" sz="2000" dirty="0" smtClean="0"/>
              <a:t>(I);</a:t>
            </a:r>
            <a:r>
              <a:rPr lang="it-IT" sz="2000" dirty="0" smtClean="0"/>
              <a:t> </a:t>
            </a:r>
            <a:r>
              <a:rPr lang="it-IT" sz="2000" dirty="0" err="1" smtClean="0"/>
              <a:t>Inform</a:t>
            </a:r>
            <a:r>
              <a:rPr lang="it-IT" sz="2000" dirty="0" smtClean="0"/>
              <a:t>(I); </a:t>
            </a:r>
            <a:r>
              <a:rPr lang="it-IT" sz="2000" dirty="0" err="1" smtClean="0"/>
              <a:t>fi</a:t>
            </a:r>
            <a:r>
              <a:rPr lang="it-IT" sz="2000" dirty="0" smtClean="0"/>
              <a:t> </a:t>
            </a:r>
            <a:r>
              <a:rPr lang="it-IT" sz="2000" dirty="0" err="1" smtClean="0"/>
              <a:t>selection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</a:t>
            </a:r>
            <a:r>
              <a:rPr lang="it-IT" sz="2000" dirty="0" smtClean="0"/>
              <a:t>;</a:t>
            </a:r>
            <a:endParaRPr lang="it-IT" sz="2000" dirty="0" smtClean="0"/>
          </a:p>
          <a:p>
            <a:r>
              <a:rPr lang="it-IT" sz="2000" dirty="0" err="1" smtClean="0"/>
              <a:t>p_eval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</a:t>
            </a:r>
            <a:r>
              <a:rPr lang="it-IT" sz="2000" dirty="0" err="1" smtClean="0"/>
              <a:t>C</a:t>
            </a:r>
            <a:r>
              <a:rPr lang="it-IT" sz="2000" dirty="0" smtClean="0"/>
              <a:t>);</a:t>
            </a:r>
          </a:p>
          <a:p>
            <a:r>
              <a:rPr lang="it-IT" sz="2000" dirty="0" smtClean="0"/>
              <a:t>(accepted</a:t>
            </a:r>
            <a:r>
              <a:rPr lang="it-IT" sz="2000" dirty="0" smtClean="0"/>
              <a:t>(T</a:t>
            </a:r>
            <a:r>
              <a:rPr lang="it-IT" sz="2000" dirty="0" smtClean="0"/>
              <a:t>,I)</a:t>
            </a:r>
            <a:r>
              <a:rPr lang="it-IT" sz="2000" dirty="0" smtClean="0"/>
              <a:t>?; </a:t>
            </a:r>
            <a:r>
              <a:rPr lang="it-IT" sz="2000" dirty="0" smtClean="0"/>
              <a:t>fi_selection</a:t>
            </a:r>
            <a:r>
              <a:rPr lang="it-IT" sz="2000" dirty="0" smtClean="0"/>
              <a:t>(T</a:t>
            </a:r>
            <a:r>
              <a:rPr lang="it-IT" sz="2000" dirty="0" smtClean="0"/>
              <a:t>,I)</a:t>
            </a:r>
            <a:r>
              <a:rPr lang="it-IT" sz="2000" dirty="0" smtClean="0"/>
              <a:t>;</a:t>
            </a:r>
            <a:r>
              <a:rPr lang="it-IT" sz="2000" dirty="0" smtClean="0"/>
              <a:t> p_eval</a:t>
            </a:r>
            <a:r>
              <a:rPr lang="it-IT" sz="2000" dirty="0" smtClean="0"/>
              <a:t>(T</a:t>
            </a:r>
            <a:r>
              <a:rPr lang="it-IT" sz="2000" dirty="0" smtClean="0"/>
              <a:t>,I)</a:t>
            </a:r>
            <a:r>
              <a:rPr lang="it-IT" sz="2000" dirty="0" smtClean="0"/>
              <a:t>)∗;</a:t>
            </a:r>
          </a:p>
          <a:p>
            <a:r>
              <a:rPr lang="it-IT" sz="2000" dirty="0" err="1" smtClean="0"/>
              <a:t>accepted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</a:t>
            </a:r>
            <a:r>
              <a:rPr lang="it-IT" sz="2000" dirty="0" smtClean="0"/>
              <a:t>?;</a:t>
            </a:r>
          </a:p>
          <a:p>
            <a:r>
              <a:rPr lang="it-IT" sz="2000" dirty="0" err="1" smtClean="0"/>
              <a:t>sign</a:t>
            </a:r>
            <a:r>
              <a:rPr lang="it-IT" sz="2000" dirty="0" smtClean="0"/>
              <a:t> </a:t>
            </a:r>
            <a:r>
              <a:rPr lang="it-IT" sz="2000" dirty="0" err="1" smtClean="0"/>
              <a:t>order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,I);  </a:t>
            </a:r>
            <a:r>
              <a:rPr lang="it-IT" sz="2000" dirty="0" err="1" smtClean="0"/>
              <a:t>order</a:t>
            </a:r>
            <a:r>
              <a:rPr lang="it-IT" sz="2000" dirty="0" smtClean="0"/>
              <a:t> </a:t>
            </a:r>
            <a:r>
              <a:rPr lang="it-IT" sz="2000" dirty="0" err="1" smtClean="0"/>
              <a:t>verif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(order </a:t>
            </a:r>
            <a:r>
              <a:rPr lang="it-IT" sz="2000" dirty="0" smtClean="0"/>
              <a:t>confirmed(T</a:t>
            </a:r>
            <a:r>
              <a:rPr lang="it-IT" sz="2000" dirty="0" smtClean="0"/>
              <a:t>,I)</a:t>
            </a:r>
            <a:r>
              <a:rPr lang="it-IT" sz="2000" dirty="0" smtClean="0"/>
              <a:t>?; change order(T</a:t>
            </a:r>
            <a:r>
              <a:rPr lang="it-IT" sz="2000" dirty="0" smtClean="0"/>
              <a:t>,I)</a:t>
            </a:r>
            <a:r>
              <a:rPr lang="it-IT" sz="2000" dirty="0" smtClean="0"/>
              <a:t>; order verif(T</a:t>
            </a:r>
            <a:r>
              <a:rPr lang="it-IT" sz="2000" dirty="0" smtClean="0"/>
              <a:t>,I)</a:t>
            </a:r>
            <a:r>
              <a:rPr lang="it-IT" sz="2000" dirty="0" smtClean="0"/>
              <a:t>)∗;</a:t>
            </a:r>
          </a:p>
          <a:p>
            <a:r>
              <a:rPr lang="it-IT" sz="2000" dirty="0" err="1" smtClean="0"/>
              <a:t>order</a:t>
            </a:r>
            <a:r>
              <a:rPr lang="it-IT" sz="2000" dirty="0" smtClean="0"/>
              <a:t> </a:t>
            </a:r>
            <a:r>
              <a:rPr lang="it-IT" sz="2000" dirty="0" err="1" smtClean="0"/>
              <a:t>confirmed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</a:t>
            </a:r>
            <a:r>
              <a:rPr lang="it-IT" sz="2000" dirty="0" smtClean="0"/>
              <a:t>?;</a:t>
            </a:r>
          </a:p>
          <a:p>
            <a:r>
              <a:rPr lang="it-IT" sz="2000" dirty="0" err="1" smtClean="0"/>
              <a:t>send</a:t>
            </a:r>
            <a:r>
              <a:rPr lang="it-IT" sz="2000" dirty="0" smtClean="0"/>
              <a:t> </a:t>
            </a:r>
            <a:r>
              <a:rPr lang="it-IT" sz="2000" dirty="0" err="1" smtClean="0"/>
              <a:t>contract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(</a:t>
            </a:r>
            <a:r>
              <a:rPr lang="it-IT" sz="2000" dirty="0" err="1" smtClean="0"/>
              <a:t>withdraw</a:t>
            </a:r>
            <a:r>
              <a:rPr lang="it-IT" sz="2000" dirty="0" smtClean="0"/>
              <a:t>(</a:t>
            </a:r>
            <a:r>
              <a:rPr lang="it-IT" sz="2000" dirty="0" err="1" smtClean="0"/>
              <a:t>T</a:t>
            </a:r>
            <a:r>
              <a:rPr lang="it-IT" sz="2000" dirty="0" smtClean="0"/>
              <a:t>,I) </a:t>
            </a:r>
            <a:r>
              <a:rPr lang="it-IT" sz="2000" dirty="0" smtClean="0"/>
              <a:t>+ </a:t>
            </a:r>
            <a:r>
              <a:rPr lang="it-IT" sz="2000" dirty="0" err="1" smtClean="0"/>
              <a:t>skip</a:t>
            </a:r>
            <a:r>
              <a:rPr lang="it-IT" sz="2000" dirty="0" smtClean="0"/>
              <a:t>);</a:t>
            </a:r>
            <a:endParaRPr lang="it-IT" sz="2000" dirty="0" smtClean="0"/>
          </a:p>
          <a:p>
            <a:r>
              <a:rPr lang="it-IT" sz="2000" dirty="0" err="1" smtClean="0"/>
              <a:t>end_procedure</a:t>
            </a:r>
            <a:endParaRPr lang="it-IT" sz="2000" dirty="0" smtClean="0">
              <a:latin typeface="Calibri" pitchFamily="26" charset="0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it-IT" sz="3200" dirty="0" smtClean="0">
              <a:solidFill>
                <a:srgbClr val="000000"/>
              </a:solidFill>
              <a:latin typeface="Calibri" pitchFamily="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Towards</a:t>
            </a:r>
            <a:r>
              <a:rPr lang="it-IT" dirty="0" smtClean="0"/>
              <a:t> a </a:t>
            </a:r>
            <a:r>
              <a:rPr lang="it-IT" dirty="0" err="1" smtClean="0"/>
              <a:t>declarative</a:t>
            </a:r>
            <a:r>
              <a:rPr lang="it-IT" dirty="0" smtClean="0"/>
              <a:t> </a:t>
            </a:r>
            <a:r>
              <a:rPr lang="it-IT" dirty="0" err="1" smtClean="0"/>
              <a:t>specification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BP </a:t>
            </a:r>
            <a:r>
              <a:rPr lang="it-IT" dirty="0" err="1" smtClean="0"/>
              <a:t>workflow</a:t>
            </a:r>
            <a:endParaRPr lang="it-IT" dirty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928688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341313" indent="-339725"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err="1" smtClean="0">
                <a:latin typeface="Calibri" pitchFamily="26" charset="0"/>
              </a:rPr>
              <a:t>Hovewer</a:t>
            </a:r>
            <a:r>
              <a:rPr lang="it-IT" sz="3200" dirty="0" smtClean="0">
                <a:latin typeface="Calibri" pitchFamily="26" charset="0"/>
              </a:rPr>
              <a:t>, </a:t>
            </a:r>
            <a:r>
              <a:rPr lang="it-IT" sz="3200" dirty="0" err="1" smtClean="0">
                <a:latin typeface="Calibri" pitchFamily="26" charset="0"/>
              </a:rPr>
              <a:t>this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solution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is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not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general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enough</a:t>
            </a:r>
            <a:r>
              <a:rPr lang="it-IT" sz="3200" dirty="0" smtClean="0">
                <a:latin typeface="Calibri" pitchFamily="26" charset="0"/>
              </a:rPr>
              <a:t> (</a:t>
            </a:r>
            <a:r>
              <a:rPr lang="it-IT" sz="3200" dirty="0" err="1" smtClean="0">
                <a:latin typeface="Calibri" pitchFamily="26" charset="0"/>
              </a:rPr>
              <a:t>unstructured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workflows</a:t>
            </a:r>
            <a:r>
              <a:rPr lang="it-IT" sz="3200" dirty="0" smtClean="0">
                <a:latin typeface="Calibri" pitchFamily="26" charset="0"/>
              </a:rPr>
              <a:t>!) </a:t>
            </a:r>
          </a:p>
          <a:p>
            <a:pPr marL="341313" indent="-339725"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err="1" smtClean="0">
                <a:latin typeface="Calibri" pitchFamily="26" charset="0"/>
              </a:rPr>
              <a:t>Advantages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of</a:t>
            </a:r>
            <a:r>
              <a:rPr lang="it-IT" sz="3200" dirty="0" smtClean="0">
                <a:latin typeface="Calibri" pitchFamily="26" charset="0"/>
              </a:rPr>
              <a:t> a </a:t>
            </a:r>
            <a:r>
              <a:rPr lang="it-IT" sz="3200" dirty="0" err="1" smtClean="0">
                <a:latin typeface="Calibri" pitchFamily="26" charset="0"/>
              </a:rPr>
              <a:t>declarative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specification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over</a:t>
            </a:r>
            <a:r>
              <a:rPr lang="it-IT" sz="3200" dirty="0" smtClean="0">
                <a:latin typeface="Calibri" pitchFamily="26" charset="0"/>
              </a:rPr>
              <a:t> a </a:t>
            </a:r>
            <a:r>
              <a:rPr lang="it-IT" sz="3200" dirty="0" err="1" smtClean="0">
                <a:latin typeface="Calibri" pitchFamily="26" charset="0"/>
              </a:rPr>
              <a:t>procedural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one</a:t>
            </a:r>
            <a:r>
              <a:rPr lang="it-IT" sz="3200" dirty="0" smtClean="0">
                <a:latin typeface="Calibri" pitchFamily="26" charset="0"/>
              </a:rPr>
              <a:t> (</a:t>
            </a:r>
            <a:r>
              <a:rPr lang="it-IT" sz="3200" dirty="0" err="1" smtClean="0">
                <a:latin typeface="Calibri" pitchFamily="26" charset="0"/>
              </a:rPr>
              <a:t>ConDec</a:t>
            </a:r>
            <a:r>
              <a:rPr lang="it-IT" sz="3200" dirty="0" smtClean="0">
                <a:latin typeface="Calibri" pitchFamily="26" charset="0"/>
              </a:rPr>
              <a:t> [Van </a:t>
            </a:r>
            <a:r>
              <a:rPr lang="it-IT" sz="3200" dirty="0" err="1" smtClean="0">
                <a:latin typeface="Calibri" pitchFamily="26" charset="0"/>
              </a:rPr>
              <a:t>der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Aalst</a:t>
            </a:r>
            <a:r>
              <a:rPr lang="it-IT" sz="3200" dirty="0" smtClean="0">
                <a:latin typeface="Calibri" pitchFamily="26" charset="0"/>
              </a:rPr>
              <a:t> 06], [Montali 2010])</a:t>
            </a:r>
          </a:p>
          <a:p>
            <a:pPr marL="341313" indent="-339725"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The </a:t>
            </a:r>
            <a:r>
              <a:rPr lang="it-IT" sz="3200" dirty="0" err="1" smtClean="0">
                <a:latin typeface="Calibri" pitchFamily="26" charset="0"/>
              </a:rPr>
              <a:t>logical</a:t>
            </a:r>
            <a:r>
              <a:rPr lang="it-IT" sz="3200" dirty="0" smtClean="0">
                <a:latin typeface="Calibri" pitchFamily="26" charset="0"/>
              </a:rPr>
              <a:t> nature </a:t>
            </a:r>
            <a:r>
              <a:rPr lang="it-IT" sz="3200" dirty="0" err="1" smtClean="0">
                <a:latin typeface="Calibri" pitchFamily="26" charset="0"/>
              </a:rPr>
              <a:t>of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our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action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language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makes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it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well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suited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for</a:t>
            </a:r>
            <a:r>
              <a:rPr lang="it-IT" sz="3200" dirty="0" smtClean="0">
                <a:latin typeface="Calibri" pitchFamily="26" charset="0"/>
              </a:rPr>
              <a:t> a </a:t>
            </a:r>
            <a:r>
              <a:rPr lang="it-IT" sz="3200" dirty="0" err="1" smtClean="0">
                <a:latin typeface="Calibri" pitchFamily="26" charset="0"/>
              </a:rPr>
              <a:t>declarative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specification</a:t>
            </a:r>
            <a:r>
              <a:rPr lang="it-IT" sz="3200" dirty="0" smtClean="0">
                <a:latin typeface="Calibri" pitchFamily="26" charset="0"/>
              </a:rPr>
              <a:t> (DLTL </a:t>
            </a:r>
            <a:r>
              <a:rPr lang="it-IT" sz="3200" dirty="0" err="1" smtClean="0">
                <a:latin typeface="Calibri" pitchFamily="26" charset="0"/>
              </a:rPr>
              <a:t>is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extension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of</a:t>
            </a:r>
            <a:r>
              <a:rPr lang="it-IT" sz="3200" dirty="0" smtClean="0">
                <a:latin typeface="Calibri" pitchFamily="26" charset="0"/>
              </a:rPr>
              <a:t> LTL)</a:t>
            </a:r>
          </a:p>
          <a:p>
            <a:pPr marL="341313" indent="-339725"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 </a:t>
            </a:r>
            <a:endParaRPr lang="it-IT" sz="3200" dirty="0" smtClean="0">
              <a:solidFill>
                <a:srgbClr val="000000"/>
              </a:solidFill>
              <a:latin typeface="Calibri" pitchFamily="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95362"/>
          </a:xfrm>
        </p:spPr>
        <p:txBody>
          <a:bodyPr>
            <a:normAutofit/>
          </a:bodyPr>
          <a:lstStyle/>
          <a:p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928688" y="1244600"/>
            <a:ext cx="8229600" cy="534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341313" indent="-339725">
              <a:spcBef>
                <a:spcPts val="638"/>
              </a:spcBef>
              <a:buSzPct val="45000"/>
              <a:buFont typeface="Arial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b="1" i="1" dirty="0" err="1" smtClean="0">
                <a:latin typeface="Calibri" pitchFamily="26" charset="0"/>
              </a:rPr>
              <a:t>Profiling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dirty="0" smtClean="0">
                <a:latin typeface="Calibri" pitchFamily="26" charset="0"/>
              </a:rPr>
              <a:t>can </a:t>
            </a:r>
            <a:r>
              <a:rPr lang="it-IT" sz="3200" dirty="0" err="1" smtClean="0">
                <a:latin typeface="Calibri" pitchFamily="26" charset="0"/>
              </a:rPr>
              <a:t>be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executed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only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if</a:t>
            </a:r>
            <a:r>
              <a:rPr lang="it-IT" sz="3200" dirty="0" smtClean="0">
                <a:latin typeface="Calibri" pitchFamily="26" charset="0"/>
              </a:rPr>
              <a:t> the </a:t>
            </a:r>
            <a:r>
              <a:rPr lang="it-IT" sz="3200" dirty="0" err="1" smtClean="0">
                <a:latin typeface="Calibri" pitchFamily="26" charset="0"/>
              </a:rPr>
              <a:t>atomic</a:t>
            </a:r>
            <a:r>
              <a:rPr lang="it-IT" sz="3200" dirty="0" smtClean="0">
                <a:latin typeface="Calibri" pitchFamily="26" charset="0"/>
              </a:rPr>
              <a:t> task </a:t>
            </a:r>
            <a:r>
              <a:rPr lang="it-IT" sz="3200" b="1" i="1" dirty="0" err="1" smtClean="0">
                <a:latin typeface="Calibri" pitchFamily="26" charset="0"/>
              </a:rPr>
              <a:t>Investor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identification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has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been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executed</a:t>
            </a:r>
            <a:r>
              <a:rPr lang="it-IT" sz="3200" dirty="0" smtClean="0">
                <a:latin typeface="Calibri" pitchFamily="26" charset="0"/>
              </a:rPr>
              <a:t> </a:t>
            </a:r>
          </a:p>
          <a:p>
            <a:pPr marL="341313" indent="-339725" algn="ctr"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[profiling(I)] </a:t>
            </a:r>
            <a:r>
              <a:rPr lang="it-IT" sz="3200" dirty="0" smtClean="0">
                <a:solidFill>
                  <a:schemeClr val="accent2"/>
                </a:solidFill>
                <a:latin typeface="OpenSymbol"/>
                <a:ea typeface="OpenSymbol"/>
              </a:rPr>
              <a:t>⊥</a:t>
            </a:r>
            <a:r>
              <a:rPr lang="it-IT" sz="3200" i="1" dirty="0" smtClean="0">
                <a:solidFill>
                  <a:srgbClr val="FDE689"/>
                </a:solidFill>
                <a:sym typeface="Symbol"/>
              </a:rPr>
              <a:t> 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not investor_identified(I)</a:t>
            </a:r>
            <a:endParaRPr lang="it-IT" sz="3200" dirty="0" smtClean="0">
              <a:latin typeface="Calibri" pitchFamily="26" charset="0"/>
            </a:endParaRPr>
          </a:p>
          <a:p>
            <a:pPr marL="341313" indent="-339725">
              <a:spcBef>
                <a:spcPts val="638"/>
              </a:spcBef>
              <a:buSzPct val="45000"/>
              <a:buFont typeface="Arial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Profiling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has</a:t>
            </a:r>
            <a:r>
              <a:rPr lang="it-IT" sz="3200" dirty="0" smtClean="0">
                <a:latin typeface="Calibri" pitchFamily="26" charset="0"/>
              </a:rPr>
              <a:t>  </a:t>
            </a:r>
            <a:r>
              <a:rPr lang="it-IT" sz="3200" dirty="0" err="1" smtClean="0">
                <a:latin typeface="Calibri" pitchFamily="26" charset="0"/>
              </a:rPr>
              <a:t>to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be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executed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after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Investor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b="1" i="1" dirty="0" err="1" smtClean="0">
                <a:latin typeface="Calibri" pitchFamily="26" charset="0"/>
              </a:rPr>
              <a:t>identification</a:t>
            </a:r>
            <a:r>
              <a:rPr lang="it-IT" sz="3200" b="1" i="1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is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executed</a:t>
            </a:r>
            <a:endParaRPr lang="it-IT" sz="3200" dirty="0" smtClean="0">
              <a:latin typeface="Calibri" pitchFamily="26" charset="0"/>
            </a:endParaRPr>
          </a:p>
          <a:p>
            <a:pPr marL="341313" lvl="1" indent="-339725" algn="ctr">
              <a:spcBef>
                <a:spcPts val="638"/>
              </a:spcBef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solidFill>
                  <a:srgbClr val="FDE689"/>
                </a:solidFill>
              </a:rPr>
              <a:t>□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[investor_identification(I)</a:t>
            </a:r>
            <a:r>
              <a:rPr lang="it-IT" sz="3200" dirty="0" smtClean="0">
                <a:solidFill>
                  <a:srgbClr val="FDE689"/>
                </a:solidFill>
                <a:latin typeface="Calibri" pitchFamily="26" charset="0"/>
              </a:rPr>
              <a:t>]</a:t>
            </a:r>
            <a:r>
              <a:rPr lang="it-IT" sz="3200" i="1" dirty="0" smtClean="0">
                <a:solidFill>
                  <a:srgbClr val="FDE689"/>
                </a:solidFill>
              </a:rPr>
              <a:t> ◊</a:t>
            </a:r>
            <a:r>
              <a:rPr lang="it-IT" sz="3200" dirty="0" smtClean="0">
                <a:solidFill>
                  <a:schemeClr val="accent2"/>
                </a:solidFill>
                <a:latin typeface="Calibri" pitchFamily="26" charset="0"/>
              </a:rPr>
              <a:t> &lt;profiling(I)&gt; T</a:t>
            </a:r>
            <a:endParaRPr lang="it-IT" sz="3200" dirty="0" smtClean="0">
              <a:latin typeface="Calibri" pitchFamily="26" charset="0"/>
            </a:endParaRPr>
          </a:p>
          <a:p>
            <a:pPr marL="341313" indent="-339725">
              <a:spcBef>
                <a:spcPts val="638"/>
              </a:spcBef>
              <a:buSzPct val="45000"/>
              <a:buFont typeface="Arial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The </a:t>
            </a:r>
            <a:r>
              <a:rPr lang="it-IT" sz="3200" dirty="0" err="1" smtClean="0">
                <a:latin typeface="Calibri" pitchFamily="26" charset="0"/>
              </a:rPr>
              <a:t>approach</a:t>
            </a:r>
            <a:r>
              <a:rPr lang="it-IT" sz="3200" dirty="0" smtClean="0">
                <a:latin typeface="Calibri" pitchFamily="26" charset="0"/>
              </a:rPr>
              <a:t> can </a:t>
            </a:r>
            <a:r>
              <a:rPr lang="it-IT" sz="3200" dirty="0" err="1" smtClean="0">
                <a:latin typeface="Calibri" pitchFamily="26" charset="0"/>
              </a:rPr>
              <a:t>be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generalized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for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translating</a:t>
            </a:r>
            <a:r>
              <a:rPr lang="it-IT" sz="3200" dirty="0" smtClean="0">
                <a:latin typeface="Calibri" pitchFamily="26" charset="0"/>
              </a:rPr>
              <a:t> YAWL </a:t>
            </a:r>
            <a:r>
              <a:rPr lang="it-IT" sz="3200" dirty="0" err="1" smtClean="0">
                <a:latin typeface="Calibri" pitchFamily="26" charset="0"/>
              </a:rPr>
              <a:t>processes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into</a:t>
            </a:r>
            <a:r>
              <a:rPr lang="it-IT" sz="3200" dirty="0" smtClean="0">
                <a:latin typeface="Calibri" pitchFamily="26" charset="0"/>
              </a:rPr>
              <a:t> a domain </a:t>
            </a:r>
            <a:r>
              <a:rPr lang="it-IT" sz="3200" dirty="0" err="1" smtClean="0">
                <a:latin typeface="Calibri" pitchFamily="26" charset="0"/>
              </a:rPr>
              <a:t>description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by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action</a:t>
            </a:r>
            <a:r>
              <a:rPr lang="it-IT" sz="3200" dirty="0" smtClean="0">
                <a:latin typeface="Calibri" pitchFamily="26" charset="0"/>
              </a:rPr>
              <a:t> </a:t>
            </a:r>
            <a:r>
              <a:rPr lang="it-IT" sz="3200" dirty="0" err="1" smtClean="0">
                <a:latin typeface="Calibri" pitchFamily="26" charset="0"/>
              </a:rPr>
              <a:t>effects</a:t>
            </a:r>
            <a:r>
              <a:rPr lang="it-IT" sz="3200" dirty="0" smtClean="0">
                <a:latin typeface="Calibri" pitchFamily="26" charset="0"/>
              </a:rPr>
              <a:t>, </a:t>
            </a:r>
            <a:r>
              <a:rPr lang="it-IT" sz="3200" dirty="0" err="1" smtClean="0">
                <a:latin typeface="Calibri" pitchFamily="26" charset="0"/>
              </a:rPr>
              <a:t>preconditions</a:t>
            </a:r>
            <a:r>
              <a:rPr lang="it-IT" sz="3200" dirty="0" smtClean="0">
                <a:latin typeface="Calibri" pitchFamily="26" charset="0"/>
              </a:rPr>
              <a:t> and </a:t>
            </a:r>
            <a:r>
              <a:rPr lang="it-IT" sz="3200" dirty="0" err="1" smtClean="0">
                <a:latin typeface="Calibri" pitchFamily="26" charset="0"/>
              </a:rPr>
              <a:t>constraints</a:t>
            </a:r>
            <a:r>
              <a:rPr lang="it-IT" sz="3200" dirty="0" smtClean="0">
                <a:latin typeface="Calibri" pitchFamily="2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The ICT4LAW project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571612"/>
            <a:ext cx="7745439" cy="4525285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>
                <a:solidFill>
                  <a:schemeClr val="accent6"/>
                </a:solidFill>
              </a:rPr>
              <a:t>“ICT Converging on Law: Next Generation Services </a:t>
            </a:r>
            <a:r>
              <a:rPr lang="en-US" sz="2400" dirty="0" smtClean="0">
                <a:solidFill>
                  <a:schemeClr val="accent6"/>
                </a:solidFill>
              </a:rPr>
              <a:t>for Citizens, Enterprises, Public Administration and Policymakers” </a:t>
            </a:r>
          </a:p>
          <a:p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it-IT" sz="2400" dirty="0" smtClean="0"/>
              <a:t>2009-2012, funded by Regione Piemonte</a:t>
            </a:r>
          </a:p>
          <a:p>
            <a:endParaRPr lang="it-IT" sz="2400" dirty="0" smtClean="0"/>
          </a:p>
          <a:p>
            <a:r>
              <a:rPr lang="it-IT" sz="2400" dirty="0" smtClean="0"/>
              <a:t>Several partners, including, for procedure compliance with norms:</a:t>
            </a:r>
          </a:p>
          <a:p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ITTIG and LOA (CNR)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Augeos, SSB progetti (private companies)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Our universities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Norms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7745439" cy="5156227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Norm 1</a:t>
            </a:r>
            <a:r>
              <a:rPr lang="it-IT" sz="2400" dirty="0" smtClean="0"/>
              <a:t>:“The firm shall provide the investor adequate information on its policies before any contract is signed”</a:t>
            </a:r>
          </a:p>
          <a:p>
            <a:pPr marL="457200" indent="-457200"/>
            <a:endParaRPr lang="it-IT" sz="2400" dirty="0" smtClean="0"/>
          </a:p>
          <a:p>
            <a:pPr marL="457200" indent="-457200"/>
            <a:r>
              <a:rPr lang="it-IT" sz="2400" dirty="0" smtClean="0"/>
              <a:t>it is a precondition law: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/>
              <a:t>□ ([sign_order(T,C)] </a:t>
            </a:r>
            <a:r>
              <a:rPr lang="it-IT" sz="2400" i="1" dirty="0" smtClean="0">
                <a:latin typeface="OpenSymbol"/>
                <a:ea typeface="OpenSymbol"/>
              </a:rPr>
              <a:t>⊥</a:t>
            </a:r>
            <a:r>
              <a:rPr lang="it-IT" sz="2400" i="1" dirty="0" smtClean="0">
                <a:sym typeface="Symbol"/>
              </a:rPr>
              <a:t>   </a:t>
            </a:r>
            <a:r>
              <a:rPr lang="it-IT" sz="2400" i="1" dirty="0" smtClean="0"/>
              <a:t>informed(C))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to be verified, i.e. it should be true in all models</a:t>
            </a:r>
          </a:p>
          <a:p>
            <a:pPr>
              <a:spcBef>
                <a:spcPts val="1000"/>
              </a:spcBef>
            </a:pPr>
            <a:endParaRPr lang="it-IT" sz="2400" i="1" baseline="30000" dirty="0" smtClean="0"/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Norms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8305242" cy="7233719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Norm 2</a:t>
            </a:r>
            <a:r>
              <a:rPr lang="it-IT" sz="2400" dirty="0" smtClean="0"/>
              <a:t>:“If an investor signes a contract, the firm shall provide him a copy of the contract”</a:t>
            </a:r>
          </a:p>
          <a:p>
            <a:pPr marL="457200" indent="-457200"/>
            <a:endParaRPr lang="it-IT" sz="2400" dirty="0" smtClean="0"/>
          </a:p>
          <a:p>
            <a:pPr marL="457200" indent="-457200"/>
            <a:r>
              <a:rPr lang="it-IT" sz="2400" dirty="0" smtClean="0"/>
              <a:t>Here, we need the notion of </a:t>
            </a:r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commitment</a:t>
            </a:r>
            <a:r>
              <a:rPr lang="it-IT" sz="2400" dirty="0" smtClean="0"/>
              <a:t>: </a:t>
            </a:r>
            <a:r>
              <a:rPr lang="it-IT" sz="2400" i="1" dirty="0" smtClean="0"/>
              <a:t>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</a:t>
            </a:r>
            <a:r>
              <a:rPr lang="it-IT" sz="2400" dirty="0" smtClean="0"/>
              <a:t> </a:t>
            </a:r>
          </a:p>
          <a:p>
            <a:pPr marL="457200" indent="-457200"/>
            <a:r>
              <a:rPr lang="it-IT" sz="2400" dirty="0" smtClean="0"/>
              <a:t>means that agent </a:t>
            </a:r>
            <a:r>
              <a:rPr lang="it-IT" sz="2400" i="1" dirty="0" smtClean="0"/>
              <a:t>i</a:t>
            </a:r>
            <a:r>
              <a:rPr lang="it-IT" sz="2400" dirty="0" smtClean="0"/>
              <a:t> is committed to agent </a:t>
            </a:r>
            <a:r>
              <a:rPr lang="it-IT" sz="2400" i="1" dirty="0" smtClean="0"/>
              <a:t>j</a:t>
            </a:r>
            <a:r>
              <a:rPr lang="it-IT" sz="2400" dirty="0" smtClean="0"/>
              <a:t> to make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 </a:t>
            </a:r>
          </a:p>
          <a:p>
            <a:pPr marL="457200" indent="-457200"/>
            <a:r>
              <a:rPr lang="it-IT" sz="2400" dirty="0" smtClean="0"/>
              <a:t>true:</a:t>
            </a:r>
          </a:p>
          <a:p>
            <a:pPr marL="457200" indent="-457200"/>
            <a:endParaRPr lang="it-IT" sz="2400" dirty="0" smtClean="0"/>
          </a:p>
          <a:p>
            <a:pPr marL="457200" indent="-457200"/>
            <a:r>
              <a:rPr lang="it-IT" sz="2400" i="1" dirty="0" smtClean="0"/>
              <a:t>□ (C(firm</a:t>
            </a:r>
            <a:r>
              <a:rPr lang="it-IT" sz="2400" i="1" dirty="0" smtClean="0"/>
              <a:t>,I,</a:t>
            </a:r>
            <a:r>
              <a:rPr lang="it-IT" sz="2400" i="1" dirty="0" smtClean="0"/>
              <a:t>sent_contract(T</a:t>
            </a:r>
            <a:r>
              <a:rPr lang="it-IT" sz="2400" i="1" dirty="0" smtClean="0"/>
              <a:t>,I)</a:t>
            </a:r>
            <a:r>
              <a:rPr lang="it-IT" sz="2400" i="1" dirty="0" smtClean="0"/>
              <a:t>)</a:t>
            </a:r>
            <a:r>
              <a:rPr lang="it-IT" sz="2400" i="1" dirty="0" smtClean="0">
                <a:sym typeface="Symbol"/>
              </a:rPr>
              <a:t>  order_signed</a:t>
            </a:r>
            <a:r>
              <a:rPr lang="it-IT" sz="2400" i="1" dirty="0" smtClean="0"/>
              <a:t>(T</a:t>
            </a:r>
            <a:r>
              <a:rPr lang="it-IT" sz="2400" i="1" dirty="0" smtClean="0"/>
              <a:t>,I)</a:t>
            </a:r>
            <a:r>
              <a:rPr lang="it-IT" sz="2400" i="1" dirty="0" smtClean="0"/>
              <a:t>)</a:t>
            </a:r>
          </a:p>
          <a:p>
            <a:pPr marL="457200" indent="-457200"/>
            <a:endParaRPr lang="it-IT" sz="2400" i="1" dirty="0" smtClean="0"/>
          </a:p>
          <a:p>
            <a:pPr marL="457200" indent="-457200"/>
            <a:r>
              <a:rPr lang="it-IT" sz="2400" dirty="0" smtClean="0"/>
              <a:t>Conditional commitments: </a:t>
            </a:r>
            <a:r>
              <a:rPr lang="it-IT" sz="2400" i="1" dirty="0" smtClean="0"/>
              <a:t>CC(i,j,</a:t>
            </a:r>
            <a:r>
              <a:rPr lang="it-IT" sz="2400" i="1" dirty="0" smtClean="0">
                <a:latin typeface="Symbol" pitchFamily="18" charset="2"/>
              </a:rPr>
              <a:t> b ,a</a:t>
            </a:r>
            <a:r>
              <a:rPr lang="it-IT" sz="2400" i="1" dirty="0" smtClean="0"/>
              <a:t>), </a:t>
            </a:r>
            <a:r>
              <a:rPr lang="it-IT" sz="2400" dirty="0" smtClean="0"/>
              <a:t>agent </a:t>
            </a:r>
            <a:r>
              <a:rPr lang="it-IT" sz="2400" i="1" dirty="0" smtClean="0"/>
              <a:t>i</a:t>
            </a:r>
            <a:r>
              <a:rPr lang="it-IT" sz="2400" dirty="0" smtClean="0"/>
              <a:t> is committed to agent </a:t>
            </a:r>
            <a:r>
              <a:rPr lang="it-IT" sz="2400" i="1" dirty="0" smtClean="0"/>
              <a:t>j</a:t>
            </a:r>
            <a:r>
              <a:rPr lang="it-IT" sz="2400" dirty="0" smtClean="0"/>
              <a:t> to make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 true if 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dirty="0" smtClean="0"/>
              <a:t> if holds</a:t>
            </a:r>
          </a:p>
          <a:p>
            <a:pPr marL="457200" indent="-457200"/>
            <a:endParaRPr lang="it-IT" sz="2400" i="1" baseline="30000" dirty="0" smtClean="0"/>
          </a:p>
          <a:p>
            <a:pPr marL="457200" indent="-457200"/>
            <a:endParaRPr lang="it-IT" sz="2400" i="1" baseline="30000" dirty="0" smtClean="0"/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/>
            <a:endParaRPr lang="it-IT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Norms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8305242" cy="11855497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Causal laws </a:t>
            </a:r>
            <a:r>
              <a:rPr lang="it-IT" sz="2400" dirty="0" smtClean="0"/>
              <a:t> for commitments:</a:t>
            </a:r>
          </a:p>
          <a:p>
            <a:endParaRPr lang="it-IT" sz="2400" dirty="0" smtClean="0"/>
          </a:p>
          <a:p>
            <a:r>
              <a:rPr lang="it-IT" sz="2400" dirty="0" smtClean="0"/>
              <a:t>A commitment for </a:t>
            </a:r>
            <a:r>
              <a:rPr lang="it-IT" sz="2400" i="1" dirty="0" smtClean="0">
                <a:latin typeface="Symbol" pitchFamily="18" charset="2"/>
              </a:rPr>
              <a:t>a </a:t>
            </a:r>
            <a:r>
              <a:rPr lang="it-IT" sz="2400" dirty="0" smtClean="0"/>
              <a:t>is discharged if </a:t>
            </a:r>
            <a:r>
              <a:rPr lang="it-IT" sz="2400" i="1" dirty="0" smtClean="0">
                <a:latin typeface="Symbol" pitchFamily="18" charset="2"/>
              </a:rPr>
              <a:t>a </a:t>
            </a:r>
            <a:r>
              <a:rPr lang="it-IT" sz="2400" dirty="0" smtClean="0"/>
              <a:t>holds:</a:t>
            </a:r>
          </a:p>
          <a:p>
            <a:pPr marL="457200" indent="-457200" algn="ctr">
              <a:spcBef>
                <a:spcPts val="1000"/>
              </a:spcBef>
            </a:pPr>
            <a:r>
              <a:rPr lang="it-IT" sz="2400" i="1" dirty="0" smtClean="0"/>
              <a:t>□ (</a:t>
            </a:r>
            <a:r>
              <a:rPr lang="it-IT" sz="3200" dirty="0" smtClean="0"/>
              <a:t>○ </a:t>
            </a: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C(i,j,</a:t>
            </a:r>
            <a:r>
              <a:rPr lang="it-IT" sz="2400" dirty="0" smtClean="0"/>
              <a:t>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</a:t>
            </a:r>
            <a:r>
              <a:rPr lang="it-IT" sz="2400" i="1" dirty="0" smtClean="0">
                <a:sym typeface="Symbol"/>
              </a:rPr>
              <a:t> </a:t>
            </a:r>
            <a:r>
              <a:rPr lang="it-IT" sz="2400" i="1" dirty="0" smtClean="0"/>
              <a:t>C(i,j,</a:t>
            </a:r>
            <a:r>
              <a:rPr lang="it-IT" sz="2400" dirty="0" smtClean="0"/>
              <a:t>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,</a:t>
            </a:r>
            <a:r>
              <a:rPr lang="it-IT" sz="2400" dirty="0" smtClean="0"/>
              <a:t> </a:t>
            </a:r>
            <a:r>
              <a:rPr lang="it-IT" sz="3200" dirty="0" smtClean="0"/>
              <a:t>○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</a:t>
            </a:r>
          </a:p>
          <a:p>
            <a:pPr marL="457200" indent="-457200">
              <a:spcBef>
                <a:spcPts val="1000"/>
              </a:spcBef>
            </a:pPr>
            <a:r>
              <a:rPr lang="it-IT" sz="2400" dirty="0" smtClean="0"/>
              <a:t>A conditional commitment becomes a base-level commitment if</a:t>
            </a:r>
            <a:r>
              <a:rPr lang="it-IT" sz="2400" i="1" dirty="0" smtClean="0">
                <a:latin typeface="Symbol" pitchFamily="18" charset="2"/>
              </a:rPr>
              <a:t> b  </a:t>
            </a:r>
            <a:r>
              <a:rPr lang="it-IT" sz="2400" dirty="0" smtClean="0"/>
              <a:t>holds:</a:t>
            </a:r>
            <a:endParaRPr lang="it-IT" sz="2400" i="1" dirty="0" smtClean="0"/>
          </a:p>
          <a:p>
            <a:pPr marL="457200" indent="-457200" algn="ctr">
              <a:spcBef>
                <a:spcPts val="1000"/>
              </a:spcBef>
            </a:pPr>
            <a:r>
              <a:rPr lang="it-IT" sz="2400" i="1" dirty="0" smtClean="0"/>
              <a:t>□ (</a:t>
            </a:r>
            <a:r>
              <a:rPr lang="it-IT" sz="3200" i="1" dirty="0" smtClean="0"/>
              <a:t>○</a:t>
            </a:r>
            <a:r>
              <a:rPr lang="it-IT" sz="2400" i="1" dirty="0" smtClean="0">
                <a:sym typeface="Symbol"/>
              </a:rPr>
              <a:t> </a:t>
            </a:r>
            <a:r>
              <a:rPr lang="it-IT" sz="2400" i="1" dirty="0" smtClean="0"/>
              <a:t>C(i,j,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</a:t>
            </a:r>
            <a:r>
              <a:rPr lang="it-IT" sz="2400" i="1" dirty="0" smtClean="0">
                <a:sym typeface="Symbol"/>
              </a:rPr>
              <a:t> </a:t>
            </a:r>
            <a:r>
              <a:rPr lang="it-IT" sz="2400" i="1" dirty="0" smtClean="0"/>
              <a:t>CC(i,j, 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i="1" dirty="0" smtClean="0"/>
              <a:t>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, </a:t>
            </a:r>
            <a:r>
              <a:rPr lang="it-IT" sz="3200" i="1" dirty="0" smtClean="0"/>
              <a:t>○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i="1" dirty="0" smtClean="0"/>
              <a:t>)</a:t>
            </a:r>
          </a:p>
          <a:p>
            <a:pPr marL="457200" indent="-457200">
              <a:spcBef>
                <a:spcPts val="1000"/>
              </a:spcBef>
            </a:pPr>
            <a:r>
              <a:rPr lang="it-IT" sz="2400" dirty="0" smtClean="0"/>
              <a:t>and the conditional commitment is discharged:</a:t>
            </a:r>
            <a:endParaRPr lang="it-IT" sz="2400" i="1" dirty="0" smtClean="0"/>
          </a:p>
          <a:p>
            <a:pPr marL="457200" indent="-457200" algn="ctr">
              <a:spcBef>
                <a:spcPts val="1000"/>
              </a:spcBef>
            </a:pPr>
            <a:r>
              <a:rPr lang="it-IT" sz="2400" i="1" dirty="0" smtClean="0"/>
              <a:t>□ (</a:t>
            </a:r>
            <a:r>
              <a:rPr lang="it-IT" sz="3200" dirty="0" smtClean="0"/>
              <a:t>○ </a:t>
            </a:r>
            <a:r>
              <a:rPr lang="it-IT" sz="2400" i="1" dirty="0" smtClean="0">
                <a:sym typeface="Symbol"/>
              </a:rPr>
              <a:t> </a:t>
            </a:r>
            <a:r>
              <a:rPr lang="it-IT" sz="2400" i="1" dirty="0" smtClean="0"/>
              <a:t>CC(i,j, 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i="1" dirty="0" smtClean="0"/>
              <a:t>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</a:t>
            </a:r>
            <a:r>
              <a:rPr lang="it-IT" sz="2400" i="1" dirty="0" smtClean="0">
                <a:sym typeface="Symbol"/>
              </a:rPr>
              <a:t> </a:t>
            </a:r>
            <a:r>
              <a:rPr lang="it-IT" sz="2400" i="1" dirty="0" smtClean="0"/>
              <a:t>CC(i,j, 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i="1" dirty="0" smtClean="0"/>
              <a:t>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),</a:t>
            </a:r>
            <a:r>
              <a:rPr lang="it-IT" sz="2400" dirty="0" smtClean="0"/>
              <a:t> </a:t>
            </a:r>
            <a:r>
              <a:rPr lang="it-IT" sz="3200" dirty="0" smtClean="0"/>
              <a:t>○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i="1" dirty="0" smtClean="0"/>
              <a:t>)</a:t>
            </a:r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 algn="ctr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i="1" dirty="0" smtClean="0"/>
          </a:p>
          <a:p>
            <a:pPr marL="457200" indent="-457200">
              <a:spcBef>
                <a:spcPts val="1000"/>
              </a:spcBef>
            </a:pPr>
            <a:endParaRPr lang="it-IT" sz="2400" dirty="0" smtClean="0"/>
          </a:p>
          <a:p>
            <a:pPr marL="457200" indent="-457200"/>
            <a:endParaRPr lang="it-IT" sz="2400" i="1" baseline="30000" dirty="0" smtClean="0"/>
          </a:p>
          <a:p>
            <a:pPr marL="457200" indent="-457200"/>
            <a:endParaRPr lang="it-IT" sz="2400" i="1" baseline="30000" dirty="0" smtClean="0"/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/>
            <a:endParaRPr lang="it-IT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/>
            <a:endParaRPr lang="it-IT" sz="2400" dirty="0" smtClean="0"/>
          </a:p>
          <a:p>
            <a:pPr marL="457200" indent="-457200"/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 verification</a:t>
            </a:r>
            <a:endParaRPr lang="it-IT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88730"/>
            <a:ext cx="7745439" cy="4925394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For norms which introduce commitments, the formula to be verified is: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/>
              <a:t>□ (C(i,j,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</a:t>
            </a:r>
            <a:r>
              <a:rPr lang="it-IT" sz="2400" i="1" dirty="0" smtClean="0">
                <a:sym typeface="Symbol"/>
              </a:rPr>
              <a:t> ◊</a:t>
            </a:r>
            <a:r>
              <a:rPr lang="it-IT" sz="2400" i="1" dirty="0" smtClean="0">
                <a:latin typeface="Symbol" pitchFamily="18" charset="2"/>
                <a:sym typeface="Symbol"/>
              </a:rPr>
              <a:t>a</a:t>
            </a:r>
            <a:r>
              <a:rPr lang="it-IT" sz="2400" i="1" dirty="0" smtClean="0"/>
              <a:t>)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i.e. :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it-IT" sz="2400" dirty="0" smtClean="0"/>
              <a:t>The norms formulated as precondition laws;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it-IT" sz="2400" dirty="0" smtClean="0"/>
              <a:t>The formulae </a:t>
            </a:r>
            <a:r>
              <a:rPr lang="it-IT" sz="2400" i="1" dirty="0" smtClean="0"/>
              <a:t>□ (C(i,j,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</a:t>
            </a:r>
            <a:r>
              <a:rPr lang="it-IT" sz="2400" i="1" dirty="0" smtClean="0">
                <a:sym typeface="Symbol"/>
              </a:rPr>
              <a:t> ◊</a:t>
            </a:r>
            <a:r>
              <a:rPr lang="it-IT" sz="2400" i="1" dirty="0" smtClean="0">
                <a:latin typeface="Symbol" pitchFamily="18" charset="2"/>
                <a:sym typeface="Symbol"/>
              </a:rPr>
              <a:t>a</a:t>
            </a:r>
            <a:r>
              <a:rPr lang="it-IT" sz="2400" i="1" dirty="0" smtClean="0"/>
              <a:t>) </a:t>
            </a:r>
            <a:r>
              <a:rPr lang="it-IT" sz="2400" dirty="0" smtClean="0"/>
              <a:t>for all commitments mentioned in other norms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should be true in all</a:t>
            </a:r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interpretations</a:t>
            </a:r>
            <a:r>
              <a:rPr lang="it-IT" sz="2400" dirty="0" smtClean="0"/>
              <a:t> of the domain description</a:t>
            </a:r>
          </a:p>
          <a:p>
            <a:pPr>
              <a:spcBef>
                <a:spcPts val="1000"/>
              </a:spcBef>
            </a:pPr>
            <a:r>
              <a:rPr lang="it-IT" sz="2400" dirty="0" smtClean="0"/>
              <a:t>If so, the business process is </a:t>
            </a:r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compliant</a:t>
            </a:r>
            <a:r>
              <a:rPr lang="it-IT" sz="2400" dirty="0" smtClean="0"/>
              <a:t> with the norms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 verification</a:t>
            </a:r>
            <a:endParaRPr lang="it-IT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88730"/>
            <a:ext cx="7745439" cy="4155953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Interpretations</a:t>
            </a:r>
            <a:r>
              <a:rPr lang="it-IT" sz="2400" dirty="0" smtClean="0"/>
              <a:t> are Temporal Answer Sets, an extension of Answer Sets in Answer Set Programming [Gelfond, Leone, Niemelä, ...]</a:t>
            </a:r>
          </a:p>
          <a:p>
            <a:endParaRPr lang="it-IT" sz="2400" dirty="0" smtClean="0"/>
          </a:p>
          <a:p>
            <a:r>
              <a:rPr lang="it-IT" sz="2400" dirty="0" smtClean="0"/>
              <a:t>In [Giordano et al, CILC 2010] a translation to standard ASP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given</a:t>
            </a:r>
            <a:r>
              <a:rPr lang="it-IT" sz="2400" dirty="0" smtClean="0"/>
              <a:t> </a:t>
            </a:r>
            <a:r>
              <a:rPr lang="it-IT" sz="2400" dirty="0" smtClean="0"/>
              <a:t>and</a:t>
            </a:r>
            <a:r>
              <a:rPr lang="it-IT" sz="2400" dirty="0" smtClean="0"/>
              <a:t> </a:t>
            </a:r>
            <a:r>
              <a:rPr lang="it-IT" sz="2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Bounded</a:t>
            </a:r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Model</a:t>
            </a:r>
            <a:r>
              <a:rPr lang="it-IT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b="1" i="1" dirty="0" err="1" smtClean="0">
                <a:solidFill>
                  <a:srgbClr val="E17878"/>
                </a:solidFill>
              </a:rPr>
              <a:t>Checking</a:t>
            </a:r>
            <a:r>
              <a:rPr lang="it-IT" sz="2400" dirty="0" smtClean="0">
                <a:solidFill>
                  <a:srgbClr val="E17878"/>
                </a:solidFill>
              </a:rPr>
              <a:t> </a:t>
            </a:r>
            <a:r>
              <a:rPr lang="it-IT" sz="2400" dirty="0" smtClean="0"/>
              <a:t>[</a:t>
            </a:r>
            <a:r>
              <a:rPr lang="it-IT" sz="2400" dirty="0" err="1" smtClean="0"/>
              <a:t>Biere</a:t>
            </a:r>
            <a:r>
              <a:rPr lang="it-IT" sz="2400" dirty="0" smtClean="0"/>
              <a:t> </a:t>
            </a:r>
            <a:r>
              <a:rPr lang="it-IT" sz="2400" dirty="0" err="1" smtClean="0"/>
              <a:t>et</a:t>
            </a:r>
            <a:r>
              <a:rPr lang="it-IT" sz="2400" dirty="0" smtClean="0"/>
              <a:t> al </a:t>
            </a:r>
            <a:r>
              <a:rPr lang="it-IT" sz="2400" dirty="0" smtClean="0"/>
              <a:t>2003]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extended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DLTL </a:t>
            </a:r>
            <a:r>
              <a:rPr lang="it-IT" sz="2400" dirty="0" err="1" smtClean="0"/>
              <a:t>formulas</a:t>
            </a:r>
            <a:r>
              <a:rPr lang="it-IT" sz="2400" dirty="0" smtClean="0"/>
              <a:t> and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verification</a:t>
            </a:r>
            <a:r>
              <a:rPr lang="it-IT" sz="2400" dirty="0" smtClean="0"/>
              <a:t>.</a:t>
            </a:r>
          </a:p>
          <a:p>
            <a:endParaRPr lang="it-IT" sz="2400" dirty="0" smtClean="0"/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implementation</a:t>
            </a:r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developed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the DLV </a:t>
            </a:r>
            <a:r>
              <a:rPr lang="it-IT" sz="2400" dirty="0" smtClean="0"/>
              <a:t>system </a:t>
            </a:r>
            <a:r>
              <a:rPr lang="it-IT" sz="2400" dirty="0" smtClean="0"/>
              <a:t>[</a:t>
            </a:r>
            <a:r>
              <a:rPr lang="it-IT" sz="2400" dirty="0" smtClean="0"/>
              <a:t>Leone et al.]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Norms</a:t>
            </a:r>
            <a:r>
              <a:rPr lang="it-IT" sz="4000" dirty="0" smtClean="0"/>
              <a:t> </a:t>
            </a:r>
            <a:r>
              <a:rPr lang="it-IT" sz="4000" dirty="0" err="1" smtClean="0"/>
              <a:t>with</a:t>
            </a:r>
            <a:r>
              <a:rPr lang="it-IT" sz="4000" dirty="0" smtClean="0"/>
              <a:t> </a:t>
            </a:r>
            <a:r>
              <a:rPr lang="it-IT" sz="4000" dirty="0" err="1" smtClean="0"/>
              <a:t>exceptions</a:t>
            </a:r>
            <a:endParaRPr lang="it-IT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32458"/>
            <a:ext cx="7745439" cy="5761520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Default </a:t>
            </a:r>
            <a:r>
              <a:rPr lang="it-IT" sz="2400" dirty="0" err="1" smtClean="0"/>
              <a:t>negation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deal </a:t>
            </a:r>
            <a:r>
              <a:rPr lang="it-IT" sz="2400" dirty="0" err="1" smtClean="0"/>
              <a:t>with</a:t>
            </a:r>
            <a:r>
              <a:rPr lang="it-IT" sz="2400" dirty="0" smtClean="0"/>
              <a:t> the non </a:t>
            </a:r>
            <a:r>
              <a:rPr lang="it-IT" sz="2400" dirty="0" err="1" smtClean="0"/>
              <a:t>monotonic</a:t>
            </a:r>
            <a:r>
              <a:rPr lang="it-IT" sz="2400" dirty="0" smtClean="0"/>
              <a:t> nature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norms</a:t>
            </a:r>
            <a:r>
              <a:rPr lang="it-IT" sz="2400" dirty="0" smtClean="0"/>
              <a:t>.</a:t>
            </a:r>
          </a:p>
          <a:p>
            <a:endParaRPr lang="it-IT" sz="2400" dirty="0" smtClean="0"/>
          </a:p>
          <a:p>
            <a:r>
              <a:rPr lang="it-IT" sz="2400" dirty="0" smtClean="0"/>
              <a:t>It can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smtClean="0"/>
              <a:t>used to model priorities in norms: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a norm applies if it is “not blocked”;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a higher priority norm – if it applies (and it is not blocked) – blocks a lower priority norm</a:t>
            </a:r>
          </a:p>
          <a:p>
            <a:endParaRPr lang="it-IT" sz="2400" dirty="0" smtClean="0"/>
          </a:p>
          <a:p>
            <a:r>
              <a:rPr lang="it-IT" sz="2400" dirty="0" smtClean="0"/>
              <a:t>Reparation chains in [Governatori] can also be modeled: commitments can be discharged and other commitments generated,</a:t>
            </a:r>
          </a:p>
          <a:p>
            <a:pPr algn="ctr">
              <a:spcBef>
                <a:spcPts val="1000"/>
              </a:spcBef>
            </a:pPr>
            <a:r>
              <a:rPr lang="it-IT" sz="2400" i="1" dirty="0" smtClean="0"/>
              <a:t>□ (C(i,j,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</a:t>
            </a:r>
            <a:r>
              <a:rPr lang="it-IT" sz="2400" i="1" dirty="0" smtClean="0">
                <a:sym typeface="Symbol"/>
              </a:rPr>
              <a:t> ◊</a:t>
            </a:r>
            <a:r>
              <a:rPr lang="it-IT" sz="2400" i="1" dirty="0" smtClean="0">
                <a:latin typeface="Symbol" pitchFamily="18" charset="2"/>
                <a:sym typeface="Symbol"/>
              </a:rPr>
              <a:t>a</a:t>
            </a:r>
            <a:r>
              <a:rPr lang="it-IT" sz="2400" i="1" dirty="0" smtClean="0"/>
              <a:t>)</a:t>
            </a:r>
          </a:p>
          <a:p>
            <a:r>
              <a:rPr lang="it-IT" sz="2400" dirty="0" smtClean="0"/>
              <a:t>becomes</a:t>
            </a:r>
          </a:p>
          <a:p>
            <a:pPr algn="ctr"/>
            <a:r>
              <a:rPr lang="it-IT" sz="2400" i="1" dirty="0" smtClean="0"/>
              <a:t>□ (C(i,j,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 </a:t>
            </a:r>
            <a:r>
              <a:rPr lang="it-IT" sz="2400" i="1" dirty="0" smtClean="0">
                <a:sym typeface="Symbol"/>
              </a:rPr>
              <a:t> ◊(</a:t>
            </a:r>
            <a:r>
              <a:rPr lang="it-IT" sz="2400" i="1" dirty="0" smtClean="0">
                <a:latin typeface="Symbol" pitchFamily="18" charset="2"/>
                <a:sym typeface="Symbol"/>
              </a:rPr>
              <a:t>a</a:t>
            </a:r>
            <a:r>
              <a:rPr lang="it-IT" sz="2400" i="1" dirty="0" smtClean="0"/>
              <a:t> C(i,j,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i="1" dirty="0" smtClean="0"/>
              <a:t>)</a:t>
            </a:r>
            <a:r>
              <a:rPr lang="it-IT" sz="2400" i="1" dirty="0" smtClean="0">
                <a:latin typeface="Symbol" pitchFamily="18" charset="2"/>
                <a:sym typeface="Symbol"/>
              </a:rPr>
              <a:t>) </a:t>
            </a:r>
            <a:r>
              <a:rPr lang="it-IT" sz="2400" i="1" dirty="0" smtClean="0"/>
              <a:t>)</a:t>
            </a:r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Summary of contribution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8009820" cy="5263948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Both procedure and norms modeled in a common logical framework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Nonmonotonicity used to model persistence and complex interaction of norms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Norms of different forms verified using Bounded Model </a:t>
            </a:r>
            <a:r>
              <a:rPr lang="it-IT" sz="2400" dirty="0" err="1" smtClean="0"/>
              <a:t>Checking</a:t>
            </a:r>
            <a:r>
              <a:rPr lang="it-IT" sz="2400" dirty="0" smtClean="0"/>
              <a:t> </a:t>
            </a:r>
            <a:r>
              <a:rPr lang="it-IT" sz="2400" dirty="0" smtClean="0"/>
              <a:t> 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Related</a:t>
            </a:r>
            <a:r>
              <a:rPr lang="it-IT" dirty="0" smtClean="0"/>
              <a:t> 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8358" y="1397000"/>
            <a:ext cx="7167284" cy="5460999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Several</a:t>
            </a:r>
            <a:r>
              <a:rPr lang="it-IT" sz="2800" dirty="0" smtClean="0"/>
              <a:t> </a:t>
            </a:r>
            <a:r>
              <a:rPr lang="it-IT" sz="2800" dirty="0" err="1" smtClean="0"/>
              <a:t>proposals</a:t>
            </a:r>
            <a:r>
              <a:rPr lang="it-IT" sz="2800" dirty="0" smtClean="0"/>
              <a:t> in the </a:t>
            </a:r>
            <a:r>
              <a:rPr lang="it-IT" sz="2800" dirty="0" err="1" smtClean="0"/>
              <a:t>literature</a:t>
            </a:r>
            <a:r>
              <a:rPr lang="it-IT" sz="2800" dirty="0" smtClean="0"/>
              <a:t> introduce </a:t>
            </a:r>
            <a:r>
              <a:rPr lang="it-IT" sz="2800" dirty="0" err="1" smtClean="0"/>
              <a:t>annotations</a:t>
            </a:r>
            <a:r>
              <a:rPr lang="it-IT" sz="2800" dirty="0" smtClean="0"/>
              <a:t> on business </a:t>
            </a:r>
            <a:r>
              <a:rPr lang="it-IT" sz="2800" dirty="0" err="1" smtClean="0"/>
              <a:t>processes</a:t>
            </a:r>
            <a:r>
              <a:rPr lang="it-IT" sz="2800" dirty="0" smtClean="0"/>
              <a:t> [Ghose2007,Governatori 2009,Weber 2010].</a:t>
            </a:r>
          </a:p>
          <a:p>
            <a:r>
              <a:rPr lang="it-IT" sz="2800" dirty="0" smtClean="0"/>
              <a:t>[</a:t>
            </a:r>
            <a:r>
              <a:rPr lang="it-IT" sz="2800" dirty="0" smtClean="0"/>
              <a:t>Governatori 2009] </a:t>
            </a:r>
            <a:r>
              <a:rPr lang="it-IT" sz="2800" dirty="0" err="1" smtClean="0"/>
              <a:t>proposes</a:t>
            </a:r>
            <a:r>
              <a:rPr lang="it-IT" sz="2800" dirty="0" smtClean="0"/>
              <a:t> a </a:t>
            </a:r>
            <a:r>
              <a:rPr lang="it-IT" sz="2800" dirty="0" err="1" smtClean="0"/>
              <a:t>logical</a:t>
            </a:r>
            <a:r>
              <a:rPr lang="it-IT" sz="2800" dirty="0" smtClean="0"/>
              <a:t> </a:t>
            </a:r>
            <a:r>
              <a:rPr lang="it-IT" sz="2800" dirty="0" err="1" smtClean="0"/>
              <a:t>approach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the </a:t>
            </a:r>
            <a:r>
              <a:rPr lang="it-IT" sz="2800" dirty="0" err="1" smtClean="0"/>
              <a:t>problem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business </a:t>
            </a:r>
            <a:r>
              <a:rPr lang="it-IT" sz="2800" dirty="0" err="1" smtClean="0"/>
              <a:t>process</a:t>
            </a:r>
            <a:r>
              <a:rPr lang="it-IT" sz="2800" dirty="0" smtClean="0"/>
              <a:t> </a:t>
            </a:r>
            <a:r>
              <a:rPr lang="it-IT" sz="2800" dirty="0" err="1" smtClean="0"/>
              <a:t>compliance</a:t>
            </a:r>
            <a:r>
              <a:rPr lang="it-IT" sz="2800" dirty="0" smtClean="0"/>
              <a:t> </a:t>
            </a:r>
            <a:r>
              <a:rPr lang="it-IT" sz="2800" dirty="0" err="1" smtClean="0"/>
              <a:t>based</a:t>
            </a:r>
            <a:r>
              <a:rPr lang="it-IT" sz="2800" dirty="0" smtClean="0"/>
              <a:t> </a:t>
            </a:r>
            <a:r>
              <a:rPr lang="it-IT" sz="2800" dirty="0" smtClean="0"/>
              <a:t>on the </a:t>
            </a:r>
            <a:r>
              <a:rPr lang="it-IT" sz="2800" dirty="0" smtClean="0"/>
              <a:t>idea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annotating</a:t>
            </a:r>
            <a:r>
              <a:rPr lang="it-IT" sz="2800" dirty="0" smtClean="0"/>
              <a:t> the business </a:t>
            </a:r>
            <a:r>
              <a:rPr lang="it-IT" sz="2800" dirty="0" err="1" smtClean="0"/>
              <a:t>process</a:t>
            </a:r>
            <a:r>
              <a:rPr lang="it-IT" sz="2800" dirty="0" smtClean="0"/>
              <a:t>. Ad hoc </a:t>
            </a:r>
            <a:r>
              <a:rPr lang="it-IT" sz="2800" dirty="0" err="1" smtClean="0"/>
              <a:t>algorithms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propagating</a:t>
            </a:r>
            <a:r>
              <a:rPr lang="it-IT" sz="2800" dirty="0" smtClean="0"/>
              <a:t> </a:t>
            </a:r>
            <a:r>
              <a:rPr lang="it-IT" sz="2800" dirty="0" err="1" smtClean="0"/>
              <a:t>obligations</a:t>
            </a:r>
            <a:r>
              <a:rPr lang="it-IT" sz="2800" dirty="0" smtClean="0"/>
              <a:t> </a:t>
            </a:r>
            <a:r>
              <a:rPr lang="it-IT" sz="2800" dirty="0" err="1" smtClean="0"/>
              <a:t>through</a:t>
            </a:r>
            <a:r>
              <a:rPr lang="it-IT" sz="2800" dirty="0" smtClean="0"/>
              <a:t> the </a:t>
            </a:r>
            <a:r>
              <a:rPr lang="it-IT" sz="2800" dirty="0" err="1" smtClean="0"/>
              <a:t>process</a:t>
            </a:r>
            <a:r>
              <a:rPr lang="it-IT" sz="2800" dirty="0" smtClean="0"/>
              <a:t> </a:t>
            </a:r>
            <a:r>
              <a:rPr lang="it-IT" sz="2800" dirty="0" err="1" smtClean="0"/>
              <a:t>graph</a:t>
            </a:r>
            <a:r>
              <a:rPr lang="it-IT" sz="2800" dirty="0" smtClean="0"/>
              <a:t> are </a:t>
            </a:r>
            <a:r>
              <a:rPr lang="it-IT" sz="2800" dirty="0" err="1" smtClean="0"/>
              <a:t>defined</a:t>
            </a:r>
            <a:r>
              <a:rPr lang="it-IT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Related</a:t>
            </a:r>
            <a:r>
              <a:rPr lang="it-IT" dirty="0" smtClean="0"/>
              <a:t> Work (</a:t>
            </a:r>
            <a:r>
              <a:rPr lang="it-IT" dirty="0" err="1" smtClean="0"/>
              <a:t>contd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8358" y="1397000"/>
            <a:ext cx="7167284" cy="4729163"/>
          </a:xfrm>
        </p:spPr>
        <p:txBody>
          <a:bodyPr>
            <a:normAutofit/>
          </a:bodyPr>
          <a:lstStyle/>
          <a:p>
            <a:r>
              <a:rPr lang="it-IT" dirty="0" smtClean="0"/>
              <a:t>In [Weber 2010] a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execution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annotated</a:t>
            </a:r>
            <a:r>
              <a:rPr lang="it-IT" dirty="0" smtClean="0"/>
              <a:t> business </a:t>
            </a:r>
            <a:r>
              <a:rPr lang="it-IT" dirty="0" err="1" smtClean="0"/>
              <a:t>processes</a:t>
            </a:r>
            <a:r>
              <a:rPr lang="it-IT" dirty="0" smtClean="0"/>
              <a:t>, </a:t>
            </a:r>
            <a:r>
              <a:rPr lang="it-IT" dirty="0" err="1" smtClean="0"/>
              <a:t>combining</a:t>
            </a:r>
            <a:r>
              <a:rPr lang="it-IT" dirty="0" smtClean="0"/>
              <a:t> </a:t>
            </a:r>
            <a:r>
              <a:rPr lang="it-IT" dirty="0" err="1" smtClean="0"/>
              <a:t>Petri-net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BPMN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execution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a </a:t>
            </a:r>
            <a:r>
              <a:rPr lang="it-IT" dirty="0" err="1" smtClean="0"/>
              <a:t>declarative</a:t>
            </a:r>
            <a:r>
              <a:rPr lang="it-IT" dirty="0" smtClean="0"/>
              <a:t> </a:t>
            </a:r>
            <a:r>
              <a:rPr lang="it-IT" dirty="0" err="1" smtClean="0"/>
              <a:t>specification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coming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AI.</a:t>
            </a:r>
          </a:p>
          <a:p>
            <a:r>
              <a:rPr lang="it-IT" dirty="0" smtClean="0"/>
              <a:t>[</a:t>
            </a:r>
            <a:r>
              <a:rPr lang="it-IT" dirty="0" err="1" smtClean="0"/>
              <a:t>Awad</a:t>
            </a:r>
            <a:r>
              <a:rPr lang="it-IT" dirty="0" smtClean="0"/>
              <a:t> 2008] </a:t>
            </a:r>
            <a:r>
              <a:rPr lang="it-IT" dirty="0" err="1" smtClean="0"/>
              <a:t>presents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compliance</a:t>
            </a:r>
            <a:r>
              <a:rPr lang="it-IT" dirty="0" smtClean="0"/>
              <a:t> </a:t>
            </a:r>
            <a:r>
              <a:rPr lang="it-IT" dirty="0" err="1" smtClean="0"/>
              <a:t>checking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smtClean="0"/>
              <a:t>BPMN-</a:t>
            </a:r>
            <a:r>
              <a:rPr lang="it-IT" dirty="0" smtClean="0"/>
              <a:t>Q, a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BPMN</a:t>
            </a:r>
            <a:r>
              <a:rPr lang="it-IT" dirty="0" smtClean="0"/>
              <a:t>. </a:t>
            </a:r>
            <a:r>
              <a:rPr lang="it-IT" dirty="0" smtClean="0"/>
              <a:t>BPMN-Q </a:t>
            </a:r>
            <a:r>
              <a:rPr lang="it-IT" dirty="0" err="1" smtClean="0"/>
              <a:t>queries</a:t>
            </a:r>
            <a:r>
              <a:rPr lang="it-IT" dirty="0" smtClean="0"/>
              <a:t> are </a:t>
            </a:r>
            <a:r>
              <a:rPr lang="it-IT" dirty="0" err="1" smtClean="0"/>
              <a:t>translated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temporal</a:t>
            </a:r>
            <a:r>
              <a:rPr lang="it-IT" dirty="0" smtClean="0"/>
              <a:t> </a:t>
            </a:r>
            <a:r>
              <a:rPr lang="it-IT" dirty="0" err="1" smtClean="0"/>
              <a:t>formulas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verification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Related</a:t>
            </a:r>
            <a:r>
              <a:rPr lang="it-IT" dirty="0" smtClean="0"/>
              <a:t> Work(</a:t>
            </a:r>
            <a:r>
              <a:rPr lang="it-IT" dirty="0" err="1" smtClean="0"/>
              <a:t>contd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8358" y="1397000"/>
            <a:ext cx="7167284" cy="472916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In</a:t>
            </a:r>
            <a:r>
              <a:rPr lang="it-IT" sz="2800" dirty="0" smtClean="0"/>
              <a:t> [Montali2010]  </a:t>
            </a:r>
            <a:r>
              <a:rPr lang="it-IT" sz="2800" dirty="0" smtClean="0"/>
              <a:t>the </a:t>
            </a:r>
            <a:r>
              <a:rPr lang="it-IT" sz="2800" dirty="0" err="1" smtClean="0"/>
              <a:t>Abductive</a:t>
            </a:r>
            <a:r>
              <a:rPr lang="it-IT" sz="2800" dirty="0" smtClean="0"/>
              <a:t> </a:t>
            </a:r>
            <a:r>
              <a:rPr lang="it-IT" sz="2800" dirty="0" err="1" smtClean="0"/>
              <a:t>Logic</a:t>
            </a:r>
            <a:r>
              <a:rPr lang="it-IT" sz="2800" dirty="0" smtClean="0"/>
              <a:t> </a:t>
            </a:r>
            <a:r>
              <a:rPr lang="it-IT" sz="2800" dirty="0" err="1" smtClean="0"/>
              <a:t>Programming</a:t>
            </a:r>
            <a:r>
              <a:rPr lang="it-IT" sz="2800" dirty="0" smtClean="0"/>
              <a:t> </a:t>
            </a:r>
            <a:r>
              <a:rPr lang="it-IT" sz="2800" dirty="0" err="1" smtClean="0"/>
              <a:t>framework</a:t>
            </a:r>
            <a:r>
              <a:rPr lang="it-IT" sz="2800" dirty="0" smtClean="0"/>
              <a:t> </a:t>
            </a:r>
            <a:r>
              <a:rPr lang="it-IT" sz="2800" b="1" i="1" dirty="0" smtClean="0"/>
              <a:t>SHIFF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used</a:t>
            </a:r>
            <a:r>
              <a:rPr lang="it-IT" sz="2800" dirty="0" smtClean="0"/>
              <a:t> in </a:t>
            </a:r>
            <a:r>
              <a:rPr lang="it-IT" sz="2800" dirty="0" smtClean="0"/>
              <a:t>the </a:t>
            </a:r>
            <a:r>
              <a:rPr lang="it-IT" sz="2800" dirty="0" err="1" smtClean="0"/>
              <a:t>declarative</a:t>
            </a:r>
            <a:r>
              <a:rPr lang="it-IT" sz="2800" dirty="0" smtClean="0"/>
              <a:t> </a:t>
            </a:r>
            <a:r>
              <a:rPr lang="it-IT" sz="2800" dirty="0" err="1" smtClean="0"/>
              <a:t>specification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business </a:t>
            </a:r>
            <a:r>
              <a:rPr lang="it-IT" sz="2800" dirty="0" err="1" smtClean="0"/>
              <a:t>processes</a:t>
            </a:r>
            <a:r>
              <a:rPr lang="it-IT" sz="2800" dirty="0" smtClean="0"/>
              <a:t>. </a:t>
            </a:r>
            <a:r>
              <a:rPr lang="it-IT" sz="2800" dirty="0" err="1" smtClean="0"/>
              <a:t>Static</a:t>
            </a:r>
            <a:r>
              <a:rPr lang="it-IT" sz="2800" dirty="0" smtClean="0"/>
              <a:t> </a:t>
            </a:r>
            <a:r>
              <a:rPr lang="it-IT" sz="2800" dirty="0" smtClean="0"/>
              <a:t>and </a:t>
            </a:r>
            <a:r>
              <a:rPr lang="it-IT" sz="2800" dirty="0" err="1" smtClean="0"/>
              <a:t>runtime</a:t>
            </a:r>
            <a:r>
              <a:rPr lang="it-IT" sz="2800" dirty="0" smtClean="0"/>
              <a:t> </a:t>
            </a:r>
            <a:r>
              <a:rPr lang="it-IT" sz="2800" dirty="0" err="1" smtClean="0"/>
              <a:t>verification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smtClean="0"/>
              <a:t>business </a:t>
            </a:r>
            <a:r>
              <a:rPr lang="it-IT" sz="2800" dirty="0" err="1" smtClean="0"/>
              <a:t>processes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performed</a:t>
            </a:r>
            <a:r>
              <a:rPr lang="it-IT" sz="28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Our contribution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7745439" cy="4525284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Compliance</a:t>
            </a:r>
            <a:r>
              <a:rPr lang="it-IT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 smtClean="0"/>
              <a:t>of business/administrative procedures with </a:t>
            </a:r>
            <a:r>
              <a:rPr lang="it-IT" sz="2400" dirty="0" err="1" smtClean="0"/>
              <a:t>norms</a:t>
            </a:r>
            <a:r>
              <a:rPr lang="it-IT" sz="2400" dirty="0" smtClean="0">
                <a:solidFill>
                  <a:srgbClr val="BF2B2B"/>
                </a:solidFill>
              </a:rPr>
              <a:t> </a:t>
            </a:r>
            <a:r>
              <a:rPr lang="it-IT" sz="2400" dirty="0" err="1" smtClean="0"/>
              <a:t>modelled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</a:t>
            </a:r>
            <a:r>
              <a:rPr lang="it-IT" sz="2400" dirty="0" err="1" smtClean="0"/>
              <a:t>problem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E17878"/>
                </a:solidFill>
              </a:rPr>
              <a:t>reasoning</a:t>
            </a:r>
            <a:r>
              <a:rPr lang="it-IT" sz="2400" dirty="0" smtClean="0">
                <a:solidFill>
                  <a:srgbClr val="E17878"/>
                </a:solidFill>
              </a:rPr>
              <a:t> </a:t>
            </a:r>
            <a:r>
              <a:rPr lang="it-IT" sz="2400" dirty="0" err="1" smtClean="0">
                <a:solidFill>
                  <a:srgbClr val="E17878"/>
                </a:solidFill>
              </a:rPr>
              <a:t>about</a:t>
            </a:r>
            <a:r>
              <a:rPr lang="it-IT" sz="2400" dirty="0" smtClean="0">
                <a:solidFill>
                  <a:srgbClr val="E17878"/>
                </a:solidFill>
              </a:rPr>
              <a:t> </a:t>
            </a:r>
            <a:r>
              <a:rPr lang="it-IT" sz="2400" dirty="0" err="1" smtClean="0">
                <a:solidFill>
                  <a:srgbClr val="E17878"/>
                </a:solidFill>
              </a:rPr>
              <a:t>actions</a:t>
            </a:r>
            <a:r>
              <a:rPr lang="it-IT" sz="2400" dirty="0" smtClean="0"/>
              <a:t> in a </a:t>
            </a:r>
            <a:r>
              <a:rPr lang="it-IT" sz="2400" dirty="0" err="1" smtClean="0"/>
              <a:t>temporal</a:t>
            </a:r>
            <a:r>
              <a:rPr lang="it-IT" sz="2400" dirty="0" smtClean="0"/>
              <a:t>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</a:t>
            </a:r>
            <a:r>
              <a:rPr lang="it-IT" sz="2400" dirty="0" err="1" smtClean="0"/>
              <a:t>logic</a:t>
            </a:r>
            <a:r>
              <a:rPr lang="it-IT" sz="2400" dirty="0" smtClean="0"/>
              <a:t>.</a:t>
            </a:r>
            <a:r>
              <a:rPr lang="it-IT" sz="2400" dirty="0" smtClean="0"/>
              <a:t> </a:t>
            </a:r>
          </a:p>
          <a:p>
            <a:endParaRPr lang="en-US" sz="2400" dirty="0" smtClean="0"/>
          </a:p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Business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processes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modeled by action</a:t>
            </a:r>
            <a:r>
              <a:rPr lang="it-IT" sz="2400" dirty="0" smtClean="0"/>
              <a:t> theories: preconditions and direct effects of events/actions, causal laws implying side effects of events/actions</a:t>
            </a: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Norms </a:t>
            </a:r>
            <a:r>
              <a:rPr lang="it-IT" sz="2400" dirty="0" smtClean="0"/>
              <a:t>modeled as formulae in the action theory: preconditions, or causal laws introducing</a:t>
            </a:r>
            <a:r>
              <a:rPr lang="it-IT" sz="2400" i="1" dirty="0" smtClean="0"/>
              <a:t> commitments </a:t>
            </a:r>
            <a:r>
              <a:rPr lang="it-IT" sz="2400" dirty="0" smtClean="0"/>
              <a:t>that have to be fulfilled</a:t>
            </a:r>
            <a:endParaRPr lang="it-IT" sz="2400" i="1" dirty="0" smtClean="0"/>
          </a:p>
          <a:p>
            <a:endParaRPr lang="it-IT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Future work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8009820" cy="5263948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Modeling</a:t>
            </a:r>
            <a:r>
              <a:rPr lang="it-IT" sz="2400" dirty="0" smtClean="0"/>
              <a:t>: derive domain description from (annotated) YAWL models – covering increasingly large subsets of YAWL </a:t>
            </a:r>
            <a:r>
              <a:rPr lang="it-IT" sz="2400" dirty="0" err="1" smtClean="0"/>
              <a:t>models</a:t>
            </a:r>
            <a:endParaRPr lang="it-IT" sz="2400" dirty="0" smtClean="0"/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err="1" smtClean="0"/>
              <a:t>Testing</a:t>
            </a:r>
            <a:r>
              <a:rPr lang="it-IT" sz="2400" dirty="0" smtClean="0"/>
              <a:t> </a:t>
            </a:r>
            <a:r>
              <a:rPr lang="it-IT" sz="2400" dirty="0" err="1" smtClean="0"/>
              <a:t>our</a:t>
            </a:r>
            <a:r>
              <a:rPr lang="it-IT" sz="2400" dirty="0" smtClean="0"/>
              <a:t> </a:t>
            </a:r>
            <a:r>
              <a:rPr lang="it-IT" sz="2400" dirty="0" err="1" smtClean="0"/>
              <a:t>implementation</a:t>
            </a:r>
            <a:r>
              <a:rPr lang="it-IT" sz="2400" dirty="0" smtClean="0"/>
              <a:t> on benchmark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verify</a:t>
            </a:r>
            <a:r>
              <a:rPr lang="it-IT" sz="2400" dirty="0" smtClean="0"/>
              <a:t> the </a:t>
            </a:r>
            <a:r>
              <a:rPr lang="it-IT" sz="2400" dirty="0" err="1" smtClean="0"/>
              <a:t>scalability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approach</a:t>
            </a:r>
            <a:endParaRPr lang="it-IT" sz="2400" dirty="0" smtClean="0"/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Verification</a:t>
            </a:r>
            <a:r>
              <a:rPr lang="it-IT" sz="2400" dirty="0" smtClean="0"/>
              <a:t>: evaluate alternative approaches, e.g. </a:t>
            </a:r>
          </a:p>
          <a:p>
            <a:pPr lvl="1">
              <a:buFont typeface="Arial" pitchFamily="34" charset="0"/>
              <a:buChar char="•"/>
            </a:pPr>
            <a:r>
              <a:rPr lang="it-IT" sz="2400" dirty="0" smtClean="0"/>
              <a:t>Model checking based on Petri Net models</a:t>
            </a:r>
          </a:p>
          <a:p>
            <a:pPr lvl="1">
              <a:buFont typeface="Arial" pitchFamily="34" charset="0"/>
              <a:buChar char="•"/>
            </a:pPr>
            <a:r>
              <a:rPr lang="it-IT" sz="2400" dirty="0" smtClean="0"/>
              <a:t>Model Checking in Promela / SPIN</a:t>
            </a:r>
          </a:p>
          <a:p>
            <a:r>
              <a:rPr lang="it-IT" sz="2400" dirty="0" smtClean="0"/>
              <a:t>and compare with current approach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2160494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!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Our contribution</a:t>
            </a:r>
            <a:endParaRPr lang="it-IT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1388730"/>
            <a:ext cx="7745439" cy="4525285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Procedures and norms translated to a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Temporal</a:t>
            </a:r>
            <a:r>
              <a:rPr lang="it-IT" sz="2400" dirty="0" smtClean="0"/>
              <a:t> extension of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Answer Set Programming</a:t>
            </a:r>
            <a:r>
              <a:rPr lang="it-IT" sz="2400" b="1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it-IT" sz="2400" dirty="0" smtClean="0"/>
              <a:t>(a nonmonotonic knowledge representation &amp; reasoning framework)</a:t>
            </a:r>
          </a:p>
          <a:p>
            <a:endParaRPr lang="it-IT" sz="2400" dirty="0" smtClean="0"/>
          </a:p>
          <a:p>
            <a:r>
              <a:rPr lang="it-IT" sz="2400" dirty="0" smtClean="0"/>
              <a:t>Verification (that precondition norms hold, that commitments, if introduced, are fulfilled): verifying that temporal formulae hold in all models </a:t>
            </a:r>
          </a:p>
          <a:p>
            <a:endParaRPr lang="it-IT" sz="2400" dirty="0" smtClean="0"/>
          </a:p>
          <a:p>
            <a:r>
              <a:rPr lang="it-IT" sz="2400" dirty="0" smtClean="0"/>
              <a:t>Performed as </a:t>
            </a:r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Bounded Model Checking</a:t>
            </a:r>
            <a:r>
              <a:rPr lang="it-IT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 smtClean="0"/>
              <a:t>in Temporal ASP</a:t>
            </a:r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Example</a:t>
            </a:r>
            <a:endParaRPr lang="it-IT" sz="4000" dirty="0"/>
          </a:p>
        </p:txBody>
      </p:sp>
      <p:pic>
        <p:nvPicPr>
          <p:cNvPr id="4" name="Picture 3" descr="immclim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7" y="1289328"/>
            <a:ext cx="8005755" cy="3334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075" y="4863451"/>
            <a:ext cx="8321039" cy="1570630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dirty="0" smtClean="0"/>
              <a:t>Investment firm offering financial intruments to an investor (simplified version of a case study in ICT4LAW)</a:t>
            </a:r>
          </a:p>
          <a:p>
            <a:endParaRPr lang="it-IT" sz="2400" dirty="0" smtClean="0"/>
          </a:p>
          <a:p>
            <a:r>
              <a:rPr lang="it-IT" sz="2400" dirty="0" smtClean="0"/>
              <a:t>Modeled in YAWL [van der Aalst &amp; ter Hofstede]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775" y="357166"/>
            <a:ext cx="7918450" cy="788894"/>
          </a:xfrm>
        </p:spPr>
        <p:txBody>
          <a:bodyPr>
            <a:normAutofit/>
          </a:bodyPr>
          <a:lstStyle/>
          <a:p>
            <a:r>
              <a:rPr lang="it-IT" sz="4000" dirty="0" smtClean="0"/>
              <a:t>Norms to be verified</a:t>
            </a:r>
            <a:endParaRPr lang="it-IT" sz="4000" dirty="0"/>
          </a:p>
        </p:txBody>
      </p:sp>
      <p:pic>
        <p:nvPicPr>
          <p:cNvPr id="4" name="Picture 3" descr="immclim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33" y="1289328"/>
            <a:ext cx="6636931" cy="2764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075" y="4539887"/>
            <a:ext cx="8501910" cy="1939962"/>
          </a:xfrm>
          <a:prstGeom prst="rect">
            <a:avLst/>
          </a:prstGeom>
          <a:noFill/>
        </p:spPr>
        <p:txBody>
          <a:bodyPr wrap="square" lIns="92400" tIns="46200" rIns="92400" bIns="46200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Norm 1:</a:t>
            </a:r>
            <a:r>
              <a:rPr lang="it-IT" sz="2400" dirty="0" smtClean="0"/>
              <a:t> “The firm shall provide the investor adequate information on its policies before any contract is signed”</a:t>
            </a: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Norm 2:</a:t>
            </a:r>
            <a:r>
              <a:rPr lang="it-IT" sz="2400" dirty="0" smtClean="0"/>
              <a:t> “If an investor signs a contract, the firm shall provide him a copy of the contract”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dirty="0" smtClean="0"/>
              <a:t>Il problema della </a:t>
            </a:r>
            <a:r>
              <a:rPr lang="it-IT" sz="4000" dirty="0" smtClean="0"/>
              <a:t>verifica della </a:t>
            </a:r>
            <a:r>
              <a:rPr lang="it-IT" sz="4000" dirty="0" err="1" smtClean="0"/>
              <a:t>compliance</a:t>
            </a:r>
            <a:r>
              <a:rPr lang="it-IT" sz="4000" dirty="0" smtClean="0"/>
              <a:t> alle norme 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673100" y="1849437"/>
            <a:ext cx="7848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Stabilire </a:t>
            </a:r>
            <a:r>
              <a:rPr lang="it-IT" sz="3200" dirty="0" smtClean="0">
                <a:latin typeface="Calibri" pitchFamily="26" charset="0"/>
              </a:rPr>
              <a:t>una connessione fra il processo e i concetti ed eventi menzionati nelle </a:t>
            </a:r>
            <a:r>
              <a:rPr lang="it-IT" sz="3200" dirty="0" smtClean="0">
                <a:latin typeface="Calibri" pitchFamily="26" charset="0"/>
              </a:rPr>
              <a:t>norme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Modellare il processo di business</a:t>
            </a:r>
            <a:endParaRPr lang="it-IT" sz="3200" dirty="0" smtClean="0">
              <a:latin typeface="Calibri" pitchFamily="26" charset="0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Esprimere formalmente le norme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buSzPct val="45000"/>
              <a:buFont typeface="Arial" pitchFamily="26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 sz="3200" dirty="0" smtClean="0">
                <a:latin typeface="Calibri" pitchFamily="26" charset="0"/>
              </a:rPr>
              <a:t>Effettuare la verifica mediante metodi formali (Model Checking) basati sulla logica temporale</a:t>
            </a:r>
            <a:r>
              <a:rPr lang="it-IT" sz="2800" dirty="0" smtClean="0">
                <a:solidFill>
                  <a:srgbClr val="000000"/>
                </a:solidFill>
                <a:latin typeface="Calibri" pitchFamily="26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6425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Connessione</a:t>
            </a:r>
            <a:r>
              <a:rPr lang="en-US" sz="4000" dirty="0" smtClean="0"/>
              <a:t> </a:t>
            </a:r>
            <a:r>
              <a:rPr lang="en-US" sz="4000" dirty="0" err="1" smtClean="0"/>
              <a:t>tramite</a:t>
            </a:r>
            <a:r>
              <a:rPr lang="en-US" sz="4000" dirty="0" smtClean="0"/>
              <a:t> </a:t>
            </a:r>
            <a:r>
              <a:rPr lang="en-US" sz="4000" dirty="0" err="1" smtClean="0"/>
              <a:t>annotazioni</a:t>
            </a:r>
            <a:endParaRPr lang="en-US" sz="4000" dirty="0"/>
          </a:p>
        </p:txBody>
      </p:sp>
      <p:sp>
        <p:nvSpPr>
          <p:cNvPr id="179204" name="Rectangle 3"/>
          <p:cNvSpPr>
            <a:spLocks/>
          </p:cNvSpPr>
          <p:nvPr/>
        </p:nvSpPr>
        <p:spPr bwMode="auto">
          <a:xfrm>
            <a:off x="1600200" y="4735116"/>
            <a:ext cx="7239000" cy="15894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(1) La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banca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deve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fornire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all’investitore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informazioni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adeguate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sui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suoi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servizi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le sue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politiche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prima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che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ogni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contratto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venga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siglato</a:t>
            </a:r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(2) Se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l’investitore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firma un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ordine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, la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banca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è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tenuta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ad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inviargli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una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copia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del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contratto</a:t>
            </a:r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914400" y="990600"/>
            <a:ext cx="7696200" cy="3429000"/>
            <a:chOff x="685800" y="1371600"/>
            <a:chExt cx="7696200" cy="3429000"/>
          </a:xfrm>
        </p:grpSpPr>
        <p:pic>
          <p:nvPicPr>
            <p:cNvPr id="5" name="Immagine 4" descr="immclima.eps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1390419"/>
              <a:ext cx="7696200" cy="34101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 bwMode="auto">
            <a:xfrm>
              <a:off x="762000" y="1371600"/>
              <a:ext cx="2667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1625600" y="1219200"/>
            <a:ext cx="4368800" cy="3987800"/>
            <a:chOff x="1574800" y="1219200"/>
            <a:chExt cx="4368800" cy="3987800"/>
          </a:xfrm>
        </p:grpSpPr>
        <p:grpSp>
          <p:nvGrpSpPr>
            <p:cNvPr id="4" name="Group 12"/>
            <p:cNvGrpSpPr/>
            <p:nvPr/>
          </p:nvGrpSpPr>
          <p:grpSpPr>
            <a:xfrm>
              <a:off x="4800600" y="1219200"/>
              <a:ext cx="1143000" cy="609600"/>
              <a:chOff x="4800600" y="1219200"/>
              <a:chExt cx="1143000" cy="609600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4800600" y="1219200"/>
                <a:ext cx="1143000" cy="381000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it-IT" sz="1600" dirty="0" smtClean="0">
                    <a:solidFill>
                      <a:srgbClr val="005426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it-IT" sz="16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informato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" name="Straight Connector 8"/>
              <p:cNvCxnSpPr>
                <a:stCxn id="7" idx="2"/>
              </p:cNvCxnSpPr>
              <p:nvPr/>
            </p:nvCxnSpPr>
            <p:spPr bwMode="auto">
              <a:xfrm rot="5400000">
                <a:off x="5238750" y="1695450"/>
                <a:ext cx="228600" cy="381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Rounded Rectangle 14"/>
            <p:cNvSpPr/>
            <p:nvPr/>
          </p:nvSpPr>
          <p:spPr bwMode="auto">
            <a:xfrm>
              <a:off x="1574800" y="4826000"/>
              <a:ext cx="1752600" cy="381000"/>
            </a:xfrm>
            <a:prstGeom prst="round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1600200" y="2895600"/>
            <a:ext cx="3378200" cy="3441700"/>
            <a:chOff x="1600200" y="2895600"/>
            <a:chExt cx="3378200" cy="3441700"/>
          </a:xfrm>
        </p:grpSpPr>
        <p:grpSp>
          <p:nvGrpSpPr>
            <p:cNvPr id="10" name="Group 38"/>
            <p:cNvGrpSpPr/>
            <p:nvPr/>
          </p:nvGrpSpPr>
          <p:grpSpPr>
            <a:xfrm>
              <a:off x="1600200" y="2895600"/>
              <a:ext cx="914400" cy="838200"/>
              <a:chOff x="1600200" y="2895600"/>
              <a:chExt cx="914400" cy="83820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1828800" y="3124200"/>
                <a:ext cx="457200" cy="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" name="Rounded Rectangle 27"/>
              <p:cNvSpPr/>
              <p:nvPr/>
            </p:nvSpPr>
            <p:spPr bwMode="auto">
              <a:xfrm>
                <a:off x="1600200" y="3352800"/>
                <a:ext cx="914400" cy="381000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it-IT" sz="16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 firmato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7" name="Rounded Rectangle 36"/>
            <p:cNvSpPr/>
            <p:nvPr/>
          </p:nvSpPr>
          <p:spPr bwMode="auto">
            <a:xfrm>
              <a:off x="4216400" y="5956300"/>
              <a:ext cx="762000" cy="381000"/>
            </a:xfrm>
            <a:prstGeom prst="round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" name="Group 44"/>
          <p:cNvGrpSpPr/>
          <p:nvPr/>
        </p:nvGrpSpPr>
        <p:grpSpPr>
          <a:xfrm>
            <a:off x="3149600" y="2743200"/>
            <a:ext cx="3403600" cy="3949700"/>
            <a:chOff x="3149600" y="2743200"/>
            <a:chExt cx="3403600" cy="3949700"/>
          </a:xfrm>
        </p:grpSpPr>
        <p:grpSp>
          <p:nvGrpSpPr>
            <p:cNvPr id="12" name="Group 40"/>
            <p:cNvGrpSpPr/>
            <p:nvPr/>
          </p:nvGrpSpPr>
          <p:grpSpPr>
            <a:xfrm>
              <a:off x="5334000" y="2743200"/>
              <a:ext cx="1219200" cy="381000"/>
              <a:chOff x="5334000" y="2743200"/>
              <a:chExt cx="1219200" cy="381000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5638800" y="2743200"/>
                <a:ext cx="914400" cy="381000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it-IT" sz="1600" dirty="0" smtClean="0">
                    <a:solidFill>
                      <a:srgbClr val="005426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it-IT" sz="16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inviato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 bwMode="auto">
              <a:xfrm>
                <a:off x="5334000" y="2743200"/>
                <a:ext cx="304800" cy="1905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2" name="Rounded Rectangle 41"/>
            <p:cNvSpPr/>
            <p:nvPr/>
          </p:nvSpPr>
          <p:spPr bwMode="auto">
            <a:xfrm>
              <a:off x="3149600" y="6235700"/>
              <a:ext cx="1143000" cy="457200"/>
            </a:xfrm>
            <a:prstGeom prst="round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6425" cy="1139825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Norme</a:t>
            </a:r>
            <a:endParaRPr lang="en-US" sz="4000" dirty="0"/>
          </a:p>
        </p:txBody>
      </p:sp>
      <p:sp>
        <p:nvSpPr>
          <p:cNvPr id="179204" name="Rectangle 3"/>
          <p:cNvSpPr>
            <a:spLocks/>
          </p:cNvSpPr>
          <p:nvPr/>
        </p:nvSpPr>
        <p:spPr bwMode="auto">
          <a:xfrm>
            <a:off x="1600200" y="4735116"/>
            <a:ext cx="7239000" cy="15894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(1) La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banca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deve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fornire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all’investitore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informazioni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adeguate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sui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suoi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servizi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le sue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politiche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prima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che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ogni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contratto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venga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siglato</a:t>
            </a:r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(2) Se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l’investitore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firma un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ordine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, la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banca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è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tenuta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ad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inviargli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una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copia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 del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Helvetica" pitchFamily="26" charset="0"/>
                <a:cs typeface="Helvetica" pitchFamily="26" charset="0"/>
                <a:sym typeface="Helvetica" pitchFamily="26" charset="0"/>
              </a:rPr>
              <a:t>contratto</a:t>
            </a:r>
            <a:endParaRPr lang="en-US" sz="2400" dirty="0">
              <a:solidFill>
                <a:schemeClr val="tx1"/>
              </a:solidFill>
              <a:latin typeface="+mj-lt"/>
              <a:ea typeface="Helvetica" pitchFamily="26" charset="0"/>
              <a:cs typeface="Helvetica" pitchFamily="26" charset="0"/>
              <a:sym typeface="Helvetica" pitchFamily="26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914400" y="990600"/>
            <a:ext cx="7696200" cy="3429000"/>
            <a:chOff x="685800" y="1371600"/>
            <a:chExt cx="7696200" cy="3429000"/>
          </a:xfrm>
        </p:grpSpPr>
        <p:pic>
          <p:nvPicPr>
            <p:cNvPr id="5" name="Immagine 4" descr="immclima.eps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1390419"/>
              <a:ext cx="7696200" cy="34101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 bwMode="auto">
            <a:xfrm>
              <a:off x="762000" y="1371600"/>
              <a:ext cx="2667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1663700" y="1219200"/>
            <a:ext cx="4279900" cy="4000500"/>
            <a:chOff x="1663700" y="1219200"/>
            <a:chExt cx="4279900" cy="4000500"/>
          </a:xfrm>
        </p:grpSpPr>
        <p:grpSp>
          <p:nvGrpSpPr>
            <p:cNvPr id="4" name="Group 12"/>
            <p:cNvGrpSpPr/>
            <p:nvPr/>
          </p:nvGrpSpPr>
          <p:grpSpPr>
            <a:xfrm>
              <a:off x="4800600" y="1219200"/>
              <a:ext cx="1143000" cy="609600"/>
              <a:chOff x="4800600" y="1219200"/>
              <a:chExt cx="1143000" cy="609600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4800600" y="1219200"/>
                <a:ext cx="1143000" cy="381000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it-IT" sz="1600" dirty="0" smtClean="0">
                    <a:solidFill>
                      <a:srgbClr val="005426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it-IT" sz="16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informato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" name="Straight Connector 8"/>
              <p:cNvCxnSpPr>
                <a:stCxn id="7" idx="2"/>
              </p:cNvCxnSpPr>
              <p:nvPr/>
            </p:nvCxnSpPr>
            <p:spPr bwMode="auto">
              <a:xfrm rot="5400000">
                <a:off x="5238750" y="1695450"/>
                <a:ext cx="228600" cy="381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Rounded Rectangle 14"/>
            <p:cNvSpPr/>
            <p:nvPr/>
          </p:nvSpPr>
          <p:spPr bwMode="auto">
            <a:xfrm>
              <a:off x="1663700" y="4838700"/>
              <a:ext cx="1752600" cy="381000"/>
            </a:xfrm>
            <a:prstGeom prst="round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1600200" y="2895600"/>
            <a:ext cx="914400" cy="838200"/>
            <a:chOff x="1600200" y="2895600"/>
            <a:chExt cx="914400" cy="83820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1828800" y="3124200"/>
              <a:ext cx="457200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1600200" y="3352800"/>
              <a:ext cx="914400" cy="3810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it-IT" sz="1600" dirty="0" smtClean="0">
                  <a:solidFill>
                    <a:srgbClr val="005426"/>
                  </a:solidFill>
                  <a:latin typeface="Arial" charset="0"/>
                  <a:cs typeface="Arial" charset="0"/>
                </a:rPr>
                <a:t> </a:t>
              </a:r>
              <a:r>
                <a:rPr lang="it-IT" sz="16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firmato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4343400" y="5905500"/>
            <a:ext cx="762000" cy="3810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" name="Group 44"/>
          <p:cNvGrpSpPr/>
          <p:nvPr/>
        </p:nvGrpSpPr>
        <p:grpSpPr>
          <a:xfrm>
            <a:off x="3136900" y="2743200"/>
            <a:ext cx="3416300" cy="3937000"/>
            <a:chOff x="3136900" y="2743200"/>
            <a:chExt cx="3416300" cy="3937000"/>
          </a:xfrm>
        </p:grpSpPr>
        <p:grpSp>
          <p:nvGrpSpPr>
            <p:cNvPr id="11" name="Group 40"/>
            <p:cNvGrpSpPr/>
            <p:nvPr/>
          </p:nvGrpSpPr>
          <p:grpSpPr>
            <a:xfrm>
              <a:off x="5334000" y="2743200"/>
              <a:ext cx="1219200" cy="381000"/>
              <a:chOff x="5334000" y="2743200"/>
              <a:chExt cx="1219200" cy="381000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5638800" y="2743200"/>
                <a:ext cx="914400" cy="381000"/>
              </a:xfrm>
              <a:prstGeom prst="round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it-IT" sz="1600" dirty="0" smtClean="0">
                    <a:solidFill>
                      <a:srgbClr val="005426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it-IT" sz="16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inviato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 bwMode="auto">
              <a:xfrm>
                <a:off x="5334000" y="2743200"/>
                <a:ext cx="304800" cy="1905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2" name="Rounded Rectangle 41"/>
            <p:cNvSpPr/>
            <p:nvPr/>
          </p:nvSpPr>
          <p:spPr bwMode="auto">
            <a:xfrm>
              <a:off x="3136900" y="6223000"/>
              <a:ext cx="1143000" cy="457200"/>
            </a:xfrm>
            <a:prstGeom prst="round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 rot="5400000">
            <a:off x="914400" y="3048000"/>
            <a:ext cx="838200" cy="838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457200" y="3886200"/>
            <a:ext cx="1143000" cy="381000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it-IT" sz="1600" dirty="0" smtClean="0">
                <a:solidFill>
                  <a:srgbClr val="005426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informato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epuscolo">
  <a:themeElements>
    <a:clrScheme name="Crepuscolo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Crepuscolo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Crepuscol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Crepuscolo.thmx</Template>
  <TotalTime>17687</TotalTime>
  <Words>2343</Words>
  <Application>Microsoft Macintosh PowerPoint</Application>
  <PresentationFormat>Presentazione su schermo (4:3)</PresentationFormat>
  <Paragraphs>280</Paragraphs>
  <Slides>31</Slides>
  <Notes>25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Crepuscolo</vt:lpstr>
      <vt:lpstr>Verifying Compliance of Business Process  with Temporal Answer Sets</vt:lpstr>
      <vt:lpstr>The ICT4LAW project</vt:lpstr>
      <vt:lpstr>Our contribution</vt:lpstr>
      <vt:lpstr>Our contribution</vt:lpstr>
      <vt:lpstr>Example</vt:lpstr>
      <vt:lpstr>Norms to be verified</vt:lpstr>
      <vt:lpstr>Il problema della verifica della compliance alle norme  </vt:lpstr>
      <vt:lpstr>Connessione tramite annotazioni</vt:lpstr>
      <vt:lpstr>Norme</vt:lpstr>
      <vt:lpstr>Action theories</vt:lpstr>
      <vt:lpstr>Temporal modalities in DLTL</vt:lpstr>
      <vt:lpstr>Action laws</vt:lpstr>
      <vt:lpstr>Action laws</vt:lpstr>
      <vt:lpstr>Causal laws</vt:lpstr>
      <vt:lpstr>Precondition laws</vt:lpstr>
      <vt:lpstr>Semantic annotationof the business process</vt:lpstr>
      <vt:lpstr>Specication of the business process workflow</vt:lpstr>
      <vt:lpstr>Towards a declarative specification of the BP workflow</vt:lpstr>
      <vt:lpstr>Example</vt:lpstr>
      <vt:lpstr>Norms</vt:lpstr>
      <vt:lpstr>Norms</vt:lpstr>
      <vt:lpstr>Norms</vt:lpstr>
      <vt:lpstr>Norm verification</vt:lpstr>
      <vt:lpstr>Norm verification</vt:lpstr>
      <vt:lpstr>Norms with exceptions</vt:lpstr>
      <vt:lpstr>Summary of contribution</vt:lpstr>
      <vt:lpstr>Related Work</vt:lpstr>
      <vt:lpstr>Related Work (contd.)</vt:lpstr>
      <vt:lpstr>Related Work(contd.)</vt:lpstr>
      <vt:lpstr>Future work</vt:lpstr>
      <vt:lpstr> Thank you! </vt:lpstr>
    </vt:vector>
  </TitlesOfParts>
  <Company>Dipartimento di Informatica, Universita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of Minimal Sensor Sets for Conditional Testability Requirements</dc:title>
  <dc:creator>Gianluca Torta</dc:creator>
  <cp:lastModifiedBy>Laura Giordano</cp:lastModifiedBy>
  <cp:revision>319</cp:revision>
  <dcterms:created xsi:type="dcterms:W3CDTF">2011-08-30T15:58:55Z</dcterms:created>
  <dcterms:modified xsi:type="dcterms:W3CDTF">2011-09-01T09:24:15Z</dcterms:modified>
</cp:coreProperties>
</file>