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35"/>
  </p:notesMasterIdLst>
  <p:handoutMasterIdLst>
    <p:handoutMasterId r:id="rId36"/>
  </p:handoutMasterIdLst>
  <p:sldIdLst>
    <p:sldId id="435" r:id="rId2"/>
    <p:sldId id="436" r:id="rId3"/>
    <p:sldId id="452" r:id="rId4"/>
    <p:sldId id="280" r:id="rId5"/>
    <p:sldId id="459" r:id="rId6"/>
    <p:sldId id="455" r:id="rId7"/>
    <p:sldId id="456" r:id="rId8"/>
    <p:sldId id="457" r:id="rId9"/>
    <p:sldId id="458" r:id="rId10"/>
    <p:sldId id="460" r:id="rId11"/>
    <p:sldId id="466" r:id="rId12"/>
    <p:sldId id="450" r:id="rId13"/>
    <p:sldId id="451" r:id="rId14"/>
    <p:sldId id="461" r:id="rId15"/>
    <p:sldId id="439" r:id="rId16"/>
    <p:sldId id="440" r:id="rId17"/>
    <p:sldId id="454" r:id="rId18"/>
    <p:sldId id="471" r:id="rId19"/>
    <p:sldId id="462" r:id="rId20"/>
    <p:sldId id="441" r:id="rId21"/>
    <p:sldId id="442" r:id="rId22"/>
    <p:sldId id="463" r:id="rId23"/>
    <p:sldId id="443" r:id="rId24"/>
    <p:sldId id="444" r:id="rId25"/>
    <p:sldId id="445" r:id="rId26"/>
    <p:sldId id="464" r:id="rId27"/>
    <p:sldId id="447" r:id="rId28"/>
    <p:sldId id="448" r:id="rId29"/>
    <p:sldId id="465" r:id="rId30"/>
    <p:sldId id="468" r:id="rId31"/>
    <p:sldId id="469" r:id="rId32"/>
    <p:sldId id="470" r:id="rId33"/>
    <p:sldId id="467" r:id="rId34"/>
  </p:sldIdLst>
  <p:sldSz cx="9144000" cy="6858000" type="screen4x3"/>
  <p:notesSz cx="9723438" cy="6858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FFFFF"/>
    <a:srgbClr val="C0C0C0"/>
    <a:srgbClr val="4D4D4D"/>
    <a:srgbClr val="5F5F5F"/>
    <a:srgbClr val="808080"/>
    <a:srgbClr val="333333"/>
    <a:srgbClr val="0808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1" autoAdjust="0"/>
    <p:restoredTop sz="95279" autoAdjust="0"/>
  </p:normalViewPr>
  <p:slideViewPr>
    <p:cSldViewPr snapToGrid="0">
      <p:cViewPr>
        <p:scale>
          <a:sx n="100" d="100"/>
          <a:sy n="100" d="100"/>
        </p:scale>
        <p:origin x="-720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0DD2FF6-9666-4A35-AD99-B3BCEF1EE9AB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61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8013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1550" y="3257550"/>
            <a:ext cx="7780338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B1BA4A8F-A52E-47A3-83AE-5C532940E4A1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9B8252-3561-4106-8A15-2ED0BEDF2A1E}" type="slidenum">
              <a:rPr lang="it-IT"/>
              <a:pPr/>
              <a:t>27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344FB0-F388-49AB-9F1B-2E18CD3FFDCB}" type="slidenum">
              <a:rPr lang="it-IT"/>
              <a:pPr/>
              <a:t>28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344FB0-F388-49AB-9F1B-2E18CD3FFDCB}" type="slidenum">
              <a:rPr lang="it-IT"/>
              <a:pPr/>
              <a:t>30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344FB0-F388-49AB-9F1B-2E18CD3FFDCB}" type="slidenum">
              <a:rPr lang="it-IT"/>
              <a:pPr/>
              <a:t>31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344FB0-F388-49AB-9F1B-2E18CD3FFDCB}" type="slidenum">
              <a:rPr lang="it-IT"/>
              <a:pPr/>
              <a:t>32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534" name="Group 1334"/>
          <p:cNvGrpSpPr>
            <a:grpSpLocks/>
          </p:cNvGrpSpPr>
          <p:nvPr/>
        </p:nvGrpSpPr>
        <p:grpSpPr bwMode="auto">
          <a:xfrm>
            <a:off x="-152400" y="-714375"/>
            <a:ext cx="9296400" cy="3987800"/>
            <a:chOff x="-96" y="-450"/>
            <a:chExt cx="5856" cy="2512"/>
          </a:xfrm>
        </p:grpSpPr>
        <p:pic>
          <p:nvPicPr>
            <p:cNvPr id="436533" name="Picture 1333" descr="light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12106"/>
            <a:stretch>
              <a:fillRect/>
            </a:stretch>
          </p:blipFill>
          <p:spPr bwMode="blackGray">
            <a:xfrm rot="-207912">
              <a:off x="-24" y="-112"/>
              <a:ext cx="4808" cy="2096"/>
            </a:xfrm>
            <a:prstGeom prst="rect">
              <a:avLst/>
            </a:prstGeom>
            <a:noFill/>
          </p:spPr>
        </p:pic>
        <p:pic>
          <p:nvPicPr>
            <p:cNvPr id="436529" name="Picture 1329" descr="light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12106"/>
            <a:stretch>
              <a:fillRect/>
            </a:stretch>
          </p:blipFill>
          <p:spPr bwMode="blackGray">
            <a:xfrm>
              <a:off x="0" y="-450"/>
              <a:ext cx="5760" cy="2512"/>
            </a:xfrm>
            <a:prstGeom prst="rect">
              <a:avLst/>
            </a:prstGeom>
            <a:noFill/>
          </p:spPr>
        </p:pic>
        <p:pic>
          <p:nvPicPr>
            <p:cNvPr id="436530" name="Picture 1330" descr="light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12106"/>
            <a:stretch>
              <a:fillRect/>
            </a:stretch>
          </p:blipFill>
          <p:spPr bwMode="blackGray">
            <a:xfrm rot="406880">
              <a:off x="-96" y="-175"/>
              <a:ext cx="4917" cy="2096"/>
            </a:xfrm>
            <a:prstGeom prst="rect">
              <a:avLst/>
            </a:prstGeom>
            <a:noFill/>
          </p:spPr>
        </p:pic>
      </p:grpSp>
      <p:pic>
        <p:nvPicPr>
          <p:cNvPr id="436532" name="Picture 1332" descr="light5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-432" t="5385" b="29688"/>
          <a:stretch>
            <a:fillRect/>
          </a:stretch>
        </p:blipFill>
        <p:spPr bwMode="grayWhite">
          <a:xfrm rot="-363053">
            <a:off x="5337175" y="-244475"/>
            <a:ext cx="3802063" cy="5168900"/>
          </a:xfrm>
          <a:prstGeom prst="rect">
            <a:avLst/>
          </a:prstGeom>
          <a:noFill/>
        </p:spPr>
      </p:pic>
      <p:sp>
        <p:nvSpPr>
          <p:cNvPr id="436243" name="Freeform 1043"/>
          <p:cNvSpPr>
            <a:spLocks/>
          </p:cNvSpPr>
          <p:nvPr/>
        </p:nvSpPr>
        <p:spPr bwMode="gray">
          <a:xfrm flipH="1">
            <a:off x="1220788" y="4320721"/>
            <a:ext cx="1660525" cy="2330450"/>
          </a:xfrm>
          <a:custGeom>
            <a:avLst/>
            <a:gdLst/>
            <a:ahLst/>
            <a:cxnLst>
              <a:cxn ang="0">
                <a:pos x="671" y="109"/>
              </a:cxn>
              <a:cxn ang="0">
                <a:pos x="457" y="25"/>
              </a:cxn>
              <a:cxn ang="0">
                <a:pos x="359" y="260"/>
              </a:cxn>
              <a:cxn ang="0">
                <a:pos x="307" y="413"/>
              </a:cxn>
              <a:cxn ang="0">
                <a:pos x="56" y="548"/>
              </a:cxn>
              <a:cxn ang="0">
                <a:pos x="0" y="959"/>
              </a:cxn>
              <a:cxn ang="0">
                <a:pos x="117" y="1563"/>
              </a:cxn>
              <a:cxn ang="0">
                <a:pos x="195" y="1750"/>
              </a:cxn>
              <a:cxn ang="0">
                <a:pos x="174" y="2812"/>
              </a:cxn>
              <a:cxn ang="0">
                <a:pos x="340" y="3090"/>
              </a:cxn>
              <a:cxn ang="0">
                <a:pos x="388" y="2849"/>
              </a:cxn>
              <a:cxn ang="0">
                <a:pos x="404" y="2121"/>
              </a:cxn>
              <a:cxn ang="0">
                <a:pos x="513" y="1851"/>
              </a:cxn>
              <a:cxn ang="0">
                <a:pos x="574" y="2214"/>
              </a:cxn>
              <a:cxn ang="0">
                <a:pos x="592" y="3076"/>
              </a:cxn>
              <a:cxn ang="0">
                <a:pos x="1026" y="3075"/>
              </a:cxn>
              <a:cxn ang="0">
                <a:pos x="787" y="2922"/>
              </a:cxn>
              <a:cxn ang="0">
                <a:pos x="761" y="2267"/>
              </a:cxn>
              <a:cxn ang="0">
                <a:pos x="817" y="1646"/>
              </a:cxn>
              <a:cxn ang="0">
                <a:pos x="878" y="1221"/>
              </a:cxn>
              <a:cxn ang="0">
                <a:pos x="1101" y="1333"/>
              </a:cxn>
              <a:cxn ang="0">
                <a:pos x="1298" y="1258"/>
              </a:cxn>
              <a:cxn ang="0">
                <a:pos x="1492" y="1116"/>
              </a:cxn>
              <a:cxn ang="0">
                <a:pos x="1408" y="1573"/>
              </a:cxn>
              <a:cxn ang="0">
                <a:pos x="1485" y="1697"/>
              </a:cxn>
              <a:cxn ang="0">
                <a:pos x="1655" y="2526"/>
              </a:cxn>
              <a:cxn ang="0">
                <a:pos x="1643" y="2922"/>
              </a:cxn>
              <a:cxn ang="0">
                <a:pos x="1550" y="3020"/>
              </a:cxn>
              <a:cxn ang="0">
                <a:pos x="1707" y="3078"/>
              </a:cxn>
              <a:cxn ang="0">
                <a:pos x="1946" y="2996"/>
              </a:cxn>
              <a:cxn ang="0">
                <a:pos x="1966" y="2521"/>
              </a:cxn>
              <a:cxn ang="0">
                <a:pos x="1966" y="1624"/>
              </a:cxn>
              <a:cxn ang="0">
                <a:pos x="2068" y="1415"/>
              </a:cxn>
              <a:cxn ang="0">
                <a:pos x="2209" y="971"/>
              </a:cxn>
              <a:cxn ang="0">
                <a:pos x="2185" y="687"/>
              </a:cxn>
              <a:cxn ang="0">
                <a:pos x="1961" y="456"/>
              </a:cxn>
              <a:cxn ang="0">
                <a:pos x="2034" y="267"/>
              </a:cxn>
              <a:cxn ang="0">
                <a:pos x="1924" y="146"/>
              </a:cxn>
              <a:cxn ang="0">
                <a:pos x="1747" y="158"/>
              </a:cxn>
              <a:cxn ang="0">
                <a:pos x="1659" y="409"/>
              </a:cxn>
              <a:cxn ang="0">
                <a:pos x="1735" y="527"/>
              </a:cxn>
              <a:cxn ang="0">
                <a:pos x="1500" y="674"/>
              </a:cxn>
              <a:cxn ang="0">
                <a:pos x="1344" y="971"/>
              </a:cxn>
              <a:cxn ang="0">
                <a:pos x="1218" y="1107"/>
              </a:cxn>
              <a:cxn ang="0">
                <a:pos x="1076" y="1107"/>
              </a:cxn>
              <a:cxn ang="0">
                <a:pos x="800" y="910"/>
              </a:cxn>
              <a:cxn ang="0">
                <a:pos x="683" y="655"/>
              </a:cxn>
              <a:cxn ang="0">
                <a:pos x="522" y="442"/>
              </a:cxn>
              <a:cxn ang="0">
                <a:pos x="683" y="358"/>
              </a:cxn>
            </a:cxnLst>
            <a:rect l="0" t="0" r="r" b="b"/>
            <a:pathLst>
              <a:path w="2214" h="3107">
                <a:moveTo>
                  <a:pt x="727" y="296"/>
                </a:moveTo>
                <a:lnTo>
                  <a:pt x="692" y="238"/>
                </a:lnTo>
                <a:cubicBezTo>
                  <a:pt x="697" y="223"/>
                  <a:pt x="705" y="209"/>
                  <a:pt x="705" y="194"/>
                </a:cubicBezTo>
                <a:cubicBezTo>
                  <a:pt x="705" y="165"/>
                  <a:pt x="671" y="140"/>
                  <a:pt x="671" y="109"/>
                </a:cubicBezTo>
                <a:lnTo>
                  <a:pt x="663" y="54"/>
                </a:lnTo>
                <a:lnTo>
                  <a:pt x="620" y="8"/>
                </a:lnTo>
                <a:lnTo>
                  <a:pt x="559" y="0"/>
                </a:lnTo>
                <a:lnTo>
                  <a:pt x="457" y="25"/>
                </a:lnTo>
                <a:lnTo>
                  <a:pt x="391" y="56"/>
                </a:lnTo>
                <a:lnTo>
                  <a:pt x="354" y="138"/>
                </a:lnTo>
                <a:lnTo>
                  <a:pt x="359" y="206"/>
                </a:lnTo>
                <a:lnTo>
                  <a:pt x="359" y="260"/>
                </a:lnTo>
                <a:lnTo>
                  <a:pt x="371" y="296"/>
                </a:lnTo>
                <a:lnTo>
                  <a:pt x="367" y="344"/>
                </a:lnTo>
                <a:cubicBezTo>
                  <a:pt x="346" y="391"/>
                  <a:pt x="369" y="354"/>
                  <a:pt x="329" y="371"/>
                </a:cubicBezTo>
                <a:cubicBezTo>
                  <a:pt x="319" y="376"/>
                  <a:pt x="316" y="405"/>
                  <a:pt x="307" y="413"/>
                </a:cubicBezTo>
                <a:cubicBezTo>
                  <a:pt x="301" y="437"/>
                  <a:pt x="274" y="451"/>
                  <a:pt x="250" y="456"/>
                </a:cubicBezTo>
                <a:cubicBezTo>
                  <a:pt x="236" y="464"/>
                  <a:pt x="228" y="476"/>
                  <a:pt x="214" y="485"/>
                </a:cubicBezTo>
                <a:lnTo>
                  <a:pt x="141" y="512"/>
                </a:lnTo>
                <a:lnTo>
                  <a:pt x="56" y="548"/>
                </a:lnTo>
                <a:lnTo>
                  <a:pt x="12" y="598"/>
                </a:lnTo>
                <a:lnTo>
                  <a:pt x="5" y="668"/>
                </a:lnTo>
                <a:lnTo>
                  <a:pt x="5" y="759"/>
                </a:lnTo>
                <a:lnTo>
                  <a:pt x="0" y="959"/>
                </a:lnTo>
                <a:lnTo>
                  <a:pt x="5" y="1092"/>
                </a:lnTo>
                <a:lnTo>
                  <a:pt x="32" y="1277"/>
                </a:lnTo>
                <a:lnTo>
                  <a:pt x="68" y="1453"/>
                </a:lnTo>
                <a:cubicBezTo>
                  <a:pt x="85" y="1541"/>
                  <a:pt x="59" y="1556"/>
                  <a:pt x="117" y="1563"/>
                </a:cubicBezTo>
                <a:cubicBezTo>
                  <a:pt x="129" y="1585"/>
                  <a:pt x="117" y="1558"/>
                  <a:pt x="117" y="1604"/>
                </a:cubicBezTo>
                <a:cubicBezTo>
                  <a:pt x="117" y="1631"/>
                  <a:pt x="129" y="1660"/>
                  <a:pt x="136" y="1684"/>
                </a:cubicBezTo>
                <a:cubicBezTo>
                  <a:pt x="143" y="1703"/>
                  <a:pt x="163" y="1716"/>
                  <a:pt x="178" y="1730"/>
                </a:cubicBezTo>
                <a:cubicBezTo>
                  <a:pt x="185" y="1738"/>
                  <a:pt x="195" y="1750"/>
                  <a:pt x="195" y="1750"/>
                </a:cubicBezTo>
                <a:lnTo>
                  <a:pt x="198" y="1866"/>
                </a:lnTo>
                <a:lnTo>
                  <a:pt x="182" y="2158"/>
                </a:lnTo>
                <a:lnTo>
                  <a:pt x="182" y="2383"/>
                </a:lnTo>
                <a:lnTo>
                  <a:pt x="174" y="2812"/>
                </a:lnTo>
                <a:cubicBezTo>
                  <a:pt x="166" y="2950"/>
                  <a:pt x="169" y="2956"/>
                  <a:pt x="229" y="2955"/>
                </a:cubicBezTo>
                <a:cubicBezTo>
                  <a:pt x="253" y="2959"/>
                  <a:pt x="234" y="2986"/>
                  <a:pt x="231" y="3019"/>
                </a:cubicBezTo>
                <a:cubicBezTo>
                  <a:pt x="226" y="3047"/>
                  <a:pt x="214" y="3077"/>
                  <a:pt x="228" y="3085"/>
                </a:cubicBezTo>
                <a:cubicBezTo>
                  <a:pt x="258" y="3107"/>
                  <a:pt x="310" y="3098"/>
                  <a:pt x="340" y="3090"/>
                </a:cubicBezTo>
                <a:cubicBezTo>
                  <a:pt x="344" y="3060"/>
                  <a:pt x="338" y="3041"/>
                  <a:pt x="337" y="3018"/>
                </a:cubicBezTo>
                <a:cubicBezTo>
                  <a:pt x="334" y="2997"/>
                  <a:pt x="337" y="2973"/>
                  <a:pt x="346" y="2962"/>
                </a:cubicBezTo>
                <a:lnTo>
                  <a:pt x="387" y="2953"/>
                </a:lnTo>
                <a:lnTo>
                  <a:pt x="388" y="2849"/>
                </a:lnTo>
                <a:lnTo>
                  <a:pt x="388" y="2698"/>
                </a:lnTo>
                <a:lnTo>
                  <a:pt x="388" y="2505"/>
                </a:lnTo>
                <a:lnTo>
                  <a:pt x="401" y="2310"/>
                </a:lnTo>
                <a:lnTo>
                  <a:pt x="404" y="2121"/>
                </a:lnTo>
                <a:lnTo>
                  <a:pt x="445" y="1935"/>
                </a:lnTo>
                <a:lnTo>
                  <a:pt x="469" y="1828"/>
                </a:lnTo>
                <a:cubicBezTo>
                  <a:pt x="479" y="1821"/>
                  <a:pt x="485" y="1803"/>
                  <a:pt x="498" y="1806"/>
                </a:cubicBezTo>
                <a:cubicBezTo>
                  <a:pt x="501" y="1806"/>
                  <a:pt x="510" y="1847"/>
                  <a:pt x="513" y="1851"/>
                </a:cubicBezTo>
                <a:cubicBezTo>
                  <a:pt x="530" y="1893"/>
                  <a:pt x="547" y="1932"/>
                  <a:pt x="559" y="1976"/>
                </a:cubicBezTo>
                <a:cubicBezTo>
                  <a:pt x="561" y="2002"/>
                  <a:pt x="561" y="2007"/>
                  <a:pt x="571" y="2029"/>
                </a:cubicBezTo>
                <a:cubicBezTo>
                  <a:pt x="578" y="2078"/>
                  <a:pt x="578" y="2125"/>
                  <a:pt x="571" y="2177"/>
                </a:cubicBezTo>
                <a:cubicBezTo>
                  <a:pt x="571" y="2189"/>
                  <a:pt x="574" y="2214"/>
                  <a:pt x="574" y="2214"/>
                </a:cubicBezTo>
                <a:lnTo>
                  <a:pt x="549" y="2395"/>
                </a:lnTo>
                <a:lnTo>
                  <a:pt x="537" y="2718"/>
                </a:lnTo>
                <a:cubicBezTo>
                  <a:pt x="535" y="2923"/>
                  <a:pt x="496" y="2922"/>
                  <a:pt x="591" y="2925"/>
                </a:cubicBezTo>
                <a:cubicBezTo>
                  <a:pt x="583" y="2983"/>
                  <a:pt x="573" y="3051"/>
                  <a:pt x="592" y="3076"/>
                </a:cubicBezTo>
                <a:lnTo>
                  <a:pt x="700" y="3076"/>
                </a:lnTo>
                <a:lnTo>
                  <a:pt x="704" y="3040"/>
                </a:lnTo>
                <a:lnTo>
                  <a:pt x="763" y="3076"/>
                </a:lnTo>
                <a:cubicBezTo>
                  <a:pt x="840" y="3078"/>
                  <a:pt x="947" y="3082"/>
                  <a:pt x="1026" y="3075"/>
                </a:cubicBezTo>
                <a:cubicBezTo>
                  <a:pt x="1042" y="3072"/>
                  <a:pt x="1013" y="3048"/>
                  <a:pt x="1012" y="3046"/>
                </a:cubicBezTo>
                <a:cubicBezTo>
                  <a:pt x="982" y="3014"/>
                  <a:pt x="948" y="3000"/>
                  <a:pt x="906" y="2995"/>
                </a:cubicBezTo>
                <a:cubicBezTo>
                  <a:pt x="878" y="2983"/>
                  <a:pt x="892" y="2988"/>
                  <a:pt x="865" y="2983"/>
                </a:cubicBezTo>
                <a:cubicBezTo>
                  <a:pt x="831" y="2968"/>
                  <a:pt x="814" y="2944"/>
                  <a:pt x="787" y="2922"/>
                </a:cubicBezTo>
                <a:cubicBezTo>
                  <a:pt x="785" y="2908"/>
                  <a:pt x="772" y="2898"/>
                  <a:pt x="763" y="2886"/>
                </a:cubicBezTo>
                <a:lnTo>
                  <a:pt x="800" y="2864"/>
                </a:lnTo>
                <a:lnTo>
                  <a:pt x="780" y="2614"/>
                </a:lnTo>
                <a:lnTo>
                  <a:pt x="761" y="2267"/>
                </a:lnTo>
                <a:lnTo>
                  <a:pt x="772" y="2102"/>
                </a:lnTo>
                <a:lnTo>
                  <a:pt x="792" y="1935"/>
                </a:lnTo>
                <a:lnTo>
                  <a:pt x="780" y="1660"/>
                </a:lnTo>
                <a:lnTo>
                  <a:pt x="817" y="1646"/>
                </a:lnTo>
                <a:lnTo>
                  <a:pt x="767" y="1289"/>
                </a:lnTo>
                <a:lnTo>
                  <a:pt x="756" y="1179"/>
                </a:lnTo>
                <a:cubicBezTo>
                  <a:pt x="780" y="1182"/>
                  <a:pt x="804" y="1182"/>
                  <a:pt x="829" y="1187"/>
                </a:cubicBezTo>
                <a:cubicBezTo>
                  <a:pt x="846" y="1189"/>
                  <a:pt x="861" y="1213"/>
                  <a:pt x="878" y="1221"/>
                </a:cubicBezTo>
                <a:cubicBezTo>
                  <a:pt x="895" y="1228"/>
                  <a:pt x="916" y="1230"/>
                  <a:pt x="933" y="1236"/>
                </a:cubicBezTo>
                <a:cubicBezTo>
                  <a:pt x="955" y="1242"/>
                  <a:pt x="960" y="1258"/>
                  <a:pt x="974" y="1270"/>
                </a:cubicBezTo>
                <a:cubicBezTo>
                  <a:pt x="982" y="1277"/>
                  <a:pt x="999" y="1284"/>
                  <a:pt x="999" y="1284"/>
                </a:cubicBezTo>
                <a:cubicBezTo>
                  <a:pt x="1018" y="1310"/>
                  <a:pt x="1071" y="1315"/>
                  <a:pt x="1101" y="1333"/>
                </a:cubicBezTo>
                <a:cubicBezTo>
                  <a:pt x="1113" y="1347"/>
                  <a:pt x="1126" y="1352"/>
                  <a:pt x="1145" y="1356"/>
                </a:cubicBezTo>
                <a:cubicBezTo>
                  <a:pt x="1178" y="1352"/>
                  <a:pt x="1172" y="1334"/>
                  <a:pt x="1205" y="1330"/>
                </a:cubicBezTo>
                <a:cubicBezTo>
                  <a:pt x="1215" y="1317"/>
                  <a:pt x="1213" y="1308"/>
                  <a:pt x="1230" y="1305"/>
                </a:cubicBezTo>
                <a:cubicBezTo>
                  <a:pt x="1259" y="1267"/>
                  <a:pt x="1244" y="1267"/>
                  <a:pt x="1298" y="1258"/>
                </a:cubicBezTo>
                <a:cubicBezTo>
                  <a:pt x="1305" y="1255"/>
                  <a:pt x="1332" y="1236"/>
                  <a:pt x="1332" y="1236"/>
                </a:cubicBezTo>
                <a:lnTo>
                  <a:pt x="1427" y="1174"/>
                </a:lnTo>
                <a:cubicBezTo>
                  <a:pt x="1437" y="1162"/>
                  <a:pt x="1444" y="1146"/>
                  <a:pt x="1455" y="1136"/>
                </a:cubicBezTo>
                <a:cubicBezTo>
                  <a:pt x="1465" y="1127"/>
                  <a:pt x="1492" y="1116"/>
                  <a:pt x="1492" y="1116"/>
                </a:cubicBezTo>
                <a:cubicBezTo>
                  <a:pt x="1519" y="1121"/>
                  <a:pt x="1502" y="1187"/>
                  <a:pt x="1492" y="1208"/>
                </a:cubicBezTo>
                <a:cubicBezTo>
                  <a:pt x="1487" y="1253"/>
                  <a:pt x="1480" y="1292"/>
                  <a:pt x="1463" y="1333"/>
                </a:cubicBezTo>
                <a:cubicBezTo>
                  <a:pt x="1458" y="1362"/>
                  <a:pt x="1449" y="1389"/>
                  <a:pt x="1439" y="1418"/>
                </a:cubicBezTo>
                <a:cubicBezTo>
                  <a:pt x="1437" y="1470"/>
                  <a:pt x="1422" y="1522"/>
                  <a:pt x="1408" y="1573"/>
                </a:cubicBezTo>
                <a:cubicBezTo>
                  <a:pt x="1405" y="1594"/>
                  <a:pt x="1397" y="1614"/>
                  <a:pt x="1395" y="1636"/>
                </a:cubicBezTo>
                <a:cubicBezTo>
                  <a:pt x="1392" y="1663"/>
                  <a:pt x="1388" y="1695"/>
                  <a:pt x="1388" y="1720"/>
                </a:cubicBezTo>
                <a:lnTo>
                  <a:pt x="1460" y="1730"/>
                </a:lnTo>
                <a:lnTo>
                  <a:pt x="1485" y="1697"/>
                </a:lnTo>
                <a:lnTo>
                  <a:pt x="1553" y="1713"/>
                </a:lnTo>
                <a:lnTo>
                  <a:pt x="1561" y="1878"/>
                </a:lnTo>
                <a:lnTo>
                  <a:pt x="1601" y="2261"/>
                </a:lnTo>
                <a:lnTo>
                  <a:pt x="1655" y="2526"/>
                </a:lnTo>
                <a:lnTo>
                  <a:pt x="1675" y="2820"/>
                </a:lnTo>
                <a:lnTo>
                  <a:pt x="1699" y="2837"/>
                </a:lnTo>
                <a:lnTo>
                  <a:pt x="1679" y="2893"/>
                </a:lnTo>
                <a:lnTo>
                  <a:pt x="1643" y="2922"/>
                </a:lnTo>
                <a:lnTo>
                  <a:pt x="1529" y="2966"/>
                </a:lnTo>
                <a:lnTo>
                  <a:pt x="1460" y="2987"/>
                </a:lnTo>
                <a:lnTo>
                  <a:pt x="1455" y="3014"/>
                </a:lnTo>
                <a:lnTo>
                  <a:pt x="1550" y="3020"/>
                </a:lnTo>
                <a:lnTo>
                  <a:pt x="1481" y="3053"/>
                </a:lnTo>
                <a:lnTo>
                  <a:pt x="1473" y="3076"/>
                </a:lnTo>
                <a:lnTo>
                  <a:pt x="1606" y="3076"/>
                </a:lnTo>
                <a:lnTo>
                  <a:pt x="1707" y="3078"/>
                </a:lnTo>
                <a:lnTo>
                  <a:pt x="1818" y="3041"/>
                </a:lnTo>
                <a:lnTo>
                  <a:pt x="1819" y="3076"/>
                </a:lnTo>
                <a:lnTo>
                  <a:pt x="1947" y="3078"/>
                </a:lnTo>
                <a:lnTo>
                  <a:pt x="1946" y="2996"/>
                </a:lnTo>
                <a:lnTo>
                  <a:pt x="1930" y="2922"/>
                </a:lnTo>
                <a:lnTo>
                  <a:pt x="1954" y="2905"/>
                </a:lnTo>
                <a:lnTo>
                  <a:pt x="1959" y="2767"/>
                </a:lnTo>
                <a:lnTo>
                  <a:pt x="1966" y="2521"/>
                </a:lnTo>
                <a:lnTo>
                  <a:pt x="1954" y="2150"/>
                </a:lnTo>
                <a:lnTo>
                  <a:pt x="1961" y="2029"/>
                </a:lnTo>
                <a:lnTo>
                  <a:pt x="1974" y="1750"/>
                </a:lnTo>
                <a:lnTo>
                  <a:pt x="1966" y="1624"/>
                </a:lnTo>
                <a:lnTo>
                  <a:pt x="2039" y="1596"/>
                </a:lnTo>
                <a:lnTo>
                  <a:pt x="2027" y="1488"/>
                </a:lnTo>
                <a:lnTo>
                  <a:pt x="2019" y="1463"/>
                </a:lnTo>
                <a:lnTo>
                  <a:pt x="2068" y="1415"/>
                </a:lnTo>
                <a:lnTo>
                  <a:pt x="2139" y="1362"/>
                </a:lnTo>
                <a:cubicBezTo>
                  <a:pt x="2153" y="1337"/>
                  <a:pt x="2175" y="1315"/>
                  <a:pt x="2185" y="1289"/>
                </a:cubicBezTo>
                <a:cubicBezTo>
                  <a:pt x="2187" y="1236"/>
                  <a:pt x="2185" y="1201"/>
                  <a:pt x="2205" y="1156"/>
                </a:cubicBezTo>
                <a:cubicBezTo>
                  <a:pt x="2202" y="1099"/>
                  <a:pt x="2187" y="1023"/>
                  <a:pt x="2209" y="971"/>
                </a:cubicBezTo>
                <a:cubicBezTo>
                  <a:pt x="2206" y="942"/>
                  <a:pt x="2214" y="914"/>
                  <a:pt x="2187" y="900"/>
                </a:cubicBezTo>
                <a:cubicBezTo>
                  <a:pt x="2192" y="884"/>
                  <a:pt x="2194" y="872"/>
                  <a:pt x="2205" y="857"/>
                </a:cubicBezTo>
                <a:cubicBezTo>
                  <a:pt x="2200" y="845"/>
                  <a:pt x="2192" y="820"/>
                  <a:pt x="2192" y="820"/>
                </a:cubicBezTo>
                <a:cubicBezTo>
                  <a:pt x="2189" y="782"/>
                  <a:pt x="2185" y="731"/>
                  <a:pt x="2185" y="687"/>
                </a:cubicBezTo>
                <a:lnTo>
                  <a:pt x="2160" y="668"/>
                </a:lnTo>
                <a:lnTo>
                  <a:pt x="2034" y="561"/>
                </a:lnTo>
                <a:lnTo>
                  <a:pt x="1996" y="522"/>
                </a:lnTo>
                <a:cubicBezTo>
                  <a:pt x="1988" y="502"/>
                  <a:pt x="1976" y="469"/>
                  <a:pt x="1961" y="456"/>
                </a:cubicBezTo>
                <a:cubicBezTo>
                  <a:pt x="1957" y="437"/>
                  <a:pt x="1966" y="439"/>
                  <a:pt x="1983" y="433"/>
                </a:cubicBezTo>
                <a:cubicBezTo>
                  <a:pt x="1986" y="417"/>
                  <a:pt x="1996" y="403"/>
                  <a:pt x="2003" y="388"/>
                </a:cubicBezTo>
                <a:cubicBezTo>
                  <a:pt x="2005" y="369"/>
                  <a:pt x="2003" y="349"/>
                  <a:pt x="2019" y="341"/>
                </a:cubicBezTo>
                <a:cubicBezTo>
                  <a:pt x="2036" y="313"/>
                  <a:pt x="2032" y="306"/>
                  <a:pt x="2034" y="267"/>
                </a:cubicBezTo>
                <a:cubicBezTo>
                  <a:pt x="2032" y="240"/>
                  <a:pt x="2036" y="248"/>
                  <a:pt x="2021" y="230"/>
                </a:cubicBezTo>
                <a:cubicBezTo>
                  <a:pt x="2016" y="226"/>
                  <a:pt x="2010" y="218"/>
                  <a:pt x="2010" y="218"/>
                </a:cubicBezTo>
                <a:lnTo>
                  <a:pt x="1971" y="165"/>
                </a:lnTo>
                <a:lnTo>
                  <a:pt x="1924" y="146"/>
                </a:lnTo>
                <a:lnTo>
                  <a:pt x="1852" y="146"/>
                </a:lnTo>
                <a:lnTo>
                  <a:pt x="1821" y="146"/>
                </a:lnTo>
                <a:lnTo>
                  <a:pt x="1801" y="129"/>
                </a:lnTo>
                <a:lnTo>
                  <a:pt x="1747" y="158"/>
                </a:lnTo>
                <a:cubicBezTo>
                  <a:pt x="1732" y="187"/>
                  <a:pt x="1750" y="230"/>
                  <a:pt x="1718" y="238"/>
                </a:cubicBezTo>
                <a:cubicBezTo>
                  <a:pt x="1716" y="255"/>
                  <a:pt x="1709" y="269"/>
                  <a:pt x="1694" y="279"/>
                </a:cubicBezTo>
                <a:cubicBezTo>
                  <a:pt x="1677" y="308"/>
                  <a:pt x="1696" y="338"/>
                  <a:pt x="1682" y="369"/>
                </a:cubicBezTo>
                <a:cubicBezTo>
                  <a:pt x="1679" y="383"/>
                  <a:pt x="1666" y="397"/>
                  <a:pt x="1659" y="409"/>
                </a:cubicBezTo>
                <a:cubicBezTo>
                  <a:pt x="1661" y="423"/>
                  <a:pt x="1675" y="427"/>
                  <a:pt x="1682" y="442"/>
                </a:cubicBezTo>
                <a:cubicBezTo>
                  <a:pt x="1677" y="467"/>
                  <a:pt x="1687" y="461"/>
                  <a:pt x="1672" y="484"/>
                </a:cubicBezTo>
                <a:cubicBezTo>
                  <a:pt x="1679" y="511"/>
                  <a:pt x="1678" y="496"/>
                  <a:pt x="1707" y="514"/>
                </a:cubicBezTo>
                <a:cubicBezTo>
                  <a:pt x="1712" y="516"/>
                  <a:pt x="1746" y="524"/>
                  <a:pt x="1735" y="527"/>
                </a:cubicBezTo>
                <a:lnTo>
                  <a:pt x="1637" y="546"/>
                </a:lnTo>
                <a:lnTo>
                  <a:pt x="1561" y="585"/>
                </a:lnTo>
                <a:lnTo>
                  <a:pt x="1509" y="633"/>
                </a:lnTo>
                <a:lnTo>
                  <a:pt x="1500" y="674"/>
                </a:lnTo>
                <a:lnTo>
                  <a:pt x="1460" y="754"/>
                </a:lnTo>
                <a:lnTo>
                  <a:pt x="1425" y="869"/>
                </a:lnTo>
                <a:lnTo>
                  <a:pt x="1395" y="922"/>
                </a:lnTo>
                <a:lnTo>
                  <a:pt x="1344" y="971"/>
                </a:lnTo>
                <a:cubicBezTo>
                  <a:pt x="1333" y="971"/>
                  <a:pt x="1324" y="971"/>
                  <a:pt x="1315" y="973"/>
                </a:cubicBezTo>
                <a:cubicBezTo>
                  <a:pt x="1300" y="978"/>
                  <a:pt x="1313" y="1026"/>
                  <a:pt x="1278" y="1034"/>
                </a:cubicBezTo>
                <a:cubicBezTo>
                  <a:pt x="1269" y="1053"/>
                  <a:pt x="1274" y="1077"/>
                  <a:pt x="1249" y="1082"/>
                </a:cubicBezTo>
                <a:cubicBezTo>
                  <a:pt x="1242" y="1092"/>
                  <a:pt x="1218" y="1107"/>
                  <a:pt x="1218" y="1107"/>
                </a:cubicBezTo>
                <a:cubicBezTo>
                  <a:pt x="1210" y="1121"/>
                  <a:pt x="1207" y="1129"/>
                  <a:pt x="1193" y="1136"/>
                </a:cubicBezTo>
                <a:cubicBezTo>
                  <a:pt x="1183" y="1150"/>
                  <a:pt x="1181" y="1156"/>
                  <a:pt x="1164" y="1149"/>
                </a:cubicBezTo>
                <a:cubicBezTo>
                  <a:pt x="1155" y="1133"/>
                  <a:pt x="1147" y="1132"/>
                  <a:pt x="1133" y="1124"/>
                </a:cubicBezTo>
                <a:cubicBezTo>
                  <a:pt x="1084" y="1136"/>
                  <a:pt x="1104" y="1112"/>
                  <a:pt x="1076" y="1107"/>
                </a:cubicBezTo>
                <a:cubicBezTo>
                  <a:pt x="1059" y="1104"/>
                  <a:pt x="1045" y="1104"/>
                  <a:pt x="1029" y="1104"/>
                </a:cubicBezTo>
                <a:lnTo>
                  <a:pt x="950" y="1034"/>
                </a:lnTo>
                <a:lnTo>
                  <a:pt x="846" y="971"/>
                </a:lnTo>
                <a:lnTo>
                  <a:pt x="800" y="910"/>
                </a:lnTo>
                <a:lnTo>
                  <a:pt x="780" y="881"/>
                </a:lnTo>
                <a:lnTo>
                  <a:pt x="761" y="850"/>
                </a:lnTo>
                <a:lnTo>
                  <a:pt x="727" y="743"/>
                </a:lnTo>
                <a:lnTo>
                  <a:pt x="683" y="655"/>
                </a:lnTo>
                <a:lnTo>
                  <a:pt x="632" y="585"/>
                </a:lnTo>
                <a:lnTo>
                  <a:pt x="608" y="561"/>
                </a:lnTo>
                <a:lnTo>
                  <a:pt x="596" y="509"/>
                </a:lnTo>
                <a:lnTo>
                  <a:pt x="522" y="442"/>
                </a:lnTo>
                <a:lnTo>
                  <a:pt x="608" y="450"/>
                </a:lnTo>
                <a:cubicBezTo>
                  <a:pt x="649" y="445"/>
                  <a:pt x="666" y="447"/>
                  <a:pt x="651" y="408"/>
                </a:cubicBezTo>
                <a:cubicBezTo>
                  <a:pt x="658" y="393"/>
                  <a:pt x="673" y="393"/>
                  <a:pt x="671" y="381"/>
                </a:cubicBezTo>
                <a:cubicBezTo>
                  <a:pt x="649" y="371"/>
                  <a:pt x="658" y="366"/>
                  <a:pt x="683" y="358"/>
                </a:cubicBezTo>
                <a:cubicBezTo>
                  <a:pt x="680" y="330"/>
                  <a:pt x="673" y="323"/>
                  <a:pt x="705" y="321"/>
                </a:cubicBezTo>
                <a:cubicBezTo>
                  <a:pt x="712" y="319"/>
                  <a:pt x="747" y="306"/>
                  <a:pt x="727" y="296"/>
                </a:cubicBezTo>
                <a:close/>
              </a:path>
            </a:pathLst>
          </a:custGeom>
          <a:solidFill>
            <a:srgbClr val="FFFFFF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36366" name="Group 1166"/>
          <p:cNvGrpSpPr>
            <a:grpSpLocks/>
          </p:cNvGrpSpPr>
          <p:nvPr/>
        </p:nvGrpSpPr>
        <p:grpSpPr bwMode="auto">
          <a:xfrm rot="20961129">
            <a:off x="3249840" y="3673929"/>
            <a:ext cx="849313" cy="915988"/>
            <a:chOff x="173" y="1670"/>
            <a:chExt cx="676" cy="727"/>
          </a:xfrm>
        </p:grpSpPr>
        <p:sp>
          <p:nvSpPr>
            <p:cNvPr id="436367" name="Oval 1167"/>
            <p:cNvSpPr>
              <a:spLocks noChangeArrowheads="1"/>
            </p:cNvSpPr>
            <p:nvPr userDrawn="1"/>
          </p:nvSpPr>
          <p:spPr bwMode="gray">
            <a:xfrm>
              <a:off x="442" y="1670"/>
              <a:ext cx="111" cy="10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68" name="Oval 1168"/>
            <p:cNvSpPr>
              <a:spLocks noChangeArrowheads="1"/>
            </p:cNvSpPr>
            <p:nvPr userDrawn="1"/>
          </p:nvSpPr>
          <p:spPr bwMode="gray">
            <a:xfrm>
              <a:off x="276" y="1958"/>
              <a:ext cx="157" cy="14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69" name="Oval 1169"/>
            <p:cNvSpPr>
              <a:spLocks noChangeArrowheads="1"/>
            </p:cNvSpPr>
            <p:nvPr userDrawn="1"/>
          </p:nvSpPr>
          <p:spPr bwMode="gray">
            <a:xfrm>
              <a:off x="570" y="1845"/>
              <a:ext cx="117" cy="11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70" name="Oval 1170"/>
            <p:cNvSpPr>
              <a:spLocks noChangeArrowheads="1"/>
            </p:cNvSpPr>
            <p:nvPr userDrawn="1"/>
          </p:nvSpPr>
          <p:spPr bwMode="gray">
            <a:xfrm>
              <a:off x="322" y="2319"/>
              <a:ext cx="82" cy="7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71" name="Line 1171"/>
            <p:cNvSpPr>
              <a:spLocks noChangeShapeType="1"/>
            </p:cNvSpPr>
            <p:nvPr userDrawn="1"/>
          </p:nvSpPr>
          <p:spPr bwMode="gray">
            <a:xfrm>
              <a:off x="355" y="2106"/>
              <a:ext cx="0" cy="215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72" name="Line 1172"/>
            <p:cNvSpPr>
              <a:spLocks noChangeShapeType="1"/>
            </p:cNvSpPr>
            <p:nvPr userDrawn="1"/>
          </p:nvSpPr>
          <p:spPr bwMode="gray">
            <a:xfrm flipV="1">
              <a:off x="413" y="1926"/>
              <a:ext cx="175" cy="5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73" name="Line 1173"/>
            <p:cNvSpPr>
              <a:spLocks noChangeShapeType="1"/>
            </p:cNvSpPr>
            <p:nvPr userDrawn="1"/>
          </p:nvSpPr>
          <p:spPr bwMode="gray">
            <a:xfrm flipH="1" flipV="1">
              <a:off x="524" y="1757"/>
              <a:ext cx="69" cy="9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74" name="Oval 1174"/>
            <p:cNvSpPr>
              <a:spLocks noChangeArrowheads="1"/>
            </p:cNvSpPr>
            <p:nvPr userDrawn="1"/>
          </p:nvSpPr>
          <p:spPr bwMode="gray">
            <a:xfrm>
              <a:off x="767" y="1769"/>
              <a:ext cx="82" cy="7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75" name="Oval 1175"/>
            <p:cNvSpPr>
              <a:spLocks noChangeArrowheads="1"/>
            </p:cNvSpPr>
            <p:nvPr userDrawn="1"/>
          </p:nvSpPr>
          <p:spPr bwMode="gray">
            <a:xfrm>
              <a:off x="653" y="2069"/>
              <a:ext cx="94" cy="8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76" name="Line 1176"/>
            <p:cNvSpPr>
              <a:spLocks noChangeShapeType="1"/>
            </p:cNvSpPr>
            <p:nvPr userDrawn="1"/>
          </p:nvSpPr>
          <p:spPr bwMode="gray">
            <a:xfrm>
              <a:off x="652" y="1955"/>
              <a:ext cx="29" cy="13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77" name="Line 1177"/>
            <p:cNvSpPr>
              <a:spLocks noChangeShapeType="1"/>
            </p:cNvSpPr>
            <p:nvPr userDrawn="1"/>
          </p:nvSpPr>
          <p:spPr bwMode="gray">
            <a:xfrm flipV="1">
              <a:off x="687" y="1804"/>
              <a:ext cx="87" cy="7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78" name="Oval 1178"/>
            <p:cNvSpPr>
              <a:spLocks noChangeArrowheads="1"/>
            </p:cNvSpPr>
            <p:nvPr userDrawn="1"/>
          </p:nvSpPr>
          <p:spPr bwMode="gray">
            <a:xfrm>
              <a:off x="173" y="1839"/>
              <a:ext cx="82" cy="7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79" name="Line 1179"/>
            <p:cNvSpPr>
              <a:spLocks noChangeShapeType="1"/>
            </p:cNvSpPr>
            <p:nvPr userDrawn="1"/>
          </p:nvSpPr>
          <p:spPr bwMode="gray">
            <a:xfrm>
              <a:off x="221" y="1908"/>
              <a:ext cx="70" cy="7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80" name="Line 1180"/>
            <p:cNvSpPr>
              <a:spLocks noChangeShapeType="1"/>
            </p:cNvSpPr>
            <p:nvPr userDrawn="1"/>
          </p:nvSpPr>
          <p:spPr bwMode="gray">
            <a:xfrm flipH="1">
              <a:off x="550" y="2132"/>
              <a:ext cx="127" cy="3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81" name="Oval 1181"/>
            <p:cNvSpPr>
              <a:spLocks noChangeArrowheads="1"/>
            </p:cNvSpPr>
            <p:nvPr userDrawn="1"/>
          </p:nvSpPr>
          <p:spPr bwMode="gray">
            <a:xfrm>
              <a:off x="493" y="2135"/>
              <a:ext cx="82" cy="7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82" name="Line 1182"/>
            <p:cNvSpPr>
              <a:spLocks noChangeShapeType="1"/>
            </p:cNvSpPr>
            <p:nvPr userDrawn="1"/>
          </p:nvSpPr>
          <p:spPr bwMode="gray">
            <a:xfrm>
              <a:off x="727" y="2147"/>
              <a:ext cx="29" cy="3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6383" name="Oval 1183"/>
            <p:cNvSpPr>
              <a:spLocks noChangeArrowheads="1"/>
            </p:cNvSpPr>
            <p:nvPr userDrawn="1"/>
          </p:nvSpPr>
          <p:spPr bwMode="gray">
            <a:xfrm>
              <a:off x="740" y="2190"/>
              <a:ext cx="82" cy="7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36501" name="Freeform 1301"/>
          <p:cNvSpPr>
            <a:spLocks/>
          </p:cNvSpPr>
          <p:nvPr/>
        </p:nvSpPr>
        <p:spPr bwMode="gray">
          <a:xfrm>
            <a:off x="5933121" y="4452257"/>
            <a:ext cx="805544" cy="2155371"/>
          </a:xfrm>
          <a:custGeom>
            <a:avLst/>
            <a:gdLst/>
            <a:ahLst/>
            <a:cxnLst>
              <a:cxn ang="0">
                <a:pos x="543" y="7"/>
              </a:cxn>
              <a:cxn ang="0">
                <a:pos x="356" y="148"/>
              </a:cxn>
              <a:cxn ang="0">
                <a:pos x="363" y="289"/>
              </a:cxn>
              <a:cxn ang="0">
                <a:pos x="414" y="355"/>
              </a:cxn>
              <a:cxn ang="0">
                <a:pos x="443" y="418"/>
              </a:cxn>
              <a:cxn ang="0">
                <a:pos x="393" y="496"/>
              </a:cxn>
              <a:cxn ang="0">
                <a:pos x="159" y="631"/>
              </a:cxn>
              <a:cxn ang="0">
                <a:pos x="134" y="750"/>
              </a:cxn>
              <a:cxn ang="0">
                <a:pos x="110" y="865"/>
              </a:cxn>
              <a:cxn ang="0">
                <a:pos x="42" y="1006"/>
              </a:cxn>
              <a:cxn ang="0">
                <a:pos x="15" y="1399"/>
              </a:cxn>
              <a:cxn ang="0">
                <a:pos x="41" y="1617"/>
              </a:cxn>
              <a:cxn ang="0">
                <a:pos x="75" y="1599"/>
              </a:cxn>
              <a:cxn ang="0">
                <a:pos x="107" y="1585"/>
              </a:cxn>
              <a:cxn ang="0">
                <a:pos x="147" y="1501"/>
              </a:cxn>
              <a:cxn ang="0">
                <a:pos x="207" y="1303"/>
              </a:cxn>
              <a:cxn ang="0">
                <a:pos x="260" y="1122"/>
              </a:cxn>
              <a:cxn ang="0">
                <a:pos x="284" y="997"/>
              </a:cxn>
              <a:cxn ang="0">
                <a:pos x="306" y="1332"/>
              </a:cxn>
              <a:cxn ang="0">
                <a:pos x="270" y="1558"/>
              </a:cxn>
              <a:cxn ang="0">
                <a:pos x="314" y="1815"/>
              </a:cxn>
              <a:cxn ang="0">
                <a:pos x="336" y="1932"/>
              </a:cxn>
              <a:cxn ang="0">
                <a:pos x="423" y="2401"/>
              </a:cxn>
              <a:cxn ang="0">
                <a:pos x="462" y="2778"/>
              </a:cxn>
              <a:cxn ang="0">
                <a:pos x="501" y="3094"/>
              </a:cxn>
              <a:cxn ang="0">
                <a:pos x="492" y="3127"/>
              </a:cxn>
              <a:cxn ang="0">
                <a:pos x="530" y="3256"/>
              </a:cxn>
              <a:cxn ang="0">
                <a:pos x="665" y="3141"/>
              </a:cxn>
              <a:cxn ang="0">
                <a:pos x="710" y="3049"/>
              </a:cxn>
              <a:cxn ang="0">
                <a:pos x="657" y="2688"/>
              </a:cxn>
              <a:cxn ang="0">
                <a:pos x="687" y="2455"/>
              </a:cxn>
              <a:cxn ang="0">
                <a:pos x="683" y="2068"/>
              </a:cxn>
              <a:cxn ang="0">
                <a:pos x="686" y="1854"/>
              </a:cxn>
              <a:cxn ang="0">
                <a:pos x="713" y="2164"/>
              </a:cxn>
              <a:cxn ang="0">
                <a:pos x="722" y="2548"/>
              </a:cxn>
              <a:cxn ang="0">
                <a:pos x="728" y="3078"/>
              </a:cxn>
              <a:cxn ang="0">
                <a:pos x="738" y="3207"/>
              </a:cxn>
              <a:cxn ang="0">
                <a:pos x="797" y="3255"/>
              </a:cxn>
              <a:cxn ang="0">
                <a:pos x="978" y="3276"/>
              </a:cxn>
              <a:cxn ang="0">
                <a:pos x="918" y="3151"/>
              </a:cxn>
              <a:cxn ang="0">
                <a:pos x="965" y="3108"/>
              </a:cxn>
              <a:cxn ang="0">
                <a:pos x="987" y="2605"/>
              </a:cxn>
              <a:cxn ang="0">
                <a:pos x="1037" y="2418"/>
              </a:cxn>
              <a:cxn ang="0">
                <a:pos x="1209" y="2361"/>
              </a:cxn>
              <a:cxn ang="0">
                <a:pos x="1241" y="2023"/>
              </a:cxn>
              <a:cxn ang="0">
                <a:pos x="1147" y="1809"/>
              </a:cxn>
              <a:cxn ang="0">
                <a:pos x="1149" y="1762"/>
              </a:cxn>
              <a:cxn ang="0">
                <a:pos x="1095" y="1630"/>
              </a:cxn>
              <a:cxn ang="0">
                <a:pos x="1118" y="1482"/>
              </a:cxn>
              <a:cxn ang="0">
                <a:pos x="974" y="546"/>
              </a:cxn>
              <a:cxn ang="0">
                <a:pos x="698" y="459"/>
              </a:cxn>
              <a:cxn ang="0">
                <a:pos x="642" y="343"/>
              </a:cxn>
              <a:cxn ang="0">
                <a:pos x="689" y="274"/>
              </a:cxn>
              <a:cxn ang="0">
                <a:pos x="644" y="69"/>
              </a:cxn>
            </a:cxnLst>
            <a:rect l="0" t="0" r="r" b="b"/>
            <a:pathLst>
              <a:path w="1241" h="3280">
                <a:moveTo>
                  <a:pt x="606" y="43"/>
                </a:moveTo>
                <a:cubicBezTo>
                  <a:pt x="589" y="33"/>
                  <a:pt x="575" y="7"/>
                  <a:pt x="543" y="7"/>
                </a:cubicBezTo>
                <a:cubicBezTo>
                  <a:pt x="500" y="0"/>
                  <a:pt x="448" y="29"/>
                  <a:pt x="416" y="45"/>
                </a:cubicBezTo>
                <a:cubicBezTo>
                  <a:pt x="385" y="68"/>
                  <a:pt x="364" y="116"/>
                  <a:pt x="356" y="148"/>
                </a:cubicBezTo>
                <a:cubicBezTo>
                  <a:pt x="348" y="180"/>
                  <a:pt x="369" y="216"/>
                  <a:pt x="368" y="240"/>
                </a:cubicBezTo>
                <a:cubicBezTo>
                  <a:pt x="369" y="263"/>
                  <a:pt x="359" y="272"/>
                  <a:pt x="363" y="289"/>
                </a:cubicBezTo>
                <a:cubicBezTo>
                  <a:pt x="368" y="306"/>
                  <a:pt x="379" y="326"/>
                  <a:pt x="393" y="343"/>
                </a:cubicBezTo>
                <a:lnTo>
                  <a:pt x="414" y="355"/>
                </a:lnTo>
                <a:lnTo>
                  <a:pt x="435" y="397"/>
                </a:lnTo>
                <a:lnTo>
                  <a:pt x="443" y="418"/>
                </a:lnTo>
                <a:lnTo>
                  <a:pt x="446" y="448"/>
                </a:lnTo>
                <a:lnTo>
                  <a:pt x="393" y="496"/>
                </a:lnTo>
                <a:lnTo>
                  <a:pt x="261" y="565"/>
                </a:lnTo>
                <a:cubicBezTo>
                  <a:pt x="222" y="587"/>
                  <a:pt x="178" y="611"/>
                  <a:pt x="159" y="631"/>
                </a:cubicBezTo>
                <a:cubicBezTo>
                  <a:pt x="152" y="659"/>
                  <a:pt x="146" y="688"/>
                  <a:pt x="146" y="688"/>
                </a:cubicBezTo>
                <a:lnTo>
                  <a:pt x="134" y="750"/>
                </a:lnTo>
                <a:lnTo>
                  <a:pt x="111" y="823"/>
                </a:lnTo>
                <a:lnTo>
                  <a:pt x="110" y="865"/>
                </a:lnTo>
                <a:lnTo>
                  <a:pt x="59" y="930"/>
                </a:lnTo>
                <a:lnTo>
                  <a:pt x="42" y="1006"/>
                </a:lnTo>
                <a:cubicBezTo>
                  <a:pt x="24" y="1059"/>
                  <a:pt x="8" y="1154"/>
                  <a:pt x="0" y="1218"/>
                </a:cubicBezTo>
                <a:lnTo>
                  <a:pt x="15" y="1399"/>
                </a:lnTo>
                <a:lnTo>
                  <a:pt x="14" y="1531"/>
                </a:lnTo>
                <a:cubicBezTo>
                  <a:pt x="18" y="1567"/>
                  <a:pt x="26" y="1620"/>
                  <a:pt x="41" y="1617"/>
                </a:cubicBezTo>
                <a:cubicBezTo>
                  <a:pt x="56" y="1614"/>
                  <a:pt x="55" y="1564"/>
                  <a:pt x="62" y="1560"/>
                </a:cubicBezTo>
                <a:cubicBezTo>
                  <a:pt x="68" y="1557"/>
                  <a:pt x="69" y="1597"/>
                  <a:pt x="75" y="1599"/>
                </a:cubicBezTo>
                <a:cubicBezTo>
                  <a:pt x="83" y="1603"/>
                  <a:pt x="93" y="1572"/>
                  <a:pt x="98" y="1570"/>
                </a:cubicBezTo>
                <a:cubicBezTo>
                  <a:pt x="103" y="1568"/>
                  <a:pt x="103" y="1585"/>
                  <a:pt x="107" y="1585"/>
                </a:cubicBezTo>
                <a:cubicBezTo>
                  <a:pt x="111" y="1585"/>
                  <a:pt x="118" y="1583"/>
                  <a:pt x="125" y="1569"/>
                </a:cubicBezTo>
                <a:lnTo>
                  <a:pt x="147" y="1501"/>
                </a:lnTo>
                <a:lnTo>
                  <a:pt x="159" y="1399"/>
                </a:lnTo>
                <a:lnTo>
                  <a:pt x="207" y="1303"/>
                </a:lnTo>
                <a:lnTo>
                  <a:pt x="207" y="1207"/>
                </a:lnTo>
                <a:lnTo>
                  <a:pt x="260" y="1122"/>
                </a:lnTo>
                <a:lnTo>
                  <a:pt x="258" y="1041"/>
                </a:lnTo>
                <a:lnTo>
                  <a:pt x="284" y="997"/>
                </a:lnTo>
                <a:lnTo>
                  <a:pt x="314" y="1212"/>
                </a:lnTo>
                <a:lnTo>
                  <a:pt x="306" y="1332"/>
                </a:lnTo>
                <a:lnTo>
                  <a:pt x="269" y="1500"/>
                </a:lnTo>
                <a:lnTo>
                  <a:pt x="270" y="1558"/>
                </a:lnTo>
                <a:lnTo>
                  <a:pt x="225" y="1804"/>
                </a:lnTo>
                <a:lnTo>
                  <a:pt x="314" y="1815"/>
                </a:lnTo>
                <a:lnTo>
                  <a:pt x="320" y="1905"/>
                </a:lnTo>
                <a:lnTo>
                  <a:pt x="336" y="1932"/>
                </a:lnTo>
                <a:cubicBezTo>
                  <a:pt x="336" y="1932"/>
                  <a:pt x="350" y="2065"/>
                  <a:pt x="365" y="2199"/>
                </a:cubicBezTo>
                <a:cubicBezTo>
                  <a:pt x="393" y="2347"/>
                  <a:pt x="387" y="2329"/>
                  <a:pt x="423" y="2401"/>
                </a:cubicBezTo>
                <a:cubicBezTo>
                  <a:pt x="416" y="2451"/>
                  <a:pt x="425" y="2451"/>
                  <a:pt x="428" y="2523"/>
                </a:cubicBezTo>
                <a:cubicBezTo>
                  <a:pt x="437" y="2646"/>
                  <a:pt x="459" y="2717"/>
                  <a:pt x="462" y="2778"/>
                </a:cubicBezTo>
                <a:cubicBezTo>
                  <a:pt x="470" y="2844"/>
                  <a:pt x="467" y="2867"/>
                  <a:pt x="474" y="2920"/>
                </a:cubicBezTo>
                <a:cubicBezTo>
                  <a:pt x="488" y="3006"/>
                  <a:pt x="495" y="3062"/>
                  <a:pt x="501" y="3094"/>
                </a:cubicBezTo>
                <a:lnTo>
                  <a:pt x="521" y="3094"/>
                </a:lnTo>
                <a:lnTo>
                  <a:pt x="492" y="3127"/>
                </a:lnTo>
                <a:lnTo>
                  <a:pt x="467" y="3214"/>
                </a:lnTo>
                <a:cubicBezTo>
                  <a:pt x="473" y="3235"/>
                  <a:pt x="497" y="3253"/>
                  <a:pt x="530" y="3256"/>
                </a:cubicBezTo>
                <a:cubicBezTo>
                  <a:pt x="606" y="3256"/>
                  <a:pt x="647" y="3251"/>
                  <a:pt x="665" y="3229"/>
                </a:cubicBezTo>
                <a:lnTo>
                  <a:pt x="665" y="3141"/>
                </a:lnTo>
                <a:lnTo>
                  <a:pt x="696" y="3108"/>
                </a:lnTo>
                <a:lnTo>
                  <a:pt x="710" y="3049"/>
                </a:lnTo>
                <a:lnTo>
                  <a:pt x="648" y="2791"/>
                </a:lnTo>
                <a:lnTo>
                  <a:pt x="657" y="2688"/>
                </a:lnTo>
                <a:lnTo>
                  <a:pt x="675" y="2622"/>
                </a:lnTo>
                <a:lnTo>
                  <a:pt x="687" y="2455"/>
                </a:lnTo>
                <a:lnTo>
                  <a:pt x="687" y="2263"/>
                </a:lnTo>
                <a:lnTo>
                  <a:pt x="683" y="2068"/>
                </a:lnTo>
                <a:lnTo>
                  <a:pt x="675" y="1926"/>
                </a:lnTo>
                <a:lnTo>
                  <a:pt x="686" y="1854"/>
                </a:lnTo>
                <a:lnTo>
                  <a:pt x="713" y="2025"/>
                </a:lnTo>
                <a:lnTo>
                  <a:pt x="713" y="2164"/>
                </a:lnTo>
                <a:lnTo>
                  <a:pt x="735" y="2359"/>
                </a:lnTo>
                <a:lnTo>
                  <a:pt x="722" y="2548"/>
                </a:lnTo>
                <a:lnTo>
                  <a:pt x="725" y="2836"/>
                </a:lnTo>
                <a:lnTo>
                  <a:pt x="728" y="3078"/>
                </a:lnTo>
                <a:lnTo>
                  <a:pt x="737" y="3166"/>
                </a:lnTo>
                <a:lnTo>
                  <a:pt x="738" y="3207"/>
                </a:lnTo>
                <a:lnTo>
                  <a:pt x="749" y="3252"/>
                </a:lnTo>
                <a:lnTo>
                  <a:pt x="797" y="3255"/>
                </a:lnTo>
                <a:lnTo>
                  <a:pt x="804" y="3277"/>
                </a:lnTo>
                <a:cubicBezTo>
                  <a:pt x="834" y="3280"/>
                  <a:pt x="881" y="3277"/>
                  <a:pt x="978" y="3276"/>
                </a:cubicBezTo>
                <a:cubicBezTo>
                  <a:pt x="999" y="3264"/>
                  <a:pt x="995" y="3232"/>
                  <a:pt x="995" y="3232"/>
                </a:cubicBezTo>
                <a:lnTo>
                  <a:pt x="918" y="3151"/>
                </a:lnTo>
                <a:lnTo>
                  <a:pt x="899" y="3099"/>
                </a:lnTo>
                <a:lnTo>
                  <a:pt x="965" y="3108"/>
                </a:lnTo>
                <a:lnTo>
                  <a:pt x="989" y="2794"/>
                </a:lnTo>
                <a:lnTo>
                  <a:pt x="987" y="2605"/>
                </a:lnTo>
                <a:lnTo>
                  <a:pt x="978" y="2428"/>
                </a:lnTo>
                <a:lnTo>
                  <a:pt x="1037" y="2418"/>
                </a:lnTo>
                <a:lnTo>
                  <a:pt x="1149" y="2429"/>
                </a:lnTo>
                <a:lnTo>
                  <a:pt x="1209" y="2361"/>
                </a:lnTo>
                <a:lnTo>
                  <a:pt x="1229" y="2169"/>
                </a:lnTo>
                <a:lnTo>
                  <a:pt x="1241" y="2023"/>
                </a:lnTo>
                <a:lnTo>
                  <a:pt x="1217" y="1815"/>
                </a:lnTo>
                <a:lnTo>
                  <a:pt x="1147" y="1809"/>
                </a:lnTo>
                <a:cubicBezTo>
                  <a:pt x="1132" y="1804"/>
                  <a:pt x="1125" y="1791"/>
                  <a:pt x="1125" y="1783"/>
                </a:cubicBezTo>
                <a:cubicBezTo>
                  <a:pt x="1125" y="1774"/>
                  <a:pt x="1143" y="1769"/>
                  <a:pt x="1149" y="1762"/>
                </a:cubicBezTo>
                <a:cubicBezTo>
                  <a:pt x="1155" y="1755"/>
                  <a:pt x="1165" y="1769"/>
                  <a:pt x="1160" y="1741"/>
                </a:cubicBezTo>
                <a:cubicBezTo>
                  <a:pt x="1139" y="1666"/>
                  <a:pt x="1102" y="1687"/>
                  <a:pt x="1095" y="1630"/>
                </a:cubicBezTo>
                <a:lnTo>
                  <a:pt x="1122" y="1624"/>
                </a:lnTo>
                <a:lnTo>
                  <a:pt x="1118" y="1482"/>
                </a:lnTo>
                <a:cubicBezTo>
                  <a:pt x="1108" y="1353"/>
                  <a:pt x="1083" y="1003"/>
                  <a:pt x="1059" y="847"/>
                </a:cubicBezTo>
                <a:cubicBezTo>
                  <a:pt x="1035" y="727"/>
                  <a:pt x="1002" y="666"/>
                  <a:pt x="974" y="546"/>
                </a:cubicBezTo>
                <a:cubicBezTo>
                  <a:pt x="926" y="516"/>
                  <a:pt x="827" y="498"/>
                  <a:pt x="779" y="480"/>
                </a:cubicBezTo>
                <a:lnTo>
                  <a:pt x="698" y="459"/>
                </a:lnTo>
                <a:lnTo>
                  <a:pt x="642" y="409"/>
                </a:lnTo>
                <a:lnTo>
                  <a:pt x="642" y="343"/>
                </a:lnTo>
                <a:lnTo>
                  <a:pt x="656" y="316"/>
                </a:lnTo>
                <a:cubicBezTo>
                  <a:pt x="664" y="305"/>
                  <a:pt x="687" y="292"/>
                  <a:pt x="689" y="274"/>
                </a:cubicBezTo>
                <a:cubicBezTo>
                  <a:pt x="694" y="238"/>
                  <a:pt x="684" y="214"/>
                  <a:pt x="669" y="208"/>
                </a:cubicBezTo>
                <a:cubicBezTo>
                  <a:pt x="665" y="130"/>
                  <a:pt x="657" y="102"/>
                  <a:pt x="644" y="69"/>
                </a:cubicBezTo>
                <a:lnTo>
                  <a:pt x="606" y="4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36504" name="Freeform 1304"/>
          <p:cNvSpPr>
            <a:spLocks/>
          </p:cNvSpPr>
          <p:nvPr/>
        </p:nvSpPr>
        <p:spPr bwMode="gray">
          <a:xfrm>
            <a:off x="3920851" y="5099050"/>
            <a:ext cx="1763712" cy="1758950"/>
          </a:xfrm>
          <a:custGeom>
            <a:avLst/>
            <a:gdLst/>
            <a:ahLst/>
            <a:cxnLst>
              <a:cxn ang="0">
                <a:pos x="1020" y="21"/>
              </a:cxn>
              <a:cxn ang="0">
                <a:pos x="978" y="12"/>
              </a:cxn>
              <a:cxn ang="0">
                <a:pos x="949" y="4"/>
              </a:cxn>
              <a:cxn ang="0">
                <a:pos x="868" y="12"/>
              </a:cxn>
              <a:cxn ang="0">
                <a:pos x="813" y="54"/>
              </a:cxn>
              <a:cxn ang="0">
                <a:pos x="818" y="80"/>
              </a:cxn>
              <a:cxn ang="0">
                <a:pos x="827" y="141"/>
              </a:cxn>
              <a:cxn ang="0">
                <a:pos x="848" y="204"/>
              </a:cxn>
              <a:cxn ang="0">
                <a:pos x="857" y="242"/>
              </a:cxn>
              <a:cxn ang="0">
                <a:pos x="845" y="270"/>
              </a:cxn>
              <a:cxn ang="0">
                <a:pos x="751" y="303"/>
              </a:cxn>
              <a:cxn ang="0">
                <a:pos x="708" y="340"/>
              </a:cxn>
              <a:cxn ang="0">
                <a:pos x="694" y="410"/>
              </a:cxn>
              <a:cxn ang="0">
                <a:pos x="676" y="438"/>
              </a:cxn>
              <a:cxn ang="0">
                <a:pos x="630" y="486"/>
              </a:cxn>
              <a:cxn ang="0">
                <a:pos x="595" y="508"/>
              </a:cxn>
              <a:cxn ang="0">
                <a:pos x="524" y="482"/>
              </a:cxn>
              <a:cxn ang="0">
                <a:pos x="485" y="455"/>
              </a:cxn>
              <a:cxn ang="0">
                <a:pos x="442" y="414"/>
              </a:cxn>
              <a:cxn ang="0">
                <a:pos x="357" y="423"/>
              </a:cxn>
              <a:cxn ang="0">
                <a:pos x="0" y="291"/>
              </a:cxn>
              <a:cxn ang="0">
                <a:pos x="345" y="445"/>
              </a:cxn>
              <a:cxn ang="0">
                <a:pos x="380" y="495"/>
              </a:cxn>
              <a:cxn ang="0">
                <a:pos x="439" y="532"/>
              </a:cxn>
              <a:cxn ang="0">
                <a:pos x="460" y="578"/>
              </a:cxn>
              <a:cxn ang="0">
                <a:pos x="488" y="602"/>
              </a:cxn>
              <a:cxn ang="0">
                <a:pos x="607" y="654"/>
              </a:cxn>
              <a:cxn ang="0">
                <a:pos x="680" y="621"/>
              </a:cxn>
              <a:cxn ang="0">
                <a:pos x="726" y="602"/>
              </a:cxn>
              <a:cxn ang="0">
                <a:pos x="747" y="569"/>
              </a:cxn>
              <a:cxn ang="0">
                <a:pos x="772" y="534"/>
              </a:cxn>
              <a:cxn ang="0">
                <a:pos x="790" y="551"/>
              </a:cxn>
              <a:cxn ang="0">
                <a:pos x="751" y="560"/>
              </a:cxn>
              <a:cxn ang="0">
                <a:pos x="793" y="591"/>
              </a:cxn>
              <a:cxn ang="0">
                <a:pos x="779" y="632"/>
              </a:cxn>
              <a:cxn ang="0">
                <a:pos x="770" y="689"/>
              </a:cxn>
              <a:cxn ang="0">
                <a:pos x="703" y="741"/>
              </a:cxn>
              <a:cxn ang="0">
                <a:pos x="694" y="820"/>
              </a:cxn>
              <a:cxn ang="0">
                <a:pos x="680" y="874"/>
              </a:cxn>
              <a:cxn ang="0">
                <a:pos x="662" y="918"/>
              </a:cxn>
              <a:cxn ang="0">
                <a:pos x="657" y="977"/>
              </a:cxn>
              <a:cxn ang="0">
                <a:pos x="639" y="1025"/>
              </a:cxn>
              <a:cxn ang="0">
                <a:pos x="621" y="1108"/>
              </a:cxn>
              <a:cxn ang="0">
                <a:pos x="891" y="1023"/>
              </a:cxn>
              <a:cxn ang="0">
                <a:pos x="974" y="1104"/>
              </a:cxn>
              <a:cxn ang="0">
                <a:pos x="1201" y="938"/>
              </a:cxn>
              <a:cxn ang="0">
                <a:pos x="1169" y="787"/>
              </a:cxn>
              <a:cxn ang="0">
                <a:pos x="1157" y="700"/>
              </a:cxn>
              <a:cxn ang="0">
                <a:pos x="1212" y="696"/>
              </a:cxn>
              <a:cxn ang="0">
                <a:pos x="1260" y="650"/>
              </a:cxn>
              <a:cxn ang="0">
                <a:pos x="1265" y="608"/>
              </a:cxn>
              <a:cxn ang="0">
                <a:pos x="1254" y="503"/>
              </a:cxn>
              <a:cxn ang="0">
                <a:pos x="1260" y="466"/>
              </a:cxn>
              <a:cxn ang="0">
                <a:pos x="1187" y="287"/>
              </a:cxn>
              <a:cxn ang="0">
                <a:pos x="1084" y="255"/>
              </a:cxn>
              <a:cxn ang="0">
                <a:pos x="1045" y="213"/>
              </a:cxn>
              <a:cxn ang="0">
                <a:pos x="1061" y="196"/>
              </a:cxn>
              <a:cxn ang="0">
                <a:pos x="1061" y="119"/>
              </a:cxn>
              <a:cxn ang="0">
                <a:pos x="1052" y="63"/>
              </a:cxn>
              <a:cxn ang="0">
                <a:pos x="1038" y="41"/>
              </a:cxn>
            </a:cxnLst>
            <a:rect l="0" t="0" r="r" b="b"/>
            <a:pathLst>
              <a:path w="1265" h="1108">
                <a:moveTo>
                  <a:pt x="1040" y="4"/>
                </a:moveTo>
                <a:cubicBezTo>
                  <a:pt x="1037" y="0"/>
                  <a:pt x="1026" y="21"/>
                  <a:pt x="1020" y="21"/>
                </a:cubicBezTo>
                <a:lnTo>
                  <a:pt x="1004" y="4"/>
                </a:lnTo>
                <a:lnTo>
                  <a:pt x="978" y="12"/>
                </a:lnTo>
                <a:lnTo>
                  <a:pt x="960" y="12"/>
                </a:lnTo>
                <a:lnTo>
                  <a:pt x="949" y="4"/>
                </a:lnTo>
                <a:lnTo>
                  <a:pt x="914" y="6"/>
                </a:lnTo>
                <a:lnTo>
                  <a:pt x="868" y="12"/>
                </a:lnTo>
                <a:lnTo>
                  <a:pt x="852" y="28"/>
                </a:lnTo>
                <a:lnTo>
                  <a:pt x="813" y="54"/>
                </a:lnTo>
                <a:lnTo>
                  <a:pt x="820" y="67"/>
                </a:lnTo>
                <a:lnTo>
                  <a:pt x="818" y="80"/>
                </a:lnTo>
                <a:lnTo>
                  <a:pt x="827" y="113"/>
                </a:lnTo>
                <a:lnTo>
                  <a:pt x="827" y="141"/>
                </a:lnTo>
                <a:lnTo>
                  <a:pt x="834" y="170"/>
                </a:lnTo>
                <a:lnTo>
                  <a:pt x="848" y="204"/>
                </a:lnTo>
                <a:lnTo>
                  <a:pt x="850" y="220"/>
                </a:lnTo>
                <a:lnTo>
                  <a:pt x="857" y="242"/>
                </a:lnTo>
                <a:lnTo>
                  <a:pt x="859" y="255"/>
                </a:lnTo>
                <a:lnTo>
                  <a:pt x="845" y="270"/>
                </a:lnTo>
                <a:lnTo>
                  <a:pt x="788" y="287"/>
                </a:lnTo>
                <a:lnTo>
                  <a:pt x="751" y="303"/>
                </a:lnTo>
                <a:cubicBezTo>
                  <a:pt x="740" y="307"/>
                  <a:pt x="724" y="308"/>
                  <a:pt x="717" y="314"/>
                </a:cubicBezTo>
                <a:cubicBezTo>
                  <a:pt x="710" y="319"/>
                  <a:pt x="708" y="330"/>
                  <a:pt x="708" y="340"/>
                </a:cubicBezTo>
                <a:lnTo>
                  <a:pt x="712" y="377"/>
                </a:lnTo>
                <a:lnTo>
                  <a:pt x="694" y="410"/>
                </a:lnTo>
                <a:lnTo>
                  <a:pt x="692" y="425"/>
                </a:lnTo>
                <a:lnTo>
                  <a:pt x="676" y="438"/>
                </a:lnTo>
                <a:lnTo>
                  <a:pt x="664" y="460"/>
                </a:lnTo>
                <a:lnTo>
                  <a:pt x="630" y="486"/>
                </a:lnTo>
                <a:lnTo>
                  <a:pt x="618" y="508"/>
                </a:lnTo>
                <a:lnTo>
                  <a:pt x="595" y="508"/>
                </a:lnTo>
                <a:lnTo>
                  <a:pt x="549" y="495"/>
                </a:lnTo>
                <a:lnTo>
                  <a:pt x="524" y="482"/>
                </a:lnTo>
                <a:lnTo>
                  <a:pt x="504" y="466"/>
                </a:lnTo>
                <a:lnTo>
                  <a:pt x="485" y="455"/>
                </a:lnTo>
                <a:lnTo>
                  <a:pt x="465" y="429"/>
                </a:lnTo>
                <a:lnTo>
                  <a:pt x="442" y="414"/>
                </a:lnTo>
                <a:lnTo>
                  <a:pt x="400" y="414"/>
                </a:lnTo>
                <a:lnTo>
                  <a:pt x="357" y="423"/>
                </a:lnTo>
                <a:lnTo>
                  <a:pt x="293" y="407"/>
                </a:lnTo>
                <a:lnTo>
                  <a:pt x="0" y="291"/>
                </a:lnTo>
                <a:lnTo>
                  <a:pt x="0" y="271"/>
                </a:lnTo>
                <a:lnTo>
                  <a:pt x="345" y="445"/>
                </a:lnTo>
                <a:lnTo>
                  <a:pt x="352" y="464"/>
                </a:lnTo>
                <a:lnTo>
                  <a:pt x="380" y="495"/>
                </a:lnTo>
                <a:lnTo>
                  <a:pt x="449" y="521"/>
                </a:lnTo>
                <a:lnTo>
                  <a:pt x="439" y="532"/>
                </a:lnTo>
                <a:lnTo>
                  <a:pt x="444" y="547"/>
                </a:lnTo>
                <a:lnTo>
                  <a:pt x="460" y="578"/>
                </a:lnTo>
                <a:lnTo>
                  <a:pt x="465" y="599"/>
                </a:lnTo>
                <a:lnTo>
                  <a:pt x="488" y="602"/>
                </a:lnTo>
                <a:lnTo>
                  <a:pt x="568" y="645"/>
                </a:lnTo>
                <a:lnTo>
                  <a:pt x="607" y="654"/>
                </a:lnTo>
                <a:lnTo>
                  <a:pt x="641" y="643"/>
                </a:lnTo>
                <a:lnTo>
                  <a:pt x="680" y="621"/>
                </a:lnTo>
                <a:lnTo>
                  <a:pt x="701" y="610"/>
                </a:lnTo>
                <a:lnTo>
                  <a:pt x="726" y="602"/>
                </a:lnTo>
                <a:lnTo>
                  <a:pt x="726" y="582"/>
                </a:lnTo>
                <a:lnTo>
                  <a:pt x="747" y="569"/>
                </a:lnTo>
                <a:lnTo>
                  <a:pt x="754" y="556"/>
                </a:lnTo>
                <a:lnTo>
                  <a:pt x="772" y="534"/>
                </a:lnTo>
                <a:lnTo>
                  <a:pt x="788" y="538"/>
                </a:lnTo>
                <a:lnTo>
                  <a:pt x="790" y="551"/>
                </a:lnTo>
                <a:lnTo>
                  <a:pt x="763" y="551"/>
                </a:lnTo>
                <a:lnTo>
                  <a:pt x="751" y="560"/>
                </a:lnTo>
                <a:lnTo>
                  <a:pt x="790" y="571"/>
                </a:lnTo>
                <a:lnTo>
                  <a:pt x="793" y="591"/>
                </a:lnTo>
                <a:lnTo>
                  <a:pt x="793" y="613"/>
                </a:lnTo>
                <a:lnTo>
                  <a:pt x="779" y="632"/>
                </a:lnTo>
                <a:lnTo>
                  <a:pt x="772" y="665"/>
                </a:lnTo>
                <a:lnTo>
                  <a:pt x="770" y="689"/>
                </a:lnTo>
                <a:cubicBezTo>
                  <a:pt x="764" y="695"/>
                  <a:pt x="746" y="691"/>
                  <a:pt x="735" y="700"/>
                </a:cubicBezTo>
                <a:cubicBezTo>
                  <a:pt x="725" y="709"/>
                  <a:pt x="707" y="729"/>
                  <a:pt x="703" y="741"/>
                </a:cubicBezTo>
                <a:lnTo>
                  <a:pt x="712" y="774"/>
                </a:lnTo>
                <a:lnTo>
                  <a:pt x="694" y="820"/>
                </a:lnTo>
                <a:cubicBezTo>
                  <a:pt x="689" y="832"/>
                  <a:pt x="683" y="840"/>
                  <a:pt x="680" y="848"/>
                </a:cubicBezTo>
                <a:cubicBezTo>
                  <a:pt x="678" y="857"/>
                  <a:pt x="681" y="866"/>
                  <a:pt x="680" y="874"/>
                </a:cubicBezTo>
                <a:lnTo>
                  <a:pt x="676" y="896"/>
                </a:lnTo>
                <a:cubicBezTo>
                  <a:pt x="673" y="904"/>
                  <a:pt x="666" y="909"/>
                  <a:pt x="662" y="918"/>
                </a:cubicBezTo>
                <a:cubicBezTo>
                  <a:pt x="658" y="927"/>
                  <a:pt x="653" y="941"/>
                  <a:pt x="653" y="951"/>
                </a:cubicBezTo>
                <a:lnTo>
                  <a:pt x="657" y="977"/>
                </a:lnTo>
                <a:lnTo>
                  <a:pt x="653" y="1012"/>
                </a:lnTo>
                <a:cubicBezTo>
                  <a:pt x="650" y="1020"/>
                  <a:pt x="640" y="1018"/>
                  <a:pt x="639" y="1025"/>
                </a:cubicBezTo>
                <a:cubicBezTo>
                  <a:pt x="637" y="1032"/>
                  <a:pt x="647" y="1042"/>
                  <a:pt x="644" y="1056"/>
                </a:cubicBezTo>
                <a:lnTo>
                  <a:pt x="621" y="1108"/>
                </a:lnTo>
                <a:lnTo>
                  <a:pt x="866" y="1108"/>
                </a:lnTo>
                <a:lnTo>
                  <a:pt x="891" y="1023"/>
                </a:lnTo>
                <a:lnTo>
                  <a:pt x="930" y="990"/>
                </a:lnTo>
                <a:lnTo>
                  <a:pt x="974" y="1104"/>
                </a:lnTo>
                <a:lnTo>
                  <a:pt x="1217" y="1106"/>
                </a:lnTo>
                <a:lnTo>
                  <a:pt x="1201" y="938"/>
                </a:lnTo>
                <a:lnTo>
                  <a:pt x="1189" y="922"/>
                </a:lnTo>
                <a:lnTo>
                  <a:pt x="1169" y="787"/>
                </a:lnTo>
                <a:lnTo>
                  <a:pt x="1150" y="720"/>
                </a:lnTo>
                <a:lnTo>
                  <a:pt x="1157" y="700"/>
                </a:lnTo>
                <a:lnTo>
                  <a:pt x="1178" y="702"/>
                </a:lnTo>
                <a:lnTo>
                  <a:pt x="1212" y="696"/>
                </a:lnTo>
                <a:lnTo>
                  <a:pt x="1235" y="696"/>
                </a:lnTo>
                <a:cubicBezTo>
                  <a:pt x="1243" y="688"/>
                  <a:pt x="1257" y="662"/>
                  <a:pt x="1260" y="650"/>
                </a:cubicBezTo>
                <a:cubicBezTo>
                  <a:pt x="1264" y="637"/>
                  <a:pt x="1260" y="628"/>
                  <a:pt x="1260" y="621"/>
                </a:cubicBezTo>
                <a:lnTo>
                  <a:pt x="1265" y="608"/>
                </a:lnTo>
                <a:lnTo>
                  <a:pt x="1251" y="543"/>
                </a:lnTo>
                <a:lnTo>
                  <a:pt x="1254" y="503"/>
                </a:lnTo>
                <a:lnTo>
                  <a:pt x="1265" y="484"/>
                </a:lnTo>
                <a:lnTo>
                  <a:pt x="1260" y="466"/>
                </a:lnTo>
                <a:cubicBezTo>
                  <a:pt x="1257" y="438"/>
                  <a:pt x="1259" y="343"/>
                  <a:pt x="1247" y="314"/>
                </a:cubicBezTo>
                <a:cubicBezTo>
                  <a:pt x="1234" y="284"/>
                  <a:pt x="1205" y="294"/>
                  <a:pt x="1187" y="287"/>
                </a:cubicBezTo>
                <a:lnTo>
                  <a:pt x="1134" y="272"/>
                </a:lnTo>
                <a:lnTo>
                  <a:pt x="1084" y="255"/>
                </a:lnTo>
                <a:lnTo>
                  <a:pt x="1033" y="228"/>
                </a:lnTo>
                <a:lnTo>
                  <a:pt x="1045" y="213"/>
                </a:lnTo>
                <a:lnTo>
                  <a:pt x="1045" y="200"/>
                </a:lnTo>
                <a:lnTo>
                  <a:pt x="1061" y="196"/>
                </a:lnTo>
                <a:lnTo>
                  <a:pt x="1068" y="154"/>
                </a:lnTo>
                <a:lnTo>
                  <a:pt x="1061" y="119"/>
                </a:lnTo>
                <a:lnTo>
                  <a:pt x="1052" y="89"/>
                </a:lnTo>
                <a:lnTo>
                  <a:pt x="1052" y="63"/>
                </a:lnTo>
                <a:cubicBezTo>
                  <a:pt x="1053" y="55"/>
                  <a:pt x="1063" y="44"/>
                  <a:pt x="1061" y="41"/>
                </a:cubicBezTo>
                <a:cubicBezTo>
                  <a:pt x="1059" y="37"/>
                  <a:pt x="1041" y="47"/>
                  <a:pt x="1038" y="41"/>
                </a:cubicBezTo>
                <a:cubicBezTo>
                  <a:pt x="1035" y="35"/>
                  <a:pt x="1043" y="7"/>
                  <a:pt x="1040" y="4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36503" name="Freeform 1303"/>
          <p:cNvSpPr>
            <a:spLocks/>
          </p:cNvSpPr>
          <p:nvPr/>
        </p:nvSpPr>
        <p:spPr bwMode="gray">
          <a:xfrm flipH="1">
            <a:off x="7135360" y="2365375"/>
            <a:ext cx="1641475" cy="4492625"/>
          </a:xfrm>
          <a:custGeom>
            <a:avLst/>
            <a:gdLst/>
            <a:ahLst/>
            <a:cxnLst>
              <a:cxn ang="0">
                <a:pos x="166" y="611"/>
              </a:cxn>
              <a:cxn ang="0">
                <a:pos x="92" y="813"/>
              </a:cxn>
              <a:cxn ang="0">
                <a:pos x="112" y="1008"/>
              </a:cxn>
              <a:cxn ang="0">
                <a:pos x="104" y="1192"/>
              </a:cxn>
              <a:cxn ang="0">
                <a:pos x="124" y="1383"/>
              </a:cxn>
              <a:cxn ang="0">
                <a:pos x="104" y="1555"/>
              </a:cxn>
              <a:cxn ang="0">
                <a:pos x="88" y="1674"/>
              </a:cxn>
              <a:cxn ang="0">
                <a:pos x="10" y="1800"/>
              </a:cxn>
              <a:cxn ang="0">
                <a:pos x="64" y="1982"/>
              </a:cxn>
              <a:cxn ang="0">
                <a:pos x="173" y="2259"/>
              </a:cxn>
              <a:cxn ang="0">
                <a:pos x="301" y="2490"/>
              </a:cxn>
              <a:cxn ang="0">
                <a:pos x="391" y="2676"/>
              </a:cxn>
              <a:cxn ang="0">
                <a:pos x="346" y="2816"/>
              </a:cxn>
              <a:cxn ang="0">
                <a:pos x="260" y="2919"/>
              </a:cxn>
              <a:cxn ang="0">
                <a:pos x="367" y="2961"/>
              </a:cxn>
              <a:cxn ang="0">
                <a:pos x="298" y="3273"/>
              </a:cxn>
              <a:cxn ang="0">
                <a:pos x="361" y="3396"/>
              </a:cxn>
              <a:cxn ang="0">
                <a:pos x="515" y="3140"/>
              </a:cxn>
              <a:cxn ang="0">
                <a:pos x="631" y="2934"/>
              </a:cxn>
              <a:cxn ang="0">
                <a:pos x="667" y="2771"/>
              </a:cxn>
              <a:cxn ang="0">
                <a:pos x="679" y="2640"/>
              </a:cxn>
              <a:cxn ang="0">
                <a:pos x="703" y="2448"/>
              </a:cxn>
              <a:cxn ang="0">
                <a:pos x="733" y="2257"/>
              </a:cxn>
              <a:cxn ang="0">
                <a:pos x="796" y="2021"/>
              </a:cxn>
              <a:cxn ang="0">
                <a:pos x="757" y="1725"/>
              </a:cxn>
              <a:cxn ang="0">
                <a:pos x="740" y="1476"/>
              </a:cxn>
              <a:cxn ang="0">
                <a:pos x="787" y="1280"/>
              </a:cxn>
              <a:cxn ang="0">
                <a:pos x="842" y="1223"/>
              </a:cxn>
              <a:cxn ang="0">
                <a:pos x="1093" y="1083"/>
              </a:cxn>
              <a:cxn ang="0">
                <a:pos x="1241" y="902"/>
              </a:cxn>
              <a:cxn ang="0">
                <a:pos x="1201" y="720"/>
              </a:cxn>
              <a:cxn ang="0">
                <a:pos x="1055" y="569"/>
              </a:cxn>
              <a:cxn ang="0">
                <a:pos x="1081" y="345"/>
              </a:cxn>
              <a:cxn ang="0">
                <a:pos x="999" y="249"/>
              </a:cxn>
              <a:cxn ang="0">
                <a:pos x="927" y="515"/>
              </a:cxn>
              <a:cxn ang="0">
                <a:pos x="866" y="690"/>
              </a:cxn>
              <a:cxn ang="0">
                <a:pos x="832" y="699"/>
              </a:cxn>
              <a:cxn ang="0">
                <a:pos x="656" y="641"/>
              </a:cxn>
              <a:cxn ang="0">
                <a:pos x="533" y="545"/>
              </a:cxn>
              <a:cxn ang="0">
                <a:pos x="595" y="434"/>
              </a:cxn>
              <a:cxn ang="0">
                <a:pos x="592" y="374"/>
              </a:cxn>
              <a:cxn ang="0">
                <a:pos x="613" y="345"/>
              </a:cxn>
              <a:cxn ang="0">
                <a:pos x="599" y="270"/>
              </a:cxn>
              <a:cxn ang="0">
                <a:pos x="617" y="231"/>
              </a:cxn>
              <a:cxn ang="0">
                <a:pos x="575" y="146"/>
              </a:cxn>
              <a:cxn ang="0">
                <a:pos x="550" y="98"/>
              </a:cxn>
              <a:cxn ang="0">
                <a:pos x="416" y="11"/>
              </a:cxn>
              <a:cxn ang="0">
                <a:pos x="256" y="12"/>
              </a:cxn>
              <a:cxn ang="0">
                <a:pos x="134" y="75"/>
              </a:cxn>
              <a:cxn ang="0">
                <a:pos x="112" y="126"/>
              </a:cxn>
              <a:cxn ang="0">
                <a:pos x="85" y="200"/>
              </a:cxn>
              <a:cxn ang="0">
                <a:pos x="58" y="269"/>
              </a:cxn>
              <a:cxn ang="0">
                <a:pos x="85" y="318"/>
              </a:cxn>
            </a:cxnLst>
            <a:rect l="0" t="0" r="r" b="b"/>
            <a:pathLst>
              <a:path w="1243" h="3407">
                <a:moveTo>
                  <a:pt x="109" y="377"/>
                </a:moveTo>
                <a:lnTo>
                  <a:pt x="128" y="466"/>
                </a:lnTo>
                <a:cubicBezTo>
                  <a:pt x="137" y="505"/>
                  <a:pt x="151" y="571"/>
                  <a:pt x="166" y="611"/>
                </a:cubicBezTo>
                <a:cubicBezTo>
                  <a:pt x="181" y="651"/>
                  <a:pt x="222" y="678"/>
                  <a:pt x="217" y="704"/>
                </a:cubicBezTo>
                <a:lnTo>
                  <a:pt x="133" y="770"/>
                </a:lnTo>
                <a:cubicBezTo>
                  <a:pt x="112" y="788"/>
                  <a:pt x="98" y="794"/>
                  <a:pt x="92" y="813"/>
                </a:cubicBezTo>
                <a:cubicBezTo>
                  <a:pt x="85" y="829"/>
                  <a:pt x="95" y="865"/>
                  <a:pt x="95" y="884"/>
                </a:cubicBezTo>
                <a:cubicBezTo>
                  <a:pt x="95" y="903"/>
                  <a:pt x="88" y="905"/>
                  <a:pt x="91" y="926"/>
                </a:cubicBezTo>
                <a:lnTo>
                  <a:pt x="112" y="1008"/>
                </a:lnTo>
                <a:lnTo>
                  <a:pt x="128" y="1079"/>
                </a:lnTo>
                <a:lnTo>
                  <a:pt x="113" y="1112"/>
                </a:lnTo>
                <a:lnTo>
                  <a:pt x="104" y="1192"/>
                </a:lnTo>
                <a:lnTo>
                  <a:pt x="113" y="1274"/>
                </a:lnTo>
                <a:cubicBezTo>
                  <a:pt x="115" y="1297"/>
                  <a:pt x="111" y="1314"/>
                  <a:pt x="113" y="1332"/>
                </a:cubicBezTo>
                <a:cubicBezTo>
                  <a:pt x="115" y="1351"/>
                  <a:pt x="122" y="1366"/>
                  <a:pt x="124" y="1383"/>
                </a:cubicBezTo>
                <a:cubicBezTo>
                  <a:pt x="126" y="1400"/>
                  <a:pt x="125" y="1418"/>
                  <a:pt x="128" y="1434"/>
                </a:cubicBezTo>
                <a:cubicBezTo>
                  <a:pt x="123" y="1450"/>
                  <a:pt x="99" y="1467"/>
                  <a:pt x="95" y="1487"/>
                </a:cubicBezTo>
                <a:cubicBezTo>
                  <a:pt x="91" y="1507"/>
                  <a:pt x="103" y="1535"/>
                  <a:pt x="104" y="1555"/>
                </a:cubicBezTo>
                <a:lnTo>
                  <a:pt x="95" y="1595"/>
                </a:lnTo>
                <a:lnTo>
                  <a:pt x="85" y="1629"/>
                </a:lnTo>
                <a:lnTo>
                  <a:pt x="88" y="1674"/>
                </a:lnTo>
                <a:cubicBezTo>
                  <a:pt x="86" y="1687"/>
                  <a:pt x="74" y="1696"/>
                  <a:pt x="71" y="1707"/>
                </a:cubicBezTo>
                <a:cubicBezTo>
                  <a:pt x="68" y="1718"/>
                  <a:pt x="79" y="1728"/>
                  <a:pt x="68" y="1743"/>
                </a:cubicBezTo>
                <a:cubicBezTo>
                  <a:pt x="58" y="1758"/>
                  <a:pt x="18" y="1782"/>
                  <a:pt x="10" y="1800"/>
                </a:cubicBezTo>
                <a:cubicBezTo>
                  <a:pt x="0" y="1817"/>
                  <a:pt x="11" y="1822"/>
                  <a:pt x="19" y="1854"/>
                </a:cubicBezTo>
                <a:lnTo>
                  <a:pt x="28" y="1916"/>
                </a:lnTo>
                <a:lnTo>
                  <a:pt x="64" y="1982"/>
                </a:lnTo>
                <a:lnTo>
                  <a:pt x="71" y="2037"/>
                </a:lnTo>
                <a:lnTo>
                  <a:pt x="85" y="2090"/>
                </a:lnTo>
                <a:lnTo>
                  <a:pt x="173" y="2259"/>
                </a:lnTo>
                <a:lnTo>
                  <a:pt x="223" y="2352"/>
                </a:lnTo>
                <a:lnTo>
                  <a:pt x="249" y="2402"/>
                </a:lnTo>
                <a:lnTo>
                  <a:pt x="301" y="2490"/>
                </a:lnTo>
                <a:lnTo>
                  <a:pt x="335" y="2559"/>
                </a:lnTo>
                <a:lnTo>
                  <a:pt x="362" y="2615"/>
                </a:lnTo>
                <a:cubicBezTo>
                  <a:pt x="371" y="2634"/>
                  <a:pt x="385" y="2659"/>
                  <a:pt x="391" y="2676"/>
                </a:cubicBezTo>
                <a:cubicBezTo>
                  <a:pt x="397" y="2693"/>
                  <a:pt x="392" y="2702"/>
                  <a:pt x="401" y="2717"/>
                </a:cubicBezTo>
                <a:lnTo>
                  <a:pt x="443" y="2765"/>
                </a:lnTo>
                <a:lnTo>
                  <a:pt x="346" y="2816"/>
                </a:lnTo>
                <a:lnTo>
                  <a:pt x="262" y="2874"/>
                </a:lnTo>
                <a:cubicBezTo>
                  <a:pt x="248" y="2892"/>
                  <a:pt x="263" y="2915"/>
                  <a:pt x="263" y="2922"/>
                </a:cubicBezTo>
                <a:cubicBezTo>
                  <a:pt x="263" y="2929"/>
                  <a:pt x="254" y="2913"/>
                  <a:pt x="260" y="2919"/>
                </a:cubicBezTo>
                <a:cubicBezTo>
                  <a:pt x="266" y="2932"/>
                  <a:pt x="276" y="2956"/>
                  <a:pt x="298" y="2958"/>
                </a:cubicBezTo>
                <a:lnTo>
                  <a:pt x="386" y="2942"/>
                </a:lnTo>
                <a:lnTo>
                  <a:pt x="367" y="2961"/>
                </a:lnTo>
                <a:lnTo>
                  <a:pt x="341" y="3069"/>
                </a:lnTo>
                <a:lnTo>
                  <a:pt x="370" y="3103"/>
                </a:lnTo>
                <a:lnTo>
                  <a:pt x="298" y="3273"/>
                </a:lnTo>
                <a:lnTo>
                  <a:pt x="268" y="3344"/>
                </a:lnTo>
                <a:cubicBezTo>
                  <a:pt x="266" y="3363"/>
                  <a:pt x="269" y="3380"/>
                  <a:pt x="284" y="3389"/>
                </a:cubicBezTo>
                <a:cubicBezTo>
                  <a:pt x="296" y="3397"/>
                  <a:pt x="335" y="3407"/>
                  <a:pt x="361" y="3396"/>
                </a:cubicBezTo>
                <a:lnTo>
                  <a:pt x="443" y="3321"/>
                </a:lnTo>
                <a:lnTo>
                  <a:pt x="491" y="3249"/>
                </a:lnTo>
                <a:lnTo>
                  <a:pt x="515" y="3140"/>
                </a:lnTo>
                <a:lnTo>
                  <a:pt x="564" y="3103"/>
                </a:lnTo>
                <a:lnTo>
                  <a:pt x="588" y="3055"/>
                </a:lnTo>
                <a:lnTo>
                  <a:pt x="631" y="2934"/>
                </a:lnTo>
                <a:lnTo>
                  <a:pt x="647" y="2831"/>
                </a:lnTo>
                <a:lnTo>
                  <a:pt x="668" y="2811"/>
                </a:lnTo>
                <a:cubicBezTo>
                  <a:pt x="671" y="2801"/>
                  <a:pt x="665" y="2789"/>
                  <a:pt x="667" y="2771"/>
                </a:cubicBezTo>
                <a:cubicBezTo>
                  <a:pt x="669" y="2753"/>
                  <a:pt x="679" y="2716"/>
                  <a:pt x="680" y="2702"/>
                </a:cubicBezTo>
                <a:cubicBezTo>
                  <a:pt x="678" y="2685"/>
                  <a:pt x="670" y="2695"/>
                  <a:pt x="670" y="2685"/>
                </a:cubicBezTo>
                <a:lnTo>
                  <a:pt x="679" y="2640"/>
                </a:lnTo>
                <a:lnTo>
                  <a:pt x="676" y="2589"/>
                </a:lnTo>
                <a:lnTo>
                  <a:pt x="685" y="2499"/>
                </a:lnTo>
                <a:lnTo>
                  <a:pt x="703" y="2448"/>
                </a:lnTo>
                <a:lnTo>
                  <a:pt x="712" y="2400"/>
                </a:lnTo>
                <a:lnTo>
                  <a:pt x="718" y="2331"/>
                </a:lnTo>
                <a:lnTo>
                  <a:pt x="733" y="2257"/>
                </a:lnTo>
                <a:lnTo>
                  <a:pt x="760" y="2133"/>
                </a:lnTo>
                <a:cubicBezTo>
                  <a:pt x="771" y="2106"/>
                  <a:pt x="793" y="2115"/>
                  <a:pt x="799" y="2096"/>
                </a:cubicBezTo>
                <a:cubicBezTo>
                  <a:pt x="805" y="2077"/>
                  <a:pt x="802" y="2051"/>
                  <a:pt x="796" y="2021"/>
                </a:cubicBezTo>
                <a:lnTo>
                  <a:pt x="764" y="1916"/>
                </a:lnTo>
                <a:lnTo>
                  <a:pt x="769" y="1788"/>
                </a:lnTo>
                <a:lnTo>
                  <a:pt x="757" y="1725"/>
                </a:lnTo>
                <a:lnTo>
                  <a:pt x="758" y="1676"/>
                </a:lnTo>
                <a:lnTo>
                  <a:pt x="745" y="1625"/>
                </a:lnTo>
                <a:lnTo>
                  <a:pt x="740" y="1476"/>
                </a:lnTo>
                <a:lnTo>
                  <a:pt x="757" y="1418"/>
                </a:lnTo>
                <a:lnTo>
                  <a:pt x="767" y="1338"/>
                </a:lnTo>
                <a:lnTo>
                  <a:pt x="787" y="1280"/>
                </a:lnTo>
                <a:lnTo>
                  <a:pt x="797" y="1223"/>
                </a:lnTo>
                <a:lnTo>
                  <a:pt x="806" y="1218"/>
                </a:lnTo>
                <a:lnTo>
                  <a:pt x="842" y="1223"/>
                </a:lnTo>
                <a:lnTo>
                  <a:pt x="997" y="1176"/>
                </a:lnTo>
                <a:lnTo>
                  <a:pt x="1070" y="1137"/>
                </a:lnTo>
                <a:lnTo>
                  <a:pt x="1093" y="1083"/>
                </a:lnTo>
                <a:cubicBezTo>
                  <a:pt x="1116" y="1063"/>
                  <a:pt x="1187" y="1039"/>
                  <a:pt x="1207" y="1017"/>
                </a:cubicBezTo>
                <a:cubicBezTo>
                  <a:pt x="1226" y="993"/>
                  <a:pt x="1204" y="970"/>
                  <a:pt x="1210" y="951"/>
                </a:cubicBezTo>
                <a:cubicBezTo>
                  <a:pt x="1216" y="932"/>
                  <a:pt x="1238" y="919"/>
                  <a:pt x="1241" y="902"/>
                </a:cubicBezTo>
                <a:cubicBezTo>
                  <a:pt x="1243" y="881"/>
                  <a:pt x="1230" y="867"/>
                  <a:pt x="1229" y="848"/>
                </a:cubicBezTo>
                <a:cubicBezTo>
                  <a:pt x="1228" y="829"/>
                  <a:pt x="1242" y="810"/>
                  <a:pt x="1237" y="789"/>
                </a:cubicBezTo>
                <a:cubicBezTo>
                  <a:pt x="1234" y="763"/>
                  <a:pt x="1208" y="745"/>
                  <a:pt x="1201" y="720"/>
                </a:cubicBezTo>
                <a:cubicBezTo>
                  <a:pt x="1195" y="689"/>
                  <a:pt x="1208" y="660"/>
                  <a:pt x="1195" y="641"/>
                </a:cubicBezTo>
                <a:cubicBezTo>
                  <a:pt x="1179" y="620"/>
                  <a:pt x="1144" y="620"/>
                  <a:pt x="1121" y="608"/>
                </a:cubicBezTo>
                <a:cubicBezTo>
                  <a:pt x="1098" y="596"/>
                  <a:pt x="1069" y="583"/>
                  <a:pt x="1055" y="569"/>
                </a:cubicBezTo>
                <a:cubicBezTo>
                  <a:pt x="1037" y="556"/>
                  <a:pt x="1038" y="541"/>
                  <a:pt x="1037" y="522"/>
                </a:cubicBezTo>
                <a:cubicBezTo>
                  <a:pt x="1036" y="503"/>
                  <a:pt x="1044" y="481"/>
                  <a:pt x="1051" y="452"/>
                </a:cubicBezTo>
                <a:cubicBezTo>
                  <a:pt x="1058" y="423"/>
                  <a:pt x="1076" y="374"/>
                  <a:pt x="1081" y="345"/>
                </a:cubicBezTo>
                <a:cubicBezTo>
                  <a:pt x="1088" y="304"/>
                  <a:pt x="1087" y="297"/>
                  <a:pt x="1082" y="281"/>
                </a:cubicBezTo>
                <a:cubicBezTo>
                  <a:pt x="1077" y="265"/>
                  <a:pt x="1066" y="251"/>
                  <a:pt x="1052" y="246"/>
                </a:cubicBezTo>
                <a:cubicBezTo>
                  <a:pt x="1040" y="242"/>
                  <a:pt x="1016" y="232"/>
                  <a:pt x="999" y="249"/>
                </a:cubicBezTo>
                <a:cubicBezTo>
                  <a:pt x="983" y="265"/>
                  <a:pt x="963" y="309"/>
                  <a:pt x="953" y="344"/>
                </a:cubicBezTo>
                <a:cubicBezTo>
                  <a:pt x="945" y="376"/>
                  <a:pt x="945" y="434"/>
                  <a:pt x="941" y="462"/>
                </a:cubicBezTo>
                <a:lnTo>
                  <a:pt x="927" y="515"/>
                </a:lnTo>
                <a:lnTo>
                  <a:pt x="907" y="545"/>
                </a:lnTo>
                <a:lnTo>
                  <a:pt x="883" y="626"/>
                </a:lnTo>
                <a:lnTo>
                  <a:pt x="866" y="690"/>
                </a:lnTo>
                <a:lnTo>
                  <a:pt x="869" y="780"/>
                </a:lnTo>
                <a:lnTo>
                  <a:pt x="860" y="782"/>
                </a:lnTo>
                <a:lnTo>
                  <a:pt x="832" y="699"/>
                </a:lnTo>
                <a:lnTo>
                  <a:pt x="794" y="659"/>
                </a:lnTo>
                <a:cubicBezTo>
                  <a:pt x="777" y="648"/>
                  <a:pt x="750" y="636"/>
                  <a:pt x="727" y="633"/>
                </a:cubicBezTo>
                <a:cubicBezTo>
                  <a:pt x="706" y="630"/>
                  <a:pt x="677" y="642"/>
                  <a:pt x="656" y="641"/>
                </a:cubicBezTo>
                <a:cubicBezTo>
                  <a:pt x="634" y="640"/>
                  <a:pt x="610" y="632"/>
                  <a:pt x="602" y="627"/>
                </a:cubicBezTo>
                <a:lnTo>
                  <a:pt x="605" y="609"/>
                </a:lnTo>
                <a:lnTo>
                  <a:pt x="533" y="545"/>
                </a:lnTo>
                <a:cubicBezTo>
                  <a:pt x="524" y="530"/>
                  <a:pt x="544" y="530"/>
                  <a:pt x="550" y="521"/>
                </a:cubicBezTo>
                <a:cubicBezTo>
                  <a:pt x="556" y="512"/>
                  <a:pt x="565" y="503"/>
                  <a:pt x="572" y="489"/>
                </a:cubicBezTo>
                <a:cubicBezTo>
                  <a:pt x="582" y="469"/>
                  <a:pt x="591" y="455"/>
                  <a:pt x="595" y="434"/>
                </a:cubicBezTo>
                <a:cubicBezTo>
                  <a:pt x="597" y="419"/>
                  <a:pt x="596" y="402"/>
                  <a:pt x="593" y="399"/>
                </a:cubicBezTo>
                <a:cubicBezTo>
                  <a:pt x="590" y="396"/>
                  <a:pt x="578" y="393"/>
                  <a:pt x="578" y="389"/>
                </a:cubicBezTo>
                <a:cubicBezTo>
                  <a:pt x="578" y="385"/>
                  <a:pt x="588" y="378"/>
                  <a:pt x="592" y="374"/>
                </a:cubicBezTo>
                <a:lnTo>
                  <a:pt x="604" y="365"/>
                </a:lnTo>
                <a:lnTo>
                  <a:pt x="599" y="342"/>
                </a:lnTo>
                <a:lnTo>
                  <a:pt x="613" y="345"/>
                </a:lnTo>
                <a:lnTo>
                  <a:pt x="602" y="306"/>
                </a:lnTo>
                <a:cubicBezTo>
                  <a:pt x="603" y="298"/>
                  <a:pt x="617" y="300"/>
                  <a:pt x="617" y="294"/>
                </a:cubicBezTo>
                <a:cubicBezTo>
                  <a:pt x="618" y="290"/>
                  <a:pt x="600" y="277"/>
                  <a:pt x="599" y="270"/>
                </a:cubicBezTo>
                <a:lnTo>
                  <a:pt x="622" y="261"/>
                </a:lnTo>
                <a:cubicBezTo>
                  <a:pt x="621" y="252"/>
                  <a:pt x="594" y="221"/>
                  <a:pt x="593" y="216"/>
                </a:cubicBezTo>
                <a:cubicBezTo>
                  <a:pt x="594" y="211"/>
                  <a:pt x="623" y="249"/>
                  <a:pt x="617" y="231"/>
                </a:cubicBezTo>
                <a:cubicBezTo>
                  <a:pt x="611" y="213"/>
                  <a:pt x="599" y="197"/>
                  <a:pt x="595" y="189"/>
                </a:cubicBezTo>
                <a:cubicBezTo>
                  <a:pt x="591" y="182"/>
                  <a:pt x="575" y="164"/>
                  <a:pt x="604" y="177"/>
                </a:cubicBezTo>
                <a:cubicBezTo>
                  <a:pt x="633" y="190"/>
                  <a:pt x="581" y="155"/>
                  <a:pt x="575" y="146"/>
                </a:cubicBezTo>
                <a:cubicBezTo>
                  <a:pt x="569" y="137"/>
                  <a:pt x="565" y="127"/>
                  <a:pt x="566" y="122"/>
                </a:cubicBezTo>
                <a:cubicBezTo>
                  <a:pt x="567" y="117"/>
                  <a:pt x="584" y="121"/>
                  <a:pt x="581" y="117"/>
                </a:cubicBezTo>
                <a:cubicBezTo>
                  <a:pt x="578" y="113"/>
                  <a:pt x="560" y="107"/>
                  <a:pt x="550" y="98"/>
                </a:cubicBezTo>
                <a:cubicBezTo>
                  <a:pt x="540" y="89"/>
                  <a:pt x="537" y="74"/>
                  <a:pt x="523" y="63"/>
                </a:cubicBezTo>
                <a:cubicBezTo>
                  <a:pt x="507" y="48"/>
                  <a:pt x="485" y="40"/>
                  <a:pt x="467" y="31"/>
                </a:cubicBezTo>
                <a:cubicBezTo>
                  <a:pt x="449" y="22"/>
                  <a:pt x="434" y="16"/>
                  <a:pt x="416" y="11"/>
                </a:cubicBezTo>
                <a:cubicBezTo>
                  <a:pt x="398" y="6"/>
                  <a:pt x="378" y="0"/>
                  <a:pt x="359" y="2"/>
                </a:cubicBezTo>
                <a:cubicBezTo>
                  <a:pt x="339" y="5"/>
                  <a:pt x="321" y="19"/>
                  <a:pt x="304" y="21"/>
                </a:cubicBezTo>
                <a:cubicBezTo>
                  <a:pt x="287" y="23"/>
                  <a:pt x="275" y="8"/>
                  <a:pt x="256" y="12"/>
                </a:cubicBezTo>
                <a:cubicBezTo>
                  <a:pt x="239" y="15"/>
                  <a:pt x="208" y="31"/>
                  <a:pt x="190" y="44"/>
                </a:cubicBezTo>
                <a:lnTo>
                  <a:pt x="136" y="87"/>
                </a:lnTo>
                <a:cubicBezTo>
                  <a:pt x="127" y="92"/>
                  <a:pt x="137" y="72"/>
                  <a:pt x="134" y="75"/>
                </a:cubicBezTo>
                <a:cubicBezTo>
                  <a:pt x="132" y="77"/>
                  <a:pt x="125" y="96"/>
                  <a:pt x="121" y="104"/>
                </a:cubicBezTo>
                <a:cubicBezTo>
                  <a:pt x="118" y="105"/>
                  <a:pt x="117" y="80"/>
                  <a:pt x="115" y="84"/>
                </a:cubicBezTo>
                <a:cubicBezTo>
                  <a:pt x="113" y="88"/>
                  <a:pt x="115" y="111"/>
                  <a:pt x="112" y="126"/>
                </a:cubicBezTo>
                <a:cubicBezTo>
                  <a:pt x="109" y="141"/>
                  <a:pt x="100" y="170"/>
                  <a:pt x="94" y="174"/>
                </a:cubicBezTo>
                <a:cubicBezTo>
                  <a:pt x="90" y="187"/>
                  <a:pt x="72" y="133"/>
                  <a:pt x="77" y="152"/>
                </a:cubicBezTo>
                <a:cubicBezTo>
                  <a:pt x="82" y="171"/>
                  <a:pt x="86" y="196"/>
                  <a:pt x="85" y="200"/>
                </a:cubicBezTo>
                <a:cubicBezTo>
                  <a:pt x="84" y="204"/>
                  <a:pt x="73" y="170"/>
                  <a:pt x="70" y="176"/>
                </a:cubicBezTo>
                <a:cubicBezTo>
                  <a:pt x="87" y="212"/>
                  <a:pt x="67" y="215"/>
                  <a:pt x="68" y="237"/>
                </a:cubicBezTo>
                <a:cubicBezTo>
                  <a:pt x="66" y="252"/>
                  <a:pt x="77" y="263"/>
                  <a:pt x="58" y="269"/>
                </a:cubicBezTo>
                <a:cubicBezTo>
                  <a:pt x="39" y="275"/>
                  <a:pt x="77" y="275"/>
                  <a:pt x="77" y="279"/>
                </a:cubicBezTo>
                <a:cubicBezTo>
                  <a:pt x="77" y="283"/>
                  <a:pt x="74" y="297"/>
                  <a:pt x="58" y="294"/>
                </a:cubicBezTo>
                <a:cubicBezTo>
                  <a:pt x="42" y="291"/>
                  <a:pt x="80" y="310"/>
                  <a:pt x="85" y="318"/>
                </a:cubicBezTo>
                <a:cubicBezTo>
                  <a:pt x="90" y="326"/>
                  <a:pt x="85" y="334"/>
                  <a:pt x="89" y="344"/>
                </a:cubicBezTo>
                <a:lnTo>
                  <a:pt x="109" y="377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36539" name="Group 1339"/>
          <p:cNvGrpSpPr>
            <a:grpSpLocks/>
          </p:cNvGrpSpPr>
          <p:nvPr/>
        </p:nvGrpSpPr>
        <p:grpSpPr bwMode="auto">
          <a:xfrm rot="21260164" flipH="1">
            <a:off x="-506663" y="3420412"/>
            <a:ext cx="9506381" cy="3394111"/>
            <a:chOff x="296" y="427"/>
            <a:chExt cx="5975" cy="2862"/>
          </a:xfrm>
        </p:grpSpPr>
        <p:pic>
          <p:nvPicPr>
            <p:cNvPr id="436536" name="Picture 1336" descr="light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12106"/>
            <a:stretch>
              <a:fillRect/>
            </a:stretch>
          </p:blipFill>
          <p:spPr bwMode="blackGray">
            <a:xfrm rot="21392088">
              <a:off x="296" y="1193"/>
              <a:ext cx="4808" cy="2096"/>
            </a:xfrm>
            <a:prstGeom prst="rect">
              <a:avLst/>
            </a:prstGeom>
            <a:noFill/>
          </p:spPr>
        </p:pic>
        <p:pic>
          <p:nvPicPr>
            <p:cNvPr id="436537" name="Picture 1337" descr="light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12106"/>
            <a:stretch>
              <a:fillRect/>
            </a:stretch>
          </p:blipFill>
          <p:spPr bwMode="blackGray">
            <a:xfrm>
              <a:off x="511" y="427"/>
              <a:ext cx="5760" cy="2512"/>
            </a:xfrm>
            <a:prstGeom prst="rect">
              <a:avLst/>
            </a:prstGeom>
            <a:noFill/>
          </p:spPr>
        </p:pic>
      </p:grpSp>
      <p:sp>
        <p:nvSpPr>
          <p:cNvPr id="436494" name="Rectangle 129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37821" y="2435437"/>
            <a:ext cx="6400800" cy="1033462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Fare </a:t>
            </a:r>
            <a:r>
              <a:rPr lang="en-US" dirty="0" err="1"/>
              <a:t>clic</a:t>
            </a:r>
            <a:r>
              <a:rPr lang="en-US" dirty="0"/>
              <a:t> per </a:t>
            </a:r>
            <a:r>
              <a:rPr lang="en-US" dirty="0" err="1"/>
              <a:t>modificare</a:t>
            </a:r>
            <a:r>
              <a:rPr lang="en-US" dirty="0"/>
              <a:t> lo stile del </a:t>
            </a:r>
            <a:r>
              <a:rPr lang="en-US" dirty="0" err="1"/>
              <a:t>sottotitolo</a:t>
            </a:r>
            <a:r>
              <a:rPr lang="en-US" dirty="0"/>
              <a:t> </a:t>
            </a:r>
            <a:r>
              <a:rPr lang="en-US" dirty="0" err="1"/>
              <a:t>dello</a:t>
            </a:r>
            <a:r>
              <a:rPr lang="en-US" dirty="0"/>
              <a:t> schema</a:t>
            </a:r>
          </a:p>
        </p:txBody>
      </p:sp>
      <p:sp>
        <p:nvSpPr>
          <p:cNvPr id="38" name="Ovale 37"/>
          <p:cNvSpPr/>
          <p:nvPr userDrawn="1"/>
        </p:nvSpPr>
        <p:spPr bwMode="auto">
          <a:xfrm rot="20690905">
            <a:off x="409700" y="4121556"/>
            <a:ext cx="3168874" cy="2634667"/>
          </a:xfrm>
          <a:prstGeom prst="ellipse">
            <a:avLst/>
          </a:prstGeom>
          <a:noFill/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3" dist="53882" dir="2700000">
              <a:srgbClr val="080808">
                <a:alpha val="50000"/>
              </a:srgb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6493" name="Rectangle 129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774700" y="749052"/>
            <a:ext cx="7772400" cy="1470025"/>
          </a:xfrm>
        </p:spPr>
        <p:txBody>
          <a:bodyPr/>
          <a:lstStyle>
            <a:lvl1pPr>
              <a:defRPr>
                <a:solidFill>
                  <a:schemeClr val="accent6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Fare </a:t>
            </a:r>
            <a:r>
              <a:rPr lang="en-US" dirty="0" err="1"/>
              <a:t>clic</a:t>
            </a:r>
            <a:r>
              <a:rPr lang="en-US" dirty="0"/>
              <a:t> per </a:t>
            </a:r>
            <a:r>
              <a:rPr lang="en-US" dirty="0" err="1"/>
              <a:t>modificare</a:t>
            </a:r>
            <a:r>
              <a:rPr lang="en-US" dirty="0"/>
              <a:t> lo stile del </a:t>
            </a:r>
            <a:r>
              <a:rPr lang="en-US" dirty="0" err="1"/>
              <a:t>titolo</a:t>
            </a:r>
            <a:endParaRPr lang="en-US" dirty="0"/>
          </a:p>
        </p:txBody>
      </p:sp>
      <p:sp>
        <p:nvSpPr>
          <p:cNvPr id="39" name="Ovale 38"/>
          <p:cNvSpPr/>
          <p:nvPr userDrawn="1"/>
        </p:nvSpPr>
        <p:spPr bwMode="auto">
          <a:xfrm rot="344381">
            <a:off x="3901822" y="4121208"/>
            <a:ext cx="3324775" cy="2778671"/>
          </a:xfrm>
          <a:prstGeom prst="ellipse">
            <a:avLst/>
          </a:prstGeom>
          <a:noFill/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3" dist="53882" dir="2700000">
              <a:srgbClr val="080808">
                <a:alpha val="50000"/>
              </a:srgb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48450" y="17463"/>
            <a:ext cx="2082800" cy="583723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95288" y="17463"/>
            <a:ext cx="6100762" cy="58372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288" y="17463"/>
            <a:ext cx="8335962" cy="86201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57200" y="1328738"/>
            <a:ext cx="8229600" cy="4525962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3287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3287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chemeClr val="accent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287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Fare </a:t>
            </a:r>
            <a:r>
              <a:rPr lang="en-US" dirty="0" err="1" smtClean="0"/>
              <a:t>clic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stili</a:t>
            </a:r>
            <a:r>
              <a:rPr lang="en-US" dirty="0" smtClean="0"/>
              <a:t> del </a:t>
            </a:r>
            <a:r>
              <a:rPr lang="en-US" dirty="0" err="1" smtClean="0"/>
              <a:t>testo</a:t>
            </a:r>
            <a:r>
              <a:rPr lang="en-US" dirty="0" smtClean="0"/>
              <a:t> </a:t>
            </a:r>
            <a:r>
              <a:rPr lang="en-US" dirty="0" err="1" smtClean="0"/>
              <a:t>dello</a:t>
            </a:r>
            <a:r>
              <a:rPr lang="en-US" dirty="0" smtClean="0"/>
              <a:t> schema</a:t>
            </a:r>
          </a:p>
          <a:p>
            <a:pPr lvl="1"/>
            <a:r>
              <a:rPr lang="en-US" dirty="0" err="1" smtClean="0"/>
              <a:t>Secondo</a:t>
            </a:r>
            <a:r>
              <a:rPr lang="en-US" dirty="0" smtClean="0"/>
              <a:t> </a:t>
            </a:r>
            <a:r>
              <a:rPr lang="en-US" dirty="0" err="1" smtClean="0"/>
              <a:t>livello</a:t>
            </a:r>
            <a:endParaRPr lang="en-US" dirty="0" smtClean="0"/>
          </a:p>
          <a:p>
            <a:pPr lvl="2"/>
            <a:r>
              <a:rPr lang="en-US" dirty="0" err="1" smtClean="0"/>
              <a:t>Terzo</a:t>
            </a:r>
            <a:r>
              <a:rPr lang="en-US" dirty="0" smtClean="0"/>
              <a:t> </a:t>
            </a:r>
            <a:r>
              <a:rPr lang="en-US" dirty="0" err="1" smtClean="0"/>
              <a:t>livello</a:t>
            </a:r>
            <a:endParaRPr lang="en-US" dirty="0" smtClean="0"/>
          </a:p>
          <a:p>
            <a:pPr lvl="3"/>
            <a:r>
              <a:rPr lang="en-US" dirty="0" smtClean="0"/>
              <a:t>Quarto </a:t>
            </a:r>
            <a:r>
              <a:rPr lang="en-US" dirty="0" err="1" smtClean="0"/>
              <a:t>livello</a:t>
            </a:r>
            <a:endParaRPr lang="en-US" dirty="0" smtClean="0"/>
          </a:p>
          <a:p>
            <a:pPr lvl="4"/>
            <a:r>
              <a:rPr lang="en-US" dirty="0" err="1" smtClean="0"/>
              <a:t>Quinto</a:t>
            </a:r>
            <a:r>
              <a:rPr lang="en-US" dirty="0" smtClean="0"/>
              <a:t> </a:t>
            </a:r>
            <a:r>
              <a:rPr lang="en-US" dirty="0" err="1" smtClean="0"/>
              <a:t>livello</a:t>
            </a:r>
            <a:endParaRPr lang="en-US" dirty="0" smtClean="0"/>
          </a:p>
        </p:txBody>
      </p:sp>
      <p:sp>
        <p:nvSpPr>
          <p:cNvPr id="150833" name="Rectangle 305"/>
          <p:cNvSpPr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/>
            <a:endParaRPr lang="en-US" sz="1400" b="0"/>
          </a:p>
        </p:txBody>
      </p:sp>
      <p:sp>
        <p:nvSpPr>
          <p:cNvPr id="150834" name="Rectangle 306"/>
          <p:cNvSpPr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sz="1400" b="0"/>
          </a:p>
        </p:txBody>
      </p:sp>
      <p:sp>
        <p:nvSpPr>
          <p:cNvPr id="150835" name="Rectangle 307"/>
          <p:cNvSpPr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endParaRPr lang="it-IT" sz="1400" b="0"/>
          </a:p>
        </p:txBody>
      </p:sp>
      <p:sp>
        <p:nvSpPr>
          <p:cNvPr id="150840" name="Freeform 312"/>
          <p:cNvSpPr>
            <a:spLocks/>
          </p:cNvSpPr>
          <p:nvPr/>
        </p:nvSpPr>
        <p:spPr bwMode="gray">
          <a:xfrm>
            <a:off x="-9525" y="-9525"/>
            <a:ext cx="9172575" cy="896938"/>
          </a:xfrm>
          <a:custGeom>
            <a:avLst/>
            <a:gdLst/>
            <a:ahLst/>
            <a:cxnLst>
              <a:cxn ang="0">
                <a:pos x="0" y="565"/>
              </a:cxn>
              <a:cxn ang="0">
                <a:pos x="0" y="0"/>
              </a:cxn>
              <a:cxn ang="0">
                <a:pos x="5766" y="0"/>
              </a:cxn>
              <a:cxn ang="0">
                <a:pos x="5778" y="565"/>
              </a:cxn>
              <a:cxn ang="0">
                <a:pos x="0" y="565"/>
              </a:cxn>
            </a:cxnLst>
            <a:rect l="0" t="0" r="r" b="b"/>
            <a:pathLst>
              <a:path w="5778" h="565">
                <a:moveTo>
                  <a:pt x="0" y="565"/>
                </a:moveTo>
                <a:lnTo>
                  <a:pt x="0" y="0"/>
                </a:lnTo>
                <a:lnTo>
                  <a:pt x="5766" y="0"/>
                </a:lnTo>
                <a:lnTo>
                  <a:pt x="5778" y="565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6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0843" name="Freeform 315"/>
          <p:cNvSpPr>
            <a:spLocks/>
          </p:cNvSpPr>
          <p:nvPr userDrawn="1"/>
        </p:nvSpPr>
        <p:spPr bwMode="gray">
          <a:xfrm flipH="1" flipV="1">
            <a:off x="4764088" y="5418138"/>
            <a:ext cx="4387850" cy="1517650"/>
          </a:xfrm>
          <a:custGeom>
            <a:avLst/>
            <a:gdLst/>
            <a:ahLst/>
            <a:cxnLst>
              <a:cxn ang="0">
                <a:pos x="0" y="1301"/>
              </a:cxn>
              <a:cxn ang="0">
                <a:pos x="1514" y="330"/>
              </a:cxn>
              <a:cxn ang="0">
                <a:pos x="3747" y="65"/>
              </a:cxn>
              <a:cxn ang="0">
                <a:pos x="1469" y="246"/>
              </a:cxn>
              <a:cxn ang="0">
                <a:pos x="7" y="1081"/>
              </a:cxn>
              <a:cxn ang="0">
                <a:pos x="0" y="1301"/>
              </a:cxn>
            </a:cxnLst>
            <a:rect l="0" t="0" r="r" b="b"/>
            <a:pathLst>
              <a:path w="3761" h="1301">
                <a:moveTo>
                  <a:pt x="0" y="1301"/>
                </a:moveTo>
                <a:cubicBezTo>
                  <a:pt x="537" y="615"/>
                  <a:pt x="887" y="532"/>
                  <a:pt x="1514" y="330"/>
                </a:cubicBezTo>
                <a:cubicBezTo>
                  <a:pt x="2141" y="128"/>
                  <a:pt x="3761" y="80"/>
                  <a:pt x="3747" y="65"/>
                </a:cubicBezTo>
                <a:cubicBezTo>
                  <a:pt x="2738" y="0"/>
                  <a:pt x="2001" y="110"/>
                  <a:pt x="1469" y="246"/>
                </a:cubicBezTo>
                <a:cubicBezTo>
                  <a:pt x="939" y="382"/>
                  <a:pt x="395" y="615"/>
                  <a:pt x="7" y="1081"/>
                </a:cubicBezTo>
                <a:lnTo>
                  <a:pt x="0" y="1301"/>
                </a:lnTo>
                <a:close/>
              </a:path>
            </a:pathLst>
          </a:custGeom>
          <a:solidFill>
            <a:srgbClr val="1C1C1C">
              <a:alpha val="10001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50846" name="Rectangle 318"/>
          <p:cNvSpPr>
            <a:spLocks noChangeArrowheads="1"/>
          </p:cNvSpPr>
          <p:nvPr/>
        </p:nvSpPr>
        <p:spPr bwMode="gray">
          <a:xfrm>
            <a:off x="0" y="822325"/>
            <a:ext cx="9144000" cy="128588"/>
          </a:xfrm>
          <a:prstGeom prst="rect">
            <a:avLst/>
          </a:prstGeom>
          <a:solidFill>
            <a:srgbClr val="1C1C1C">
              <a:alpha val="1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50934" name="Group 406"/>
          <p:cNvGrpSpPr>
            <a:grpSpLocks/>
          </p:cNvGrpSpPr>
          <p:nvPr/>
        </p:nvGrpSpPr>
        <p:grpSpPr bwMode="auto">
          <a:xfrm>
            <a:off x="0" y="0"/>
            <a:ext cx="1570070" cy="835025"/>
            <a:chOff x="363" y="-710"/>
            <a:chExt cx="2741" cy="1456"/>
          </a:xfrm>
        </p:grpSpPr>
        <p:sp>
          <p:nvSpPr>
            <p:cNvPr id="150909" name="Freeform 381"/>
            <p:cNvSpPr>
              <a:spLocks/>
            </p:cNvSpPr>
            <p:nvPr userDrawn="1"/>
          </p:nvSpPr>
          <p:spPr bwMode="gray">
            <a:xfrm flipH="1">
              <a:off x="2070" y="-710"/>
              <a:ext cx="1034" cy="1452"/>
            </a:xfrm>
            <a:custGeom>
              <a:avLst/>
              <a:gdLst/>
              <a:ahLst/>
              <a:cxnLst>
                <a:cxn ang="0">
                  <a:pos x="671" y="109"/>
                </a:cxn>
                <a:cxn ang="0">
                  <a:pos x="457" y="25"/>
                </a:cxn>
                <a:cxn ang="0">
                  <a:pos x="359" y="260"/>
                </a:cxn>
                <a:cxn ang="0">
                  <a:pos x="307" y="413"/>
                </a:cxn>
                <a:cxn ang="0">
                  <a:pos x="56" y="548"/>
                </a:cxn>
                <a:cxn ang="0">
                  <a:pos x="0" y="959"/>
                </a:cxn>
                <a:cxn ang="0">
                  <a:pos x="117" y="1563"/>
                </a:cxn>
                <a:cxn ang="0">
                  <a:pos x="195" y="1750"/>
                </a:cxn>
                <a:cxn ang="0">
                  <a:pos x="174" y="2812"/>
                </a:cxn>
                <a:cxn ang="0">
                  <a:pos x="340" y="3090"/>
                </a:cxn>
                <a:cxn ang="0">
                  <a:pos x="388" y="2849"/>
                </a:cxn>
                <a:cxn ang="0">
                  <a:pos x="404" y="2121"/>
                </a:cxn>
                <a:cxn ang="0">
                  <a:pos x="513" y="1851"/>
                </a:cxn>
                <a:cxn ang="0">
                  <a:pos x="574" y="2214"/>
                </a:cxn>
                <a:cxn ang="0">
                  <a:pos x="592" y="3076"/>
                </a:cxn>
                <a:cxn ang="0">
                  <a:pos x="1026" y="3075"/>
                </a:cxn>
                <a:cxn ang="0">
                  <a:pos x="787" y="2922"/>
                </a:cxn>
                <a:cxn ang="0">
                  <a:pos x="761" y="2267"/>
                </a:cxn>
                <a:cxn ang="0">
                  <a:pos x="817" y="1646"/>
                </a:cxn>
                <a:cxn ang="0">
                  <a:pos x="878" y="1221"/>
                </a:cxn>
                <a:cxn ang="0">
                  <a:pos x="1101" y="1333"/>
                </a:cxn>
                <a:cxn ang="0">
                  <a:pos x="1298" y="1258"/>
                </a:cxn>
                <a:cxn ang="0">
                  <a:pos x="1492" y="1116"/>
                </a:cxn>
                <a:cxn ang="0">
                  <a:pos x="1408" y="1573"/>
                </a:cxn>
                <a:cxn ang="0">
                  <a:pos x="1485" y="1697"/>
                </a:cxn>
                <a:cxn ang="0">
                  <a:pos x="1655" y="2526"/>
                </a:cxn>
                <a:cxn ang="0">
                  <a:pos x="1643" y="2922"/>
                </a:cxn>
                <a:cxn ang="0">
                  <a:pos x="1550" y="3020"/>
                </a:cxn>
                <a:cxn ang="0">
                  <a:pos x="1707" y="3078"/>
                </a:cxn>
                <a:cxn ang="0">
                  <a:pos x="1946" y="2996"/>
                </a:cxn>
                <a:cxn ang="0">
                  <a:pos x="1966" y="2521"/>
                </a:cxn>
                <a:cxn ang="0">
                  <a:pos x="1966" y="1624"/>
                </a:cxn>
                <a:cxn ang="0">
                  <a:pos x="2068" y="1415"/>
                </a:cxn>
                <a:cxn ang="0">
                  <a:pos x="2209" y="971"/>
                </a:cxn>
                <a:cxn ang="0">
                  <a:pos x="2185" y="687"/>
                </a:cxn>
                <a:cxn ang="0">
                  <a:pos x="1961" y="456"/>
                </a:cxn>
                <a:cxn ang="0">
                  <a:pos x="2034" y="267"/>
                </a:cxn>
                <a:cxn ang="0">
                  <a:pos x="1924" y="146"/>
                </a:cxn>
                <a:cxn ang="0">
                  <a:pos x="1747" y="158"/>
                </a:cxn>
                <a:cxn ang="0">
                  <a:pos x="1659" y="409"/>
                </a:cxn>
                <a:cxn ang="0">
                  <a:pos x="1735" y="527"/>
                </a:cxn>
                <a:cxn ang="0">
                  <a:pos x="1500" y="674"/>
                </a:cxn>
                <a:cxn ang="0">
                  <a:pos x="1344" y="971"/>
                </a:cxn>
                <a:cxn ang="0">
                  <a:pos x="1218" y="1107"/>
                </a:cxn>
                <a:cxn ang="0">
                  <a:pos x="1076" y="1107"/>
                </a:cxn>
                <a:cxn ang="0">
                  <a:pos x="800" y="910"/>
                </a:cxn>
                <a:cxn ang="0">
                  <a:pos x="683" y="655"/>
                </a:cxn>
                <a:cxn ang="0">
                  <a:pos x="522" y="442"/>
                </a:cxn>
                <a:cxn ang="0">
                  <a:pos x="683" y="358"/>
                </a:cxn>
              </a:cxnLst>
              <a:rect l="0" t="0" r="r" b="b"/>
              <a:pathLst>
                <a:path w="2214" h="3107">
                  <a:moveTo>
                    <a:pt x="727" y="296"/>
                  </a:moveTo>
                  <a:lnTo>
                    <a:pt x="692" y="238"/>
                  </a:lnTo>
                  <a:cubicBezTo>
                    <a:pt x="697" y="223"/>
                    <a:pt x="705" y="209"/>
                    <a:pt x="705" y="194"/>
                  </a:cubicBezTo>
                  <a:cubicBezTo>
                    <a:pt x="705" y="165"/>
                    <a:pt x="671" y="140"/>
                    <a:pt x="671" y="109"/>
                  </a:cubicBezTo>
                  <a:lnTo>
                    <a:pt x="663" y="54"/>
                  </a:lnTo>
                  <a:lnTo>
                    <a:pt x="620" y="8"/>
                  </a:lnTo>
                  <a:lnTo>
                    <a:pt x="559" y="0"/>
                  </a:lnTo>
                  <a:lnTo>
                    <a:pt x="457" y="25"/>
                  </a:lnTo>
                  <a:lnTo>
                    <a:pt x="391" y="56"/>
                  </a:lnTo>
                  <a:lnTo>
                    <a:pt x="354" y="138"/>
                  </a:lnTo>
                  <a:lnTo>
                    <a:pt x="359" y="206"/>
                  </a:lnTo>
                  <a:lnTo>
                    <a:pt x="359" y="260"/>
                  </a:lnTo>
                  <a:lnTo>
                    <a:pt x="371" y="296"/>
                  </a:lnTo>
                  <a:lnTo>
                    <a:pt x="367" y="344"/>
                  </a:lnTo>
                  <a:cubicBezTo>
                    <a:pt x="346" y="391"/>
                    <a:pt x="369" y="354"/>
                    <a:pt x="329" y="371"/>
                  </a:cubicBezTo>
                  <a:cubicBezTo>
                    <a:pt x="319" y="376"/>
                    <a:pt x="316" y="405"/>
                    <a:pt x="307" y="413"/>
                  </a:cubicBezTo>
                  <a:cubicBezTo>
                    <a:pt x="301" y="437"/>
                    <a:pt x="274" y="451"/>
                    <a:pt x="250" y="456"/>
                  </a:cubicBezTo>
                  <a:cubicBezTo>
                    <a:pt x="236" y="464"/>
                    <a:pt x="228" y="476"/>
                    <a:pt x="214" y="485"/>
                  </a:cubicBezTo>
                  <a:lnTo>
                    <a:pt x="141" y="512"/>
                  </a:lnTo>
                  <a:lnTo>
                    <a:pt x="56" y="548"/>
                  </a:lnTo>
                  <a:lnTo>
                    <a:pt x="12" y="598"/>
                  </a:lnTo>
                  <a:lnTo>
                    <a:pt x="5" y="668"/>
                  </a:lnTo>
                  <a:lnTo>
                    <a:pt x="5" y="759"/>
                  </a:lnTo>
                  <a:lnTo>
                    <a:pt x="0" y="959"/>
                  </a:lnTo>
                  <a:lnTo>
                    <a:pt x="5" y="1092"/>
                  </a:lnTo>
                  <a:lnTo>
                    <a:pt x="32" y="1277"/>
                  </a:lnTo>
                  <a:lnTo>
                    <a:pt x="68" y="1453"/>
                  </a:lnTo>
                  <a:cubicBezTo>
                    <a:pt x="85" y="1541"/>
                    <a:pt x="59" y="1556"/>
                    <a:pt x="117" y="1563"/>
                  </a:cubicBezTo>
                  <a:cubicBezTo>
                    <a:pt x="129" y="1585"/>
                    <a:pt x="117" y="1558"/>
                    <a:pt x="117" y="1604"/>
                  </a:cubicBezTo>
                  <a:cubicBezTo>
                    <a:pt x="117" y="1631"/>
                    <a:pt x="129" y="1660"/>
                    <a:pt x="136" y="1684"/>
                  </a:cubicBezTo>
                  <a:cubicBezTo>
                    <a:pt x="143" y="1703"/>
                    <a:pt x="163" y="1716"/>
                    <a:pt x="178" y="1730"/>
                  </a:cubicBezTo>
                  <a:cubicBezTo>
                    <a:pt x="185" y="1738"/>
                    <a:pt x="195" y="1750"/>
                    <a:pt x="195" y="1750"/>
                  </a:cubicBezTo>
                  <a:lnTo>
                    <a:pt x="198" y="1866"/>
                  </a:lnTo>
                  <a:lnTo>
                    <a:pt x="182" y="2158"/>
                  </a:lnTo>
                  <a:lnTo>
                    <a:pt x="182" y="2383"/>
                  </a:lnTo>
                  <a:lnTo>
                    <a:pt x="174" y="2812"/>
                  </a:lnTo>
                  <a:cubicBezTo>
                    <a:pt x="166" y="2950"/>
                    <a:pt x="169" y="2956"/>
                    <a:pt x="229" y="2955"/>
                  </a:cubicBezTo>
                  <a:cubicBezTo>
                    <a:pt x="253" y="2959"/>
                    <a:pt x="234" y="2986"/>
                    <a:pt x="231" y="3019"/>
                  </a:cubicBezTo>
                  <a:cubicBezTo>
                    <a:pt x="226" y="3047"/>
                    <a:pt x="214" y="3077"/>
                    <a:pt x="228" y="3085"/>
                  </a:cubicBezTo>
                  <a:cubicBezTo>
                    <a:pt x="258" y="3107"/>
                    <a:pt x="310" y="3098"/>
                    <a:pt x="340" y="3090"/>
                  </a:cubicBezTo>
                  <a:cubicBezTo>
                    <a:pt x="344" y="3060"/>
                    <a:pt x="338" y="3041"/>
                    <a:pt x="337" y="3018"/>
                  </a:cubicBezTo>
                  <a:cubicBezTo>
                    <a:pt x="334" y="2997"/>
                    <a:pt x="337" y="2973"/>
                    <a:pt x="346" y="2962"/>
                  </a:cubicBezTo>
                  <a:lnTo>
                    <a:pt x="387" y="2953"/>
                  </a:lnTo>
                  <a:lnTo>
                    <a:pt x="388" y="2849"/>
                  </a:lnTo>
                  <a:lnTo>
                    <a:pt x="388" y="2698"/>
                  </a:lnTo>
                  <a:lnTo>
                    <a:pt x="388" y="2505"/>
                  </a:lnTo>
                  <a:lnTo>
                    <a:pt x="401" y="2310"/>
                  </a:lnTo>
                  <a:lnTo>
                    <a:pt x="404" y="2121"/>
                  </a:lnTo>
                  <a:lnTo>
                    <a:pt x="445" y="1935"/>
                  </a:lnTo>
                  <a:lnTo>
                    <a:pt x="469" y="1828"/>
                  </a:lnTo>
                  <a:cubicBezTo>
                    <a:pt x="479" y="1821"/>
                    <a:pt x="485" y="1803"/>
                    <a:pt x="498" y="1806"/>
                  </a:cubicBezTo>
                  <a:cubicBezTo>
                    <a:pt x="501" y="1806"/>
                    <a:pt x="510" y="1847"/>
                    <a:pt x="513" y="1851"/>
                  </a:cubicBezTo>
                  <a:cubicBezTo>
                    <a:pt x="530" y="1893"/>
                    <a:pt x="547" y="1932"/>
                    <a:pt x="559" y="1976"/>
                  </a:cubicBezTo>
                  <a:cubicBezTo>
                    <a:pt x="561" y="2002"/>
                    <a:pt x="561" y="2007"/>
                    <a:pt x="571" y="2029"/>
                  </a:cubicBezTo>
                  <a:cubicBezTo>
                    <a:pt x="578" y="2078"/>
                    <a:pt x="578" y="2125"/>
                    <a:pt x="571" y="2177"/>
                  </a:cubicBezTo>
                  <a:cubicBezTo>
                    <a:pt x="571" y="2189"/>
                    <a:pt x="574" y="2214"/>
                    <a:pt x="574" y="2214"/>
                  </a:cubicBezTo>
                  <a:lnTo>
                    <a:pt x="549" y="2395"/>
                  </a:lnTo>
                  <a:lnTo>
                    <a:pt x="537" y="2718"/>
                  </a:lnTo>
                  <a:cubicBezTo>
                    <a:pt x="535" y="2923"/>
                    <a:pt x="496" y="2922"/>
                    <a:pt x="591" y="2925"/>
                  </a:cubicBezTo>
                  <a:cubicBezTo>
                    <a:pt x="583" y="2983"/>
                    <a:pt x="573" y="3051"/>
                    <a:pt x="592" y="3076"/>
                  </a:cubicBezTo>
                  <a:lnTo>
                    <a:pt x="700" y="3076"/>
                  </a:lnTo>
                  <a:lnTo>
                    <a:pt x="704" y="3040"/>
                  </a:lnTo>
                  <a:lnTo>
                    <a:pt x="763" y="3076"/>
                  </a:lnTo>
                  <a:cubicBezTo>
                    <a:pt x="840" y="3078"/>
                    <a:pt x="947" y="3082"/>
                    <a:pt x="1026" y="3075"/>
                  </a:cubicBezTo>
                  <a:cubicBezTo>
                    <a:pt x="1042" y="3072"/>
                    <a:pt x="1013" y="3048"/>
                    <a:pt x="1012" y="3046"/>
                  </a:cubicBezTo>
                  <a:cubicBezTo>
                    <a:pt x="982" y="3014"/>
                    <a:pt x="948" y="3000"/>
                    <a:pt x="906" y="2995"/>
                  </a:cubicBezTo>
                  <a:cubicBezTo>
                    <a:pt x="878" y="2983"/>
                    <a:pt x="892" y="2988"/>
                    <a:pt x="865" y="2983"/>
                  </a:cubicBezTo>
                  <a:cubicBezTo>
                    <a:pt x="831" y="2968"/>
                    <a:pt x="814" y="2944"/>
                    <a:pt x="787" y="2922"/>
                  </a:cubicBezTo>
                  <a:cubicBezTo>
                    <a:pt x="785" y="2908"/>
                    <a:pt x="772" y="2898"/>
                    <a:pt x="763" y="2886"/>
                  </a:cubicBezTo>
                  <a:lnTo>
                    <a:pt x="800" y="2864"/>
                  </a:lnTo>
                  <a:lnTo>
                    <a:pt x="780" y="2614"/>
                  </a:lnTo>
                  <a:lnTo>
                    <a:pt x="761" y="2267"/>
                  </a:lnTo>
                  <a:lnTo>
                    <a:pt x="772" y="2102"/>
                  </a:lnTo>
                  <a:lnTo>
                    <a:pt x="792" y="1935"/>
                  </a:lnTo>
                  <a:lnTo>
                    <a:pt x="780" y="1660"/>
                  </a:lnTo>
                  <a:lnTo>
                    <a:pt x="817" y="1646"/>
                  </a:lnTo>
                  <a:lnTo>
                    <a:pt x="767" y="1289"/>
                  </a:lnTo>
                  <a:lnTo>
                    <a:pt x="756" y="1179"/>
                  </a:lnTo>
                  <a:cubicBezTo>
                    <a:pt x="780" y="1182"/>
                    <a:pt x="804" y="1182"/>
                    <a:pt x="829" y="1187"/>
                  </a:cubicBezTo>
                  <a:cubicBezTo>
                    <a:pt x="846" y="1189"/>
                    <a:pt x="861" y="1213"/>
                    <a:pt x="878" y="1221"/>
                  </a:cubicBezTo>
                  <a:cubicBezTo>
                    <a:pt x="895" y="1228"/>
                    <a:pt x="916" y="1230"/>
                    <a:pt x="933" y="1236"/>
                  </a:cubicBezTo>
                  <a:cubicBezTo>
                    <a:pt x="955" y="1242"/>
                    <a:pt x="960" y="1258"/>
                    <a:pt x="974" y="1270"/>
                  </a:cubicBezTo>
                  <a:cubicBezTo>
                    <a:pt x="982" y="1277"/>
                    <a:pt x="999" y="1284"/>
                    <a:pt x="999" y="1284"/>
                  </a:cubicBezTo>
                  <a:cubicBezTo>
                    <a:pt x="1018" y="1310"/>
                    <a:pt x="1071" y="1315"/>
                    <a:pt x="1101" y="1333"/>
                  </a:cubicBezTo>
                  <a:cubicBezTo>
                    <a:pt x="1113" y="1347"/>
                    <a:pt x="1126" y="1352"/>
                    <a:pt x="1145" y="1356"/>
                  </a:cubicBezTo>
                  <a:cubicBezTo>
                    <a:pt x="1178" y="1352"/>
                    <a:pt x="1172" y="1334"/>
                    <a:pt x="1205" y="1330"/>
                  </a:cubicBezTo>
                  <a:cubicBezTo>
                    <a:pt x="1215" y="1317"/>
                    <a:pt x="1213" y="1308"/>
                    <a:pt x="1230" y="1305"/>
                  </a:cubicBezTo>
                  <a:cubicBezTo>
                    <a:pt x="1259" y="1267"/>
                    <a:pt x="1244" y="1267"/>
                    <a:pt x="1298" y="1258"/>
                  </a:cubicBezTo>
                  <a:cubicBezTo>
                    <a:pt x="1305" y="1255"/>
                    <a:pt x="1332" y="1236"/>
                    <a:pt x="1332" y="1236"/>
                  </a:cubicBezTo>
                  <a:lnTo>
                    <a:pt x="1427" y="1174"/>
                  </a:lnTo>
                  <a:cubicBezTo>
                    <a:pt x="1437" y="1162"/>
                    <a:pt x="1444" y="1146"/>
                    <a:pt x="1455" y="1136"/>
                  </a:cubicBezTo>
                  <a:cubicBezTo>
                    <a:pt x="1465" y="1127"/>
                    <a:pt x="1492" y="1116"/>
                    <a:pt x="1492" y="1116"/>
                  </a:cubicBezTo>
                  <a:cubicBezTo>
                    <a:pt x="1519" y="1121"/>
                    <a:pt x="1502" y="1187"/>
                    <a:pt x="1492" y="1208"/>
                  </a:cubicBezTo>
                  <a:cubicBezTo>
                    <a:pt x="1487" y="1253"/>
                    <a:pt x="1480" y="1292"/>
                    <a:pt x="1463" y="1333"/>
                  </a:cubicBezTo>
                  <a:cubicBezTo>
                    <a:pt x="1458" y="1362"/>
                    <a:pt x="1449" y="1389"/>
                    <a:pt x="1439" y="1418"/>
                  </a:cubicBezTo>
                  <a:cubicBezTo>
                    <a:pt x="1437" y="1470"/>
                    <a:pt x="1422" y="1522"/>
                    <a:pt x="1408" y="1573"/>
                  </a:cubicBezTo>
                  <a:cubicBezTo>
                    <a:pt x="1405" y="1594"/>
                    <a:pt x="1397" y="1614"/>
                    <a:pt x="1395" y="1636"/>
                  </a:cubicBezTo>
                  <a:cubicBezTo>
                    <a:pt x="1392" y="1663"/>
                    <a:pt x="1388" y="1695"/>
                    <a:pt x="1388" y="1720"/>
                  </a:cubicBezTo>
                  <a:lnTo>
                    <a:pt x="1460" y="1730"/>
                  </a:lnTo>
                  <a:lnTo>
                    <a:pt x="1485" y="1697"/>
                  </a:lnTo>
                  <a:lnTo>
                    <a:pt x="1553" y="1713"/>
                  </a:lnTo>
                  <a:lnTo>
                    <a:pt x="1561" y="1878"/>
                  </a:lnTo>
                  <a:lnTo>
                    <a:pt x="1601" y="2261"/>
                  </a:lnTo>
                  <a:lnTo>
                    <a:pt x="1655" y="2526"/>
                  </a:lnTo>
                  <a:lnTo>
                    <a:pt x="1675" y="2820"/>
                  </a:lnTo>
                  <a:lnTo>
                    <a:pt x="1699" y="2837"/>
                  </a:lnTo>
                  <a:lnTo>
                    <a:pt x="1679" y="2893"/>
                  </a:lnTo>
                  <a:lnTo>
                    <a:pt x="1643" y="2922"/>
                  </a:lnTo>
                  <a:lnTo>
                    <a:pt x="1529" y="2966"/>
                  </a:lnTo>
                  <a:lnTo>
                    <a:pt x="1460" y="2987"/>
                  </a:lnTo>
                  <a:lnTo>
                    <a:pt x="1455" y="3014"/>
                  </a:lnTo>
                  <a:lnTo>
                    <a:pt x="1550" y="3020"/>
                  </a:lnTo>
                  <a:lnTo>
                    <a:pt x="1481" y="3053"/>
                  </a:lnTo>
                  <a:lnTo>
                    <a:pt x="1473" y="3076"/>
                  </a:lnTo>
                  <a:lnTo>
                    <a:pt x="1606" y="3076"/>
                  </a:lnTo>
                  <a:lnTo>
                    <a:pt x="1707" y="3078"/>
                  </a:lnTo>
                  <a:lnTo>
                    <a:pt x="1818" y="3041"/>
                  </a:lnTo>
                  <a:lnTo>
                    <a:pt x="1819" y="3076"/>
                  </a:lnTo>
                  <a:lnTo>
                    <a:pt x="1947" y="3078"/>
                  </a:lnTo>
                  <a:lnTo>
                    <a:pt x="1946" y="2996"/>
                  </a:lnTo>
                  <a:lnTo>
                    <a:pt x="1930" y="2922"/>
                  </a:lnTo>
                  <a:lnTo>
                    <a:pt x="1954" y="2905"/>
                  </a:lnTo>
                  <a:lnTo>
                    <a:pt x="1959" y="2767"/>
                  </a:lnTo>
                  <a:lnTo>
                    <a:pt x="1966" y="2521"/>
                  </a:lnTo>
                  <a:lnTo>
                    <a:pt x="1954" y="2150"/>
                  </a:lnTo>
                  <a:lnTo>
                    <a:pt x="1961" y="2029"/>
                  </a:lnTo>
                  <a:lnTo>
                    <a:pt x="1974" y="1750"/>
                  </a:lnTo>
                  <a:lnTo>
                    <a:pt x="1966" y="1624"/>
                  </a:lnTo>
                  <a:lnTo>
                    <a:pt x="2039" y="1596"/>
                  </a:lnTo>
                  <a:lnTo>
                    <a:pt x="2027" y="1488"/>
                  </a:lnTo>
                  <a:lnTo>
                    <a:pt x="2019" y="1463"/>
                  </a:lnTo>
                  <a:lnTo>
                    <a:pt x="2068" y="1415"/>
                  </a:lnTo>
                  <a:lnTo>
                    <a:pt x="2139" y="1362"/>
                  </a:lnTo>
                  <a:cubicBezTo>
                    <a:pt x="2153" y="1337"/>
                    <a:pt x="2175" y="1315"/>
                    <a:pt x="2185" y="1289"/>
                  </a:cubicBezTo>
                  <a:cubicBezTo>
                    <a:pt x="2187" y="1236"/>
                    <a:pt x="2185" y="1201"/>
                    <a:pt x="2205" y="1156"/>
                  </a:cubicBezTo>
                  <a:cubicBezTo>
                    <a:pt x="2202" y="1099"/>
                    <a:pt x="2187" y="1023"/>
                    <a:pt x="2209" y="971"/>
                  </a:cubicBezTo>
                  <a:cubicBezTo>
                    <a:pt x="2206" y="942"/>
                    <a:pt x="2214" y="914"/>
                    <a:pt x="2187" y="900"/>
                  </a:cubicBezTo>
                  <a:cubicBezTo>
                    <a:pt x="2192" y="884"/>
                    <a:pt x="2194" y="872"/>
                    <a:pt x="2205" y="857"/>
                  </a:cubicBezTo>
                  <a:cubicBezTo>
                    <a:pt x="2200" y="845"/>
                    <a:pt x="2192" y="820"/>
                    <a:pt x="2192" y="820"/>
                  </a:cubicBezTo>
                  <a:cubicBezTo>
                    <a:pt x="2189" y="782"/>
                    <a:pt x="2185" y="731"/>
                    <a:pt x="2185" y="687"/>
                  </a:cubicBezTo>
                  <a:lnTo>
                    <a:pt x="2160" y="668"/>
                  </a:lnTo>
                  <a:lnTo>
                    <a:pt x="2034" y="561"/>
                  </a:lnTo>
                  <a:lnTo>
                    <a:pt x="1996" y="522"/>
                  </a:lnTo>
                  <a:cubicBezTo>
                    <a:pt x="1988" y="502"/>
                    <a:pt x="1976" y="469"/>
                    <a:pt x="1961" y="456"/>
                  </a:cubicBezTo>
                  <a:cubicBezTo>
                    <a:pt x="1957" y="437"/>
                    <a:pt x="1966" y="439"/>
                    <a:pt x="1983" y="433"/>
                  </a:cubicBezTo>
                  <a:cubicBezTo>
                    <a:pt x="1986" y="417"/>
                    <a:pt x="1996" y="403"/>
                    <a:pt x="2003" y="388"/>
                  </a:cubicBezTo>
                  <a:cubicBezTo>
                    <a:pt x="2005" y="369"/>
                    <a:pt x="2003" y="349"/>
                    <a:pt x="2019" y="341"/>
                  </a:cubicBezTo>
                  <a:cubicBezTo>
                    <a:pt x="2036" y="313"/>
                    <a:pt x="2032" y="306"/>
                    <a:pt x="2034" y="267"/>
                  </a:cubicBezTo>
                  <a:cubicBezTo>
                    <a:pt x="2032" y="240"/>
                    <a:pt x="2036" y="248"/>
                    <a:pt x="2021" y="230"/>
                  </a:cubicBezTo>
                  <a:cubicBezTo>
                    <a:pt x="2016" y="226"/>
                    <a:pt x="2010" y="218"/>
                    <a:pt x="2010" y="218"/>
                  </a:cubicBezTo>
                  <a:lnTo>
                    <a:pt x="1971" y="165"/>
                  </a:lnTo>
                  <a:lnTo>
                    <a:pt x="1924" y="146"/>
                  </a:lnTo>
                  <a:lnTo>
                    <a:pt x="1852" y="146"/>
                  </a:lnTo>
                  <a:lnTo>
                    <a:pt x="1821" y="146"/>
                  </a:lnTo>
                  <a:lnTo>
                    <a:pt x="1801" y="129"/>
                  </a:lnTo>
                  <a:lnTo>
                    <a:pt x="1747" y="158"/>
                  </a:lnTo>
                  <a:cubicBezTo>
                    <a:pt x="1732" y="187"/>
                    <a:pt x="1750" y="230"/>
                    <a:pt x="1718" y="238"/>
                  </a:cubicBezTo>
                  <a:cubicBezTo>
                    <a:pt x="1716" y="255"/>
                    <a:pt x="1709" y="269"/>
                    <a:pt x="1694" y="279"/>
                  </a:cubicBezTo>
                  <a:cubicBezTo>
                    <a:pt x="1677" y="308"/>
                    <a:pt x="1696" y="338"/>
                    <a:pt x="1682" y="369"/>
                  </a:cubicBezTo>
                  <a:cubicBezTo>
                    <a:pt x="1679" y="383"/>
                    <a:pt x="1666" y="397"/>
                    <a:pt x="1659" y="409"/>
                  </a:cubicBezTo>
                  <a:cubicBezTo>
                    <a:pt x="1661" y="423"/>
                    <a:pt x="1675" y="427"/>
                    <a:pt x="1682" y="442"/>
                  </a:cubicBezTo>
                  <a:cubicBezTo>
                    <a:pt x="1677" y="467"/>
                    <a:pt x="1687" y="461"/>
                    <a:pt x="1672" y="484"/>
                  </a:cubicBezTo>
                  <a:cubicBezTo>
                    <a:pt x="1679" y="511"/>
                    <a:pt x="1678" y="496"/>
                    <a:pt x="1707" y="514"/>
                  </a:cubicBezTo>
                  <a:cubicBezTo>
                    <a:pt x="1712" y="516"/>
                    <a:pt x="1746" y="524"/>
                    <a:pt x="1735" y="527"/>
                  </a:cubicBezTo>
                  <a:lnTo>
                    <a:pt x="1637" y="546"/>
                  </a:lnTo>
                  <a:lnTo>
                    <a:pt x="1561" y="585"/>
                  </a:lnTo>
                  <a:lnTo>
                    <a:pt x="1509" y="633"/>
                  </a:lnTo>
                  <a:lnTo>
                    <a:pt x="1500" y="674"/>
                  </a:lnTo>
                  <a:lnTo>
                    <a:pt x="1460" y="754"/>
                  </a:lnTo>
                  <a:lnTo>
                    <a:pt x="1425" y="869"/>
                  </a:lnTo>
                  <a:lnTo>
                    <a:pt x="1395" y="922"/>
                  </a:lnTo>
                  <a:lnTo>
                    <a:pt x="1344" y="971"/>
                  </a:lnTo>
                  <a:cubicBezTo>
                    <a:pt x="1333" y="971"/>
                    <a:pt x="1324" y="971"/>
                    <a:pt x="1315" y="973"/>
                  </a:cubicBezTo>
                  <a:cubicBezTo>
                    <a:pt x="1300" y="978"/>
                    <a:pt x="1313" y="1026"/>
                    <a:pt x="1278" y="1034"/>
                  </a:cubicBezTo>
                  <a:cubicBezTo>
                    <a:pt x="1269" y="1053"/>
                    <a:pt x="1274" y="1077"/>
                    <a:pt x="1249" y="1082"/>
                  </a:cubicBezTo>
                  <a:cubicBezTo>
                    <a:pt x="1242" y="1092"/>
                    <a:pt x="1218" y="1107"/>
                    <a:pt x="1218" y="1107"/>
                  </a:cubicBezTo>
                  <a:cubicBezTo>
                    <a:pt x="1210" y="1121"/>
                    <a:pt x="1207" y="1129"/>
                    <a:pt x="1193" y="1136"/>
                  </a:cubicBezTo>
                  <a:cubicBezTo>
                    <a:pt x="1183" y="1150"/>
                    <a:pt x="1181" y="1156"/>
                    <a:pt x="1164" y="1149"/>
                  </a:cubicBezTo>
                  <a:cubicBezTo>
                    <a:pt x="1155" y="1133"/>
                    <a:pt x="1147" y="1132"/>
                    <a:pt x="1133" y="1124"/>
                  </a:cubicBezTo>
                  <a:cubicBezTo>
                    <a:pt x="1084" y="1136"/>
                    <a:pt x="1104" y="1112"/>
                    <a:pt x="1076" y="1107"/>
                  </a:cubicBezTo>
                  <a:cubicBezTo>
                    <a:pt x="1059" y="1104"/>
                    <a:pt x="1045" y="1104"/>
                    <a:pt x="1029" y="1104"/>
                  </a:cubicBezTo>
                  <a:lnTo>
                    <a:pt x="950" y="1034"/>
                  </a:lnTo>
                  <a:lnTo>
                    <a:pt x="846" y="971"/>
                  </a:lnTo>
                  <a:lnTo>
                    <a:pt x="800" y="910"/>
                  </a:lnTo>
                  <a:lnTo>
                    <a:pt x="780" y="881"/>
                  </a:lnTo>
                  <a:lnTo>
                    <a:pt x="761" y="850"/>
                  </a:lnTo>
                  <a:lnTo>
                    <a:pt x="727" y="743"/>
                  </a:lnTo>
                  <a:lnTo>
                    <a:pt x="683" y="655"/>
                  </a:lnTo>
                  <a:lnTo>
                    <a:pt x="632" y="585"/>
                  </a:lnTo>
                  <a:lnTo>
                    <a:pt x="608" y="561"/>
                  </a:lnTo>
                  <a:lnTo>
                    <a:pt x="596" y="509"/>
                  </a:lnTo>
                  <a:lnTo>
                    <a:pt x="522" y="442"/>
                  </a:lnTo>
                  <a:lnTo>
                    <a:pt x="608" y="450"/>
                  </a:lnTo>
                  <a:cubicBezTo>
                    <a:pt x="649" y="445"/>
                    <a:pt x="666" y="447"/>
                    <a:pt x="651" y="408"/>
                  </a:cubicBezTo>
                  <a:cubicBezTo>
                    <a:pt x="658" y="393"/>
                    <a:pt x="673" y="393"/>
                    <a:pt x="671" y="381"/>
                  </a:cubicBezTo>
                  <a:cubicBezTo>
                    <a:pt x="649" y="371"/>
                    <a:pt x="658" y="366"/>
                    <a:pt x="683" y="358"/>
                  </a:cubicBezTo>
                  <a:cubicBezTo>
                    <a:pt x="680" y="330"/>
                    <a:pt x="673" y="323"/>
                    <a:pt x="705" y="321"/>
                  </a:cubicBezTo>
                  <a:cubicBezTo>
                    <a:pt x="712" y="319"/>
                    <a:pt x="747" y="306"/>
                    <a:pt x="727" y="296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0910" name="Freeform 382"/>
            <p:cNvSpPr>
              <a:spLocks/>
            </p:cNvSpPr>
            <p:nvPr userDrawn="1"/>
          </p:nvSpPr>
          <p:spPr bwMode="gray">
            <a:xfrm>
              <a:off x="552" y="-702"/>
              <a:ext cx="28" cy="7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7" y="0"/>
                </a:cxn>
                <a:cxn ang="0">
                  <a:pos x="0" y="20"/>
                </a:cxn>
              </a:cxnLst>
              <a:rect l="0" t="0" r="r" b="b"/>
              <a:pathLst>
                <a:path w="7" h="20">
                  <a:moveTo>
                    <a:pt x="0" y="20"/>
                  </a:moveTo>
                  <a:cubicBezTo>
                    <a:pt x="2" y="13"/>
                    <a:pt x="7" y="0"/>
                    <a:pt x="7" y="0"/>
                  </a:cubicBezTo>
                  <a:cubicBezTo>
                    <a:pt x="7" y="0"/>
                    <a:pt x="2" y="13"/>
                    <a:pt x="0" y="2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73725"/>
                    <a:invGamma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50911" name="Group 383"/>
            <p:cNvGrpSpPr>
              <a:grpSpLocks/>
            </p:cNvGrpSpPr>
            <p:nvPr userDrawn="1"/>
          </p:nvGrpSpPr>
          <p:grpSpPr bwMode="auto">
            <a:xfrm rot="-638871">
              <a:off x="363" y="-483"/>
              <a:ext cx="552" cy="594"/>
              <a:chOff x="173" y="1670"/>
              <a:chExt cx="676" cy="727"/>
            </a:xfrm>
          </p:grpSpPr>
          <p:sp>
            <p:nvSpPr>
              <p:cNvPr id="150912" name="Oval 384"/>
              <p:cNvSpPr>
                <a:spLocks noChangeArrowheads="1"/>
              </p:cNvSpPr>
              <p:nvPr userDrawn="1"/>
            </p:nvSpPr>
            <p:spPr bwMode="gray">
              <a:xfrm>
                <a:off x="442" y="1670"/>
                <a:ext cx="111" cy="10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13" name="Oval 385"/>
              <p:cNvSpPr>
                <a:spLocks noChangeArrowheads="1"/>
              </p:cNvSpPr>
              <p:nvPr userDrawn="1"/>
            </p:nvSpPr>
            <p:spPr bwMode="gray">
              <a:xfrm>
                <a:off x="276" y="1958"/>
                <a:ext cx="157" cy="14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14" name="Oval 386"/>
              <p:cNvSpPr>
                <a:spLocks noChangeArrowheads="1"/>
              </p:cNvSpPr>
              <p:nvPr userDrawn="1"/>
            </p:nvSpPr>
            <p:spPr bwMode="gray">
              <a:xfrm>
                <a:off x="570" y="1845"/>
                <a:ext cx="117" cy="11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15" name="Oval 387"/>
              <p:cNvSpPr>
                <a:spLocks noChangeArrowheads="1"/>
              </p:cNvSpPr>
              <p:nvPr userDrawn="1"/>
            </p:nvSpPr>
            <p:spPr bwMode="gray">
              <a:xfrm>
                <a:off x="322" y="2319"/>
                <a:ext cx="82" cy="7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16" name="Line 388"/>
              <p:cNvSpPr>
                <a:spLocks noChangeShapeType="1"/>
              </p:cNvSpPr>
              <p:nvPr userDrawn="1"/>
            </p:nvSpPr>
            <p:spPr bwMode="gray">
              <a:xfrm>
                <a:off x="355" y="2106"/>
                <a:ext cx="0" cy="215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17" name="Line 389"/>
              <p:cNvSpPr>
                <a:spLocks noChangeShapeType="1"/>
              </p:cNvSpPr>
              <p:nvPr userDrawn="1"/>
            </p:nvSpPr>
            <p:spPr bwMode="gray">
              <a:xfrm flipV="1">
                <a:off x="413" y="1926"/>
                <a:ext cx="175" cy="5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18" name="Line 390"/>
              <p:cNvSpPr>
                <a:spLocks noChangeShapeType="1"/>
              </p:cNvSpPr>
              <p:nvPr userDrawn="1"/>
            </p:nvSpPr>
            <p:spPr bwMode="gray">
              <a:xfrm flipH="1" flipV="1">
                <a:off x="524" y="1757"/>
                <a:ext cx="69" cy="93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19" name="Oval 391"/>
              <p:cNvSpPr>
                <a:spLocks noChangeArrowheads="1"/>
              </p:cNvSpPr>
              <p:nvPr userDrawn="1"/>
            </p:nvSpPr>
            <p:spPr bwMode="gray">
              <a:xfrm>
                <a:off x="767" y="1769"/>
                <a:ext cx="82" cy="7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20" name="Oval 392"/>
              <p:cNvSpPr>
                <a:spLocks noChangeArrowheads="1"/>
              </p:cNvSpPr>
              <p:nvPr userDrawn="1"/>
            </p:nvSpPr>
            <p:spPr bwMode="gray">
              <a:xfrm>
                <a:off x="653" y="2069"/>
                <a:ext cx="94" cy="89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21" name="Line 393"/>
              <p:cNvSpPr>
                <a:spLocks noChangeShapeType="1"/>
              </p:cNvSpPr>
              <p:nvPr userDrawn="1"/>
            </p:nvSpPr>
            <p:spPr bwMode="gray">
              <a:xfrm>
                <a:off x="652" y="1955"/>
                <a:ext cx="29" cy="13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22" name="Line 394"/>
              <p:cNvSpPr>
                <a:spLocks noChangeShapeType="1"/>
              </p:cNvSpPr>
              <p:nvPr userDrawn="1"/>
            </p:nvSpPr>
            <p:spPr bwMode="gray">
              <a:xfrm flipV="1">
                <a:off x="687" y="1804"/>
                <a:ext cx="87" cy="7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23" name="Oval 395"/>
              <p:cNvSpPr>
                <a:spLocks noChangeArrowheads="1"/>
              </p:cNvSpPr>
              <p:nvPr userDrawn="1"/>
            </p:nvSpPr>
            <p:spPr bwMode="gray">
              <a:xfrm>
                <a:off x="173" y="1839"/>
                <a:ext cx="82" cy="7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24" name="Line 396"/>
              <p:cNvSpPr>
                <a:spLocks noChangeShapeType="1"/>
              </p:cNvSpPr>
              <p:nvPr userDrawn="1"/>
            </p:nvSpPr>
            <p:spPr bwMode="gray">
              <a:xfrm>
                <a:off x="221" y="1908"/>
                <a:ext cx="70" cy="7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25" name="Line 397"/>
              <p:cNvSpPr>
                <a:spLocks noChangeShapeType="1"/>
              </p:cNvSpPr>
              <p:nvPr userDrawn="1"/>
            </p:nvSpPr>
            <p:spPr bwMode="gray">
              <a:xfrm flipH="1">
                <a:off x="550" y="2132"/>
                <a:ext cx="127" cy="3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26" name="Oval 398"/>
              <p:cNvSpPr>
                <a:spLocks noChangeArrowheads="1"/>
              </p:cNvSpPr>
              <p:nvPr userDrawn="1"/>
            </p:nvSpPr>
            <p:spPr bwMode="gray">
              <a:xfrm>
                <a:off x="493" y="2135"/>
                <a:ext cx="82" cy="7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27" name="Line 399"/>
              <p:cNvSpPr>
                <a:spLocks noChangeShapeType="1"/>
              </p:cNvSpPr>
              <p:nvPr userDrawn="1"/>
            </p:nvSpPr>
            <p:spPr bwMode="gray">
              <a:xfrm>
                <a:off x="727" y="2147"/>
                <a:ext cx="29" cy="3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0928" name="Oval 400"/>
              <p:cNvSpPr>
                <a:spLocks noChangeArrowheads="1"/>
              </p:cNvSpPr>
              <p:nvPr userDrawn="1"/>
            </p:nvSpPr>
            <p:spPr bwMode="gray">
              <a:xfrm>
                <a:off x="740" y="2190"/>
                <a:ext cx="82" cy="7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50929" name="Freeform 401"/>
            <p:cNvSpPr>
              <a:spLocks/>
            </p:cNvSpPr>
            <p:nvPr userDrawn="1"/>
          </p:nvSpPr>
          <p:spPr bwMode="gray">
            <a:xfrm>
              <a:off x="886" y="-24"/>
              <a:ext cx="290" cy="770"/>
            </a:xfrm>
            <a:custGeom>
              <a:avLst/>
              <a:gdLst/>
              <a:ahLst/>
              <a:cxnLst>
                <a:cxn ang="0">
                  <a:pos x="543" y="7"/>
                </a:cxn>
                <a:cxn ang="0">
                  <a:pos x="356" y="148"/>
                </a:cxn>
                <a:cxn ang="0">
                  <a:pos x="363" y="289"/>
                </a:cxn>
                <a:cxn ang="0">
                  <a:pos x="414" y="355"/>
                </a:cxn>
                <a:cxn ang="0">
                  <a:pos x="443" y="418"/>
                </a:cxn>
                <a:cxn ang="0">
                  <a:pos x="393" y="496"/>
                </a:cxn>
                <a:cxn ang="0">
                  <a:pos x="159" y="631"/>
                </a:cxn>
                <a:cxn ang="0">
                  <a:pos x="134" y="750"/>
                </a:cxn>
                <a:cxn ang="0">
                  <a:pos x="110" y="865"/>
                </a:cxn>
                <a:cxn ang="0">
                  <a:pos x="42" y="1006"/>
                </a:cxn>
                <a:cxn ang="0">
                  <a:pos x="15" y="1399"/>
                </a:cxn>
                <a:cxn ang="0">
                  <a:pos x="41" y="1617"/>
                </a:cxn>
                <a:cxn ang="0">
                  <a:pos x="75" y="1599"/>
                </a:cxn>
                <a:cxn ang="0">
                  <a:pos x="107" y="1585"/>
                </a:cxn>
                <a:cxn ang="0">
                  <a:pos x="147" y="1501"/>
                </a:cxn>
                <a:cxn ang="0">
                  <a:pos x="207" y="1303"/>
                </a:cxn>
                <a:cxn ang="0">
                  <a:pos x="260" y="1122"/>
                </a:cxn>
                <a:cxn ang="0">
                  <a:pos x="284" y="997"/>
                </a:cxn>
                <a:cxn ang="0">
                  <a:pos x="306" y="1332"/>
                </a:cxn>
                <a:cxn ang="0">
                  <a:pos x="270" y="1558"/>
                </a:cxn>
                <a:cxn ang="0">
                  <a:pos x="314" y="1815"/>
                </a:cxn>
                <a:cxn ang="0">
                  <a:pos x="336" y="1932"/>
                </a:cxn>
                <a:cxn ang="0">
                  <a:pos x="423" y="2401"/>
                </a:cxn>
                <a:cxn ang="0">
                  <a:pos x="462" y="2778"/>
                </a:cxn>
                <a:cxn ang="0">
                  <a:pos x="501" y="3094"/>
                </a:cxn>
                <a:cxn ang="0">
                  <a:pos x="492" y="3127"/>
                </a:cxn>
                <a:cxn ang="0">
                  <a:pos x="530" y="3256"/>
                </a:cxn>
                <a:cxn ang="0">
                  <a:pos x="665" y="3141"/>
                </a:cxn>
                <a:cxn ang="0">
                  <a:pos x="710" y="3049"/>
                </a:cxn>
                <a:cxn ang="0">
                  <a:pos x="657" y="2688"/>
                </a:cxn>
                <a:cxn ang="0">
                  <a:pos x="687" y="2455"/>
                </a:cxn>
                <a:cxn ang="0">
                  <a:pos x="683" y="2068"/>
                </a:cxn>
                <a:cxn ang="0">
                  <a:pos x="686" y="1854"/>
                </a:cxn>
                <a:cxn ang="0">
                  <a:pos x="713" y="2164"/>
                </a:cxn>
                <a:cxn ang="0">
                  <a:pos x="722" y="2548"/>
                </a:cxn>
                <a:cxn ang="0">
                  <a:pos x="728" y="3078"/>
                </a:cxn>
                <a:cxn ang="0">
                  <a:pos x="738" y="3207"/>
                </a:cxn>
                <a:cxn ang="0">
                  <a:pos x="797" y="3255"/>
                </a:cxn>
                <a:cxn ang="0">
                  <a:pos x="978" y="3276"/>
                </a:cxn>
                <a:cxn ang="0">
                  <a:pos x="918" y="3151"/>
                </a:cxn>
                <a:cxn ang="0">
                  <a:pos x="965" y="3108"/>
                </a:cxn>
                <a:cxn ang="0">
                  <a:pos x="987" y="2605"/>
                </a:cxn>
                <a:cxn ang="0">
                  <a:pos x="1037" y="2418"/>
                </a:cxn>
                <a:cxn ang="0">
                  <a:pos x="1209" y="2361"/>
                </a:cxn>
                <a:cxn ang="0">
                  <a:pos x="1241" y="2023"/>
                </a:cxn>
                <a:cxn ang="0">
                  <a:pos x="1147" y="1809"/>
                </a:cxn>
                <a:cxn ang="0">
                  <a:pos x="1149" y="1762"/>
                </a:cxn>
                <a:cxn ang="0">
                  <a:pos x="1095" y="1630"/>
                </a:cxn>
                <a:cxn ang="0">
                  <a:pos x="1118" y="1482"/>
                </a:cxn>
                <a:cxn ang="0">
                  <a:pos x="974" y="546"/>
                </a:cxn>
                <a:cxn ang="0">
                  <a:pos x="698" y="459"/>
                </a:cxn>
                <a:cxn ang="0">
                  <a:pos x="642" y="343"/>
                </a:cxn>
                <a:cxn ang="0">
                  <a:pos x="689" y="274"/>
                </a:cxn>
                <a:cxn ang="0">
                  <a:pos x="644" y="69"/>
                </a:cxn>
              </a:cxnLst>
              <a:rect l="0" t="0" r="r" b="b"/>
              <a:pathLst>
                <a:path w="1241" h="3280">
                  <a:moveTo>
                    <a:pt x="606" y="43"/>
                  </a:moveTo>
                  <a:cubicBezTo>
                    <a:pt x="589" y="33"/>
                    <a:pt x="575" y="7"/>
                    <a:pt x="543" y="7"/>
                  </a:cubicBezTo>
                  <a:cubicBezTo>
                    <a:pt x="500" y="0"/>
                    <a:pt x="448" y="29"/>
                    <a:pt x="416" y="45"/>
                  </a:cubicBezTo>
                  <a:cubicBezTo>
                    <a:pt x="385" y="68"/>
                    <a:pt x="364" y="116"/>
                    <a:pt x="356" y="148"/>
                  </a:cubicBezTo>
                  <a:cubicBezTo>
                    <a:pt x="348" y="180"/>
                    <a:pt x="369" y="216"/>
                    <a:pt x="368" y="240"/>
                  </a:cubicBezTo>
                  <a:cubicBezTo>
                    <a:pt x="369" y="263"/>
                    <a:pt x="359" y="272"/>
                    <a:pt x="363" y="289"/>
                  </a:cubicBezTo>
                  <a:cubicBezTo>
                    <a:pt x="368" y="306"/>
                    <a:pt x="379" y="326"/>
                    <a:pt x="393" y="343"/>
                  </a:cubicBezTo>
                  <a:lnTo>
                    <a:pt x="414" y="355"/>
                  </a:lnTo>
                  <a:lnTo>
                    <a:pt x="435" y="397"/>
                  </a:lnTo>
                  <a:lnTo>
                    <a:pt x="443" y="418"/>
                  </a:lnTo>
                  <a:lnTo>
                    <a:pt x="446" y="448"/>
                  </a:lnTo>
                  <a:lnTo>
                    <a:pt x="393" y="496"/>
                  </a:lnTo>
                  <a:lnTo>
                    <a:pt x="261" y="565"/>
                  </a:lnTo>
                  <a:cubicBezTo>
                    <a:pt x="222" y="587"/>
                    <a:pt x="178" y="611"/>
                    <a:pt x="159" y="631"/>
                  </a:cubicBezTo>
                  <a:cubicBezTo>
                    <a:pt x="152" y="659"/>
                    <a:pt x="146" y="688"/>
                    <a:pt x="146" y="688"/>
                  </a:cubicBezTo>
                  <a:lnTo>
                    <a:pt x="134" y="750"/>
                  </a:lnTo>
                  <a:lnTo>
                    <a:pt x="111" y="823"/>
                  </a:lnTo>
                  <a:lnTo>
                    <a:pt x="110" y="865"/>
                  </a:lnTo>
                  <a:lnTo>
                    <a:pt x="59" y="930"/>
                  </a:lnTo>
                  <a:lnTo>
                    <a:pt x="42" y="1006"/>
                  </a:lnTo>
                  <a:cubicBezTo>
                    <a:pt x="24" y="1059"/>
                    <a:pt x="8" y="1154"/>
                    <a:pt x="0" y="1218"/>
                  </a:cubicBezTo>
                  <a:lnTo>
                    <a:pt x="15" y="1399"/>
                  </a:lnTo>
                  <a:lnTo>
                    <a:pt x="14" y="1531"/>
                  </a:lnTo>
                  <a:cubicBezTo>
                    <a:pt x="18" y="1567"/>
                    <a:pt x="26" y="1620"/>
                    <a:pt x="41" y="1617"/>
                  </a:cubicBezTo>
                  <a:cubicBezTo>
                    <a:pt x="56" y="1614"/>
                    <a:pt x="55" y="1564"/>
                    <a:pt x="62" y="1560"/>
                  </a:cubicBezTo>
                  <a:cubicBezTo>
                    <a:pt x="68" y="1557"/>
                    <a:pt x="69" y="1597"/>
                    <a:pt x="75" y="1599"/>
                  </a:cubicBezTo>
                  <a:cubicBezTo>
                    <a:pt x="83" y="1603"/>
                    <a:pt x="93" y="1572"/>
                    <a:pt x="98" y="1570"/>
                  </a:cubicBezTo>
                  <a:cubicBezTo>
                    <a:pt x="103" y="1568"/>
                    <a:pt x="103" y="1585"/>
                    <a:pt x="107" y="1585"/>
                  </a:cubicBezTo>
                  <a:cubicBezTo>
                    <a:pt x="111" y="1585"/>
                    <a:pt x="118" y="1583"/>
                    <a:pt x="125" y="1569"/>
                  </a:cubicBezTo>
                  <a:lnTo>
                    <a:pt x="147" y="1501"/>
                  </a:lnTo>
                  <a:lnTo>
                    <a:pt x="159" y="1399"/>
                  </a:lnTo>
                  <a:lnTo>
                    <a:pt x="207" y="1303"/>
                  </a:lnTo>
                  <a:lnTo>
                    <a:pt x="207" y="1207"/>
                  </a:lnTo>
                  <a:lnTo>
                    <a:pt x="260" y="1122"/>
                  </a:lnTo>
                  <a:lnTo>
                    <a:pt x="258" y="1041"/>
                  </a:lnTo>
                  <a:lnTo>
                    <a:pt x="284" y="997"/>
                  </a:lnTo>
                  <a:lnTo>
                    <a:pt x="314" y="1212"/>
                  </a:lnTo>
                  <a:lnTo>
                    <a:pt x="306" y="1332"/>
                  </a:lnTo>
                  <a:lnTo>
                    <a:pt x="269" y="1500"/>
                  </a:lnTo>
                  <a:lnTo>
                    <a:pt x="270" y="1558"/>
                  </a:lnTo>
                  <a:lnTo>
                    <a:pt x="225" y="1804"/>
                  </a:lnTo>
                  <a:lnTo>
                    <a:pt x="314" y="1815"/>
                  </a:lnTo>
                  <a:lnTo>
                    <a:pt x="320" y="1905"/>
                  </a:lnTo>
                  <a:lnTo>
                    <a:pt x="336" y="1932"/>
                  </a:lnTo>
                  <a:cubicBezTo>
                    <a:pt x="336" y="1932"/>
                    <a:pt x="350" y="2065"/>
                    <a:pt x="365" y="2199"/>
                  </a:cubicBezTo>
                  <a:cubicBezTo>
                    <a:pt x="393" y="2347"/>
                    <a:pt x="387" y="2329"/>
                    <a:pt x="423" y="2401"/>
                  </a:cubicBezTo>
                  <a:cubicBezTo>
                    <a:pt x="416" y="2451"/>
                    <a:pt x="425" y="2451"/>
                    <a:pt x="428" y="2523"/>
                  </a:cubicBezTo>
                  <a:cubicBezTo>
                    <a:pt x="437" y="2646"/>
                    <a:pt x="459" y="2717"/>
                    <a:pt x="462" y="2778"/>
                  </a:cubicBezTo>
                  <a:cubicBezTo>
                    <a:pt x="470" y="2844"/>
                    <a:pt x="467" y="2867"/>
                    <a:pt x="474" y="2920"/>
                  </a:cubicBezTo>
                  <a:cubicBezTo>
                    <a:pt x="488" y="3006"/>
                    <a:pt x="495" y="3062"/>
                    <a:pt x="501" y="3094"/>
                  </a:cubicBezTo>
                  <a:lnTo>
                    <a:pt x="521" y="3094"/>
                  </a:lnTo>
                  <a:lnTo>
                    <a:pt x="492" y="3127"/>
                  </a:lnTo>
                  <a:lnTo>
                    <a:pt x="467" y="3214"/>
                  </a:lnTo>
                  <a:cubicBezTo>
                    <a:pt x="473" y="3235"/>
                    <a:pt x="497" y="3253"/>
                    <a:pt x="530" y="3256"/>
                  </a:cubicBezTo>
                  <a:cubicBezTo>
                    <a:pt x="606" y="3256"/>
                    <a:pt x="647" y="3251"/>
                    <a:pt x="665" y="3229"/>
                  </a:cubicBezTo>
                  <a:lnTo>
                    <a:pt x="665" y="3141"/>
                  </a:lnTo>
                  <a:lnTo>
                    <a:pt x="696" y="3108"/>
                  </a:lnTo>
                  <a:lnTo>
                    <a:pt x="710" y="3049"/>
                  </a:lnTo>
                  <a:lnTo>
                    <a:pt x="648" y="2791"/>
                  </a:lnTo>
                  <a:lnTo>
                    <a:pt x="657" y="2688"/>
                  </a:lnTo>
                  <a:lnTo>
                    <a:pt x="675" y="2622"/>
                  </a:lnTo>
                  <a:lnTo>
                    <a:pt x="687" y="2455"/>
                  </a:lnTo>
                  <a:lnTo>
                    <a:pt x="687" y="2263"/>
                  </a:lnTo>
                  <a:lnTo>
                    <a:pt x="683" y="2068"/>
                  </a:lnTo>
                  <a:lnTo>
                    <a:pt x="675" y="1926"/>
                  </a:lnTo>
                  <a:lnTo>
                    <a:pt x="686" y="1854"/>
                  </a:lnTo>
                  <a:lnTo>
                    <a:pt x="713" y="2025"/>
                  </a:lnTo>
                  <a:lnTo>
                    <a:pt x="713" y="2164"/>
                  </a:lnTo>
                  <a:lnTo>
                    <a:pt x="735" y="2359"/>
                  </a:lnTo>
                  <a:lnTo>
                    <a:pt x="722" y="2548"/>
                  </a:lnTo>
                  <a:lnTo>
                    <a:pt x="725" y="2836"/>
                  </a:lnTo>
                  <a:lnTo>
                    <a:pt x="728" y="3078"/>
                  </a:lnTo>
                  <a:lnTo>
                    <a:pt x="737" y="3166"/>
                  </a:lnTo>
                  <a:lnTo>
                    <a:pt x="738" y="3207"/>
                  </a:lnTo>
                  <a:lnTo>
                    <a:pt x="749" y="3252"/>
                  </a:lnTo>
                  <a:lnTo>
                    <a:pt x="797" y="3255"/>
                  </a:lnTo>
                  <a:lnTo>
                    <a:pt x="804" y="3277"/>
                  </a:lnTo>
                  <a:cubicBezTo>
                    <a:pt x="834" y="3280"/>
                    <a:pt x="881" y="3277"/>
                    <a:pt x="978" y="3276"/>
                  </a:cubicBezTo>
                  <a:cubicBezTo>
                    <a:pt x="999" y="3264"/>
                    <a:pt x="995" y="3232"/>
                    <a:pt x="995" y="3232"/>
                  </a:cubicBezTo>
                  <a:lnTo>
                    <a:pt x="918" y="3151"/>
                  </a:lnTo>
                  <a:lnTo>
                    <a:pt x="899" y="3099"/>
                  </a:lnTo>
                  <a:lnTo>
                    <a:pt x="965" y="3108"/>
                  </a:lnTo>
                  <a:lnTo>
                    <a:pt x="989" y="2794"/>
                  </a:lnTo>
                  <a:lnTo>
                    <a:pt x="987" y="2605"/>
                  </a:lnTo>
                  <a:lnTo>
                    <a:pt x="978" y="2428"/>
                  </a:lnTo>
                  <a:lnTo>
                    <a:pt x="1037" y="2418"/>
                  </a:lnTo>
                  <a:lnTo>
                    <a:pt x="1149" y="2429"/>
                  </a:lnTo>
                  <a:lnTo>
                    <a:pt x="1209" y="2361"/>
                  </a:lnTo>
                  <a:lnTo>
                    <a:pt x="1229" y="2169"/>
                  </a:lnTo>
                  <a:lnTo>
                    <a:pt x="1241" y="2023"/>
                  </a:lnTo>
                  <a:lnTo>
                    <a:pt x="1217" y="1815"/>
                  </a:lnTo>
                  <a:lnTo>
                    <a:pt x="1147" y="1809"/>
                  </a:lnTo>
                  <a:cubicBezTo>
                    <a:pt x="1132" y="1804"/>
                    <a:pt x="1125" y="1791"/>
                    <a:pt x="1125" y="1783"/>
                  </a:cubicBezTo>
                  <a:cubicBezTo>
                    <a:pt x="1125" y="1774"/>
                    <a:pt x="1143" y="1769"/>
                    <a:pt x="1149" y="1762"/>
                  </a:cubicBezTo>
                  <a:cubicBezTo>
                    <a:pt x="1155" y="1755"/>
                    <a:pt x="1165" y="1769"/>
                    <a:pt x="1160" y="1741"/>
                  </a:cubicBezTo>
                  <a:cubicBezTo>
                    <a:pt x="1139" y="1666"/>
                    <a:pt x="1102" y="1687"/>
                    <a:pt x="1095" y="1630"/>
                  </a:cubicBezTo>
                  <a:lnTo>
                    <a:pt x="1122" y="1624"/>
                  </a:lnTo>
                  <a:lnTo>
                    <a:pt x="1118" y="1482"/>
                  </a:lnTo>
                  <a:cubicBezTo>
                    <a:pt x="1108" y="1353"/>
                    <a:pt x="1083" y="1003"/>
                    <a:pt x="1059" y="847"/>
                  </a:cubicBezTo>
                  <a:cubicBezTo>
                    <a:pt x="1035" y="727"/>
                    <a:pt x="1002" y="666"/>
                    <a:pt x="974" y="546"/>
                  </a:cubicBezTo>
                  <a:cubicBezTo>
                    <a:pt x="926" y="516"/>
                    <a:pt x="827" y="498"/>
                    <a:pt x="779" y="480"/>
                  </a:cubicBezTo>
                  <a:lnTo>
                    <a:pt x="698" y="459"/>
                  </a:lnTo>
                  <a:lnTo>
                    <a:pt x="642" y="409"/>
                  </a:lnTo>
                  <a:lnTo>
                    <a:pt x="642" y="343"/>
                  </a:lnTo>
                  <a:lnTo>
                    <a:pt x="656" y="316"/>
                  </a:lnTo>
                  <a:cubicBezTo>
                    <a:pt x="664" y="305"/>
                    <a:pt x="687" y="292"/>
                    <a:pt x="689" y="274"/>
                  </a:cubicBezTo>
                  <a:cubicBezTo>
                    <a:pt x="694" y="238"/>
                    <a:pt x="684" y="214"/>
                    <a:pt x="669" y="208"/>
                  </a:cubicBezTo>
                  <a:cubicBezTo>
                    <a:pt x="665" y="130"/>
                    <a:pt x="657" y="102"/>
                    <a:pt x="644" y="69"/>
                  </a:cubicBezTo>
                  <a:lnTo>
                    <a:pt x="606" y="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0930" name="Freeform 402"/>
            <p:cNvSpPr>
              <a:spLocks/>
            </p:cNvSpPr>
            <p:nvPr userDrawn="1"/>
          </p:nvSpPr>
          <p:spPr bwMode="gray">
            <a:xfrm>
              <a:off x="917" y="-352"/>
              <a:ext cx="1100" cy="1096"/>
            </a:xfrm>
            <a:custGeom>
              <a:avLst/>
              <a:gdLst/>
              <a:ahLst/>
              <a:cxnLst>
                <a:cxn ang="0">
                  <a:pos x="1020" y="21"/>
                </a:cxn>
                <a:cxn ang="0">
                  <a:pos x="978" y="12"/>
                </a:cxn>
                <a:cxn ang="0">
                  <a:pos x="949" y="4"/>
                </a:cxn>
                <a:cxn ang="0">
                  <a:pos x="868" y="12"/>
                </a:cxn>
                <a:cxn ang="0">
                  <a:pos x="813" y="54"/>
                </a:cxn>
                <a:cxn ang="0">
                  <a:pos x="818" y="80"/>
                </a:cxn>
                <a:cxn ang="0">
                  <a:pos x="827" y="141"/>
                </a:cxn>
                <a:cxn ang="0">
                  <a:pos x="848" y="204"/>
                </a:cxn>
                <a:cxn ang="0">
                  <a:pos x="857" y="242"/>
                </a:cxn>
                <a:cxn ang="0">
                  <a:pos x="845" y="270"/>
                </a:cxn>
                <a:cxn ang="0">
                  <a:pos x="751" y="303"/>
                </a:cxn>
                <a:cxn ang="0">
                  <a:pos x="708" y="340"/>
                </a:cxn>
                <a:cxn ang="0">
                  <a:pos x="694" y="410"/>
                </a:cxn>
                <a:cxn ang="0">
                  <a:pos x="676" y="438"/>
                </a:cxn>
                <a:cxn ang="0">
                  <a:pos x="630" y="486"/>
                </a:cxn>
                <a:cxn ang="0">
                  <a:pos x="595" y="508"/>
                </a:cxn>
                <a:cxn ang="0">
                  <a:pos x="524" y="482"/>
                </a:cxn>
                <a:cxn ang="0">
                  <a:pos x="485" y="455"/>
                </a:cxn>
                <a:cxn ang="0">
                  <a:pos x="442" y="414"/>
                </a:cxn>
                <a:cxn ang="0">
                  <a:pos x="357" y="423"/>
                </a:cxn>
                <a:cxn ang="0">
                  <a:pos x="0" y="291"/>
                </a:cxn>
                <a:cxn ang="0">
                  <a:pos x="345" y="445"/>
                </a:cxn>
                <a:cxn ang="0">
                  <a:pos x="380" y="495"/>
                </a:cxn>
                <a:cxn ang="0">
                  <a:pos x="439" y="532"/>
                </a:cxn>
                <a:cxn ang="0">
                  <a:pos x="460" y="578"/>
                </a:cxn>
                <a:cxn ang="0">
                  <a:pos x="488" y="602"/>
                </a:cxn>
                <a:cxn ang="0">
                  <a:pos x="607" y="654"/>
                </a:cxn>
                <a:cxn ang="0">
                  <a:pos x="680" y="621"/>
                </a:cxn>
                <a:cxn ang="0">
                  <a:pos x="726" y="602"/>
                </a:cxn>
                <a:cxn ang="0">
                  <a:pos x="747" y="569"/>
                </a:cxn>
                <a:cxn ang="0">
                  <a:pos x="772" y="534"/>
                </a:cxn>
                <a:cxn ang="0">
                  <a:pos x="790" y="551"/>
                </a:cxn>
                <a:cxn ang="0">
                  <a:pos x="751" y="560"/>
                </a:cxn>
                <a:cxn ang="0">
                  <a:pos x="793" y="591"/>
                </a:cxn>
                <a:cxn ang="0">
                  <a:pos x="779" y="632"/>
                </a:cxn>
                <a:cxn ang="0">
                  <a:pos x="770" y="689"/>
                </a:cxn>
                <a:cxn ang="0">
                  <a:pos x="703" y="741"/>
                </a:cxn>
                <a:cxn ang="0">
                  <a:pos x="694" y="820"/>
                </a:cxn>
                <a:cxn ang="0">
                  <a:pos x="680" y="874"/>
                </a:cxn>
                <a:cxn ang="0">
                  <a:pos x="662" y="918"/>
                </a:cxn>
                <a:cxn ang="0">
                  <a:pos x="657" y="977"/>
                </a:cxn>
                <a:cxn ang="0">
                  <a:pos x="639" y="1025"/>
                </a:cxn>
                <a:cxn ang="0">
                  <a:pos x="621" y="1108"/>
                </a:cxn>
                <a:cxn ang="0">
                  <a:pos x="891" y="1023"/>
                </a:cxn>
                <a:cxn ang="0">
                  <a:pos x="974" y="1104"/>
                </a:cxn>
                <a:cxn ang="0">
                  <a:pos x="1201" y="938"/>
                </a:cxn>
                <a:cxn ang="0">
                  <a:pos x="1169" y="787"/>
                </a:cxn>
                <a:cxn ang="0">
                  <a:pos x="1157" y="700"/>
                </a:cxn>
                <a:cxn ang="0">
                  <a:pos x="1212" y="696"/>
                </a:cxn>
                <a:cxn ang="0">
                  <a:pos x="1260" y="650"/>
                </a:cxn>
                <a:cxn ang="0">
                  <a:pos x="1265" y="608"/>
                </a:cxn>
                <a:cxn ang="0">
                  <a:pos x="1254" y="503"/>
                </a:cxn>
                <a:cxn ang="0">
                  <a:pos x="1260" y="466"/>
                </a:cxn>
                <a:cxn ang="0">
                  <a:pos x="1187" y="287"/>
                </a:cxn>
                <a:cxn ang="0">
                  <a:pos x="1084" y="255"/>
                </a:cxn>
                <a:cxn ang="0">
                  <a:pos x="1045" y="213"/>
                </a:cxn>
                <a:cxn ang="0">
                  <a:pos x="1061" y="196"/>
                </a:cxn>
                <a:cxn ang="0">
                  <a:pos x="1061" y="119"/>
                </a:cxn>
                <a:cxn ang="0">
                  <a:pos x="1052" y="63"/>
                </a:cxn>
                <a:cxn ang="0">
                  <a:pos x="1038" y="41"/>
                </a:cxn>
              </a:cxnLst>
              <a:rect l="0" t="0" r="r" b="b"/>
              <a:pathLst>
                <a:path w="1265" h="1108">
                  <a:moveTo>
                    <a:pt x="1040" y="4"/>
                  </a:moveTo>
                  <a:cubicBezTo>
                    <a:pt x="1037" y="0"/>
                    <a:pt x="1026" y="21"/>
                    <a:pt x="1020" y="21"/>
                  </a:cubicBezTo>
                  <a:lnTo>
                    <a:pt x="1004" y="4"/>
                  </a:lnTo>
                  <a:lnTo>
                    <a:pt x="978" y="12"/>
                  </a:lnTo>
                  <a:lnTo>
                    <a:pt x="960" y="12"/>
                  </a:lnTo>
                  <a:lnTo>
                    <a:pt x="949" y="4"/>
                  </a:lnTo>
                  <a:lnTo>
                    <a:pt x="914" y="6"/>
                  </a:lnTo>
                  <a:lnTo>
                    <a:pt x="868" y="12"/>
                  </a:lnTo>
                  <a:lnTo>
                    <a:pt x="852" y="28"/>
                  </a:lnTo>
                  <a:lnTo>
                    <a:pt x="813" y="54"/>
                  </a:lnTo>
                  <a:lnTo>
                    <a:pt x="820" y="67"/>
                  </a:lnTo>
                  <a:lnTo>
                    <a:pt x="818" y="80"/>
                  </a:lnTo>
                  <a:lnTo>
                    <a:pt x="827" y="113"/>
                  </a:lnTo>
                  <a:lnTo>
                    <a:pt x="827" y="141"/>
                  </a:lnTo>
                  <a:lnTo>
                    <a:pt x="834" y="170"/>
                  </a:lnTo>
                  <a:lnTo>
                    <a:pt x="848" y="204"/>
                  </a:lnTo>
                  <a:lnTo>
                    <a:pt x="850" y="220"/>
                  </a:lnTo>
                  <a:lnTo>
                    <a:pt x="857" y="242"/>
                  </a:lnTo>
                  <a:lnTo>
                    <a:pt x="859" y="255"/>
                  </a:lnTo>
                  <a:lnTo>
                    <a:pt x="845" y="270"/>
                  </a:lnTo>
                  <a:lnTo>
                    <a:pt x="788" y="287"/>
                  </a:lnTo>
                  <a:lnTo>
                    <a:pt x="751" y="303"/>
                  </a:lnTo>
                  <a:cubicBezTo>
                    <a:pt x="740" y="307"/>
                    <a:pt x="724" y="308"/>
                    <a:pt x="717" y="314"/>
                  </a:cubicBezTo>
                  <a:cubicBezTo>
                    <a:pt x="710" y="319"/>
                    <a:pt x="708" y="330"/>
                    <a:pt x="708" y="340"/>
                  </a:cubicBezTo>
                  <a:lnTo>
                    <a:pt x="712" y="377"/>
                  </a:lnTo>
                  <a:lnTo>
                    <a:pt x="694" y="410"/>
                  </a:lnTo>
                  <a:lnTo>
                    <a:pt x="692" y="425"/>
                  </a:lnTo>
                  <a:lnTo>
                    <a:pt x="676" y="438"/>
                  </a:lnTo>
                  <a:lnTo>
                    <a:pt x="664" y="460"/>
                  </a:lnTo>
                  <a:lnTo>
                    <a:pt x="630" y="486"/>
                  </a:lnTo>
                  <a:lnTo>
                    <a:pt x="618" y="508"/>
                  </a:lnTo>
                  <a:lnTo>
                    <a:pt x="595" y="508"/>
                  </a:lnTo>
                  <a:lnTo>
                    <a:pt x="549" y="495"/>
                  </a:lnTo>
                  <a:lnTo>
                    <a:pt x="524" y="482"/>
                  </a:lnTo>
                  <a:lnTo>
                    <a:pt x="504" y="466"/>
                  </a:lnTo>
                  <a:lnTo>
                    <a:pt x="485" y="455"/>
                  </a:lnTo>
                  <a:lnTo>
                    <a:pt x="465" y="429"/>
                  </a:lnTo>
                  <a:lnTo>
                    <a:pt x="442" y="414"/>
                  </a:lnTo>
                  <a:lnTo>
                    <a:pt x="400" y="414"/>
                  </a:lnTo>
                  <a:lnTo>
                    <a:pt x="357" y="423"/>
                  </a:lnTo>
                  <a:lnTo>
                    <a:pt x="293" y="407"/>
                  </a:lnTo>
                  <a:lnTo>
                    <a:pt x="0" y="291"/>
                  </a:lnTo>
                  <a:lnTo>
                    <a:pt x="0" y="271"/>
                  </a:lnTo>
                  <a:lnTo>
                    <a:pt x="345" y="445"/>
                  </a:lnTo>
                  <a:lnTo>
                    <a:pt x="352" y="464"/>
                  </a:lnTo>
                  <a:lnTo>
                    <a:pt x="380" y="495"/>
                  </a:lnTo>
                  <a:lnTo>
                    <a:pt x="449" y="521"/>
                  </a:lnTo>
                  <a:lnTo>
                    <a:pt x="439" y="532"/>
                  </a:lnTo>
                  <a:lnTo>
                    <a:pt x="444" y="547"/>
                  </a:lnTo>
                  <a:lnTo>
                    <a:pt x="460" y="578"/>
                  </a:lnTo>
                  <a:lnTo>
                    <a:pt x="465" y="599"/>
                  </a:lnTo>
                  <a:lnTo>
                    <a:pt x="488" y="602"/>
                  </a:lnTo>
                  <a:lnTo>
                    <a:pt x="568" y="645"/>
                  </a:lnTo>
                  <a:lnTo>
                    <a:pt x="607" y="654"/>
                  </a:lnTo>
                  <a:lnTo>
                    <a:pt x="641" y="643"/>
                  </a:lnTo>
                  <a:lnTo>
                    <a:pt x="680" y="621"/>
                  </a:lnTo>
                  <a:lnTo>
                    <a:pt x="701" y="610"/>
                  </a:lnTo>
                  <a:lnTo>
                    <a:pt x="726" y="602"/>
                  </a:lnTo>
                  <a:lnTo>
                    <a:pt x="726" y="582"/>
                  </a:lnTo>
                  <a:lnTo>
                    <a:pt x="747" y="569"/>
                  </a:lnTo>
                  <a:lnTo>
                    <a:pt x="754" y="556"/>
                  </a:lnTo>
                  <a:lnTo>
                    <a:pt x="772" y="534"/>
                  </a:lnTo>
                  <a:lnTo>
                    <a:pt x="788" y="538"/>
                  </a:lnTo>
                  <a:lnTo>
                    <a:pt x="790" y="551"/>
                  </a:lnTo>
                  <a:lnTo>
                    <a:pt x="763" y="551"/>
                  </a:lnTo>
                  <a:lnTo>
                    <a:pt x="751" y="560"/>
                  </a:lnTo>
                  <a:lnTo>
                    <a:pt x="790" y="571"/>
                  </a:lnTo>
                  <a:lnTo>
                    <a:pt x="793" y="591"/>
                  </a:lnTo>
                  <a:lnTo>
                    <a:pt x="793" y="613"/>
                  </a:lnTo>
                  <a:lnTo>
                    <a:pt x="779" y="632"/>
                  </a:lnTo>
                  <a:lnTo>
                    <a:pt x="772" y="665"/>
                  </a:lnTo>
                  <a:lnTo>
                    <a:pt x="770" y="689"/>
                  </a:lnTo>
                  <a:cubicBezTo>
                    <a:pt x="764" y="695"/>
                    <a:pt x="746" y="691"/>
                    <a:pt x="735" y="700"/>
                  </a:cubicBezTo>
                  <a:cubicBezTo>
                    <a:pt x="725" y="709"/>
                    <a:pt x="707" y="729"/>
                    <a:pt x="703" y="741"/>
                  </a:cubicBezTo>
                  <a:lnTo>
                    <a:pt x="712" y="774"/>
                  </a:lnTo>
                  <a:lnTo>
                    <a:pt x="694" y="820"/>
                  </a:lnTo>
                  <a:cubicBezTo>
                    <a:pt x="689" y="832"/>
                    <a:pt x="683" y="840"/>
                    <a:pt x="680" y="848"/>
                  </a:cubicBezTo>
                  <a:cubicBezTo>
                    <a:pt x="678" y="857"/>
                    <a:pt x="681" y="866"/>
                    <a:pt x="680" y="874"/>
                  </a:cubicBezTo>
                  <a:lnTo>
                    <a:pt x="676" y="896"/>
                  </a:lnTo>
                  <a:cubicBezTo>
                    <a:pt x="673" y="904"/>
                    <a:pt x="666" y="909"/>
                    <a:pt x="662" y="918"/>
                  </a:cubicBezTo>
                  <a:cubicBezTo>
                    <a:pt x="658" y="927"/>
                    <a:pt x="653" y="941"/>
                    <a:pt x="653" y="951"/>
                  </a:cubicBezTo>
                  <a:lnTo>
                    <a:pt x="657" y="977"/>
                  </a:lnTo>
                  <a:lnTo>
                    <a:pt x="653" y="1012"/>
                  </a:lnTo>
                  <a:cubicBezTo>
                    <a:pt x="650" y="1020"/>
                    <a:pt x="640" y="1018"/>
                    <a:pt x="639" y="1025"/>
                  </a:cubicBezTo>
                  <a:cubicBezTo>
                    <a:pt x="637" y="1032"/>
                    <a:pt x="647" y="1042"/>
                    <a:pt x="644" y="1056"/>
                  </a:cubicBezTo>
                  <a:lnTo>
                    <a:pt x="621" y="1108"/>
                  </a:lnTo>
                  <a:lnTo>
                    <a:pt x="866" y="1108"/>
                  </a:lnTo>
                  <a:lnTo>
                    <a:pt x="891" y="1023"/>
                  </a:lnTo>
                  <a:lnTo>
                    <a:pt x="930" y="990"/>
                  </a:lnTo>
                  <a:lnTo>
                    <a:pt x="974" y="1104"/>
                  </a:lnTo>
                  <a:lnTo>
                    <a:pt x="1217" y="1106"/>
                  </a:lnTo>
                  <a:lnTo>
                    <a:pt x="1201" y="938"/>
                  </a:lnTo>
                  <a:lnTo>
                    <a:pt x="1189" y="922"/>
                  </a:lnTo>
                  <a:lnTo>
                    <a:pt x="1169" y="787"/>
                  </a:lnTo>
                  <a:lnTo>
                    <a:pt x="1150" y="720"/>
                  </a:lnTo>
                  <a:lnTo>
                    <a:pt x="1157" y="700"/>
                  </a:lnTo>
                  <a:lnTo>
                    <a:pt x="1178" y="702"/>
                  </a:lnTo>
                  <a:lnTo>
                    <a:pt x="1212" y="696"/>
                  </a:lnTo>
                  <a:lnTo>
                    <a:pt x="1235" y="696"/>
                  </a:lnTo>
                  <a:cubicBezTo>
                    <a:pt x="1243" y="688"/>
                    <a:pt x="1257" y="662"/>
                    <a:pt x="1260" y="650"/>
                  </a:cubicBezTo>
                  <a:cubicBezTo>
                    <a:pt x="1264" y="637"/>
                    <a:pt x="1260" y="628"/>
                    <a:pt x="1260" y="621"/>
                  </a:cubicBezTo>
                  <a:lnTo>
                    <a:pt x="1265" y="608"/>
                  </a:lnTo>
                  <a:lnTo>
                    <a:pt x="1251" y="543"/>
                  </a:lnTo>
                  <a:lnTo>
                    <a:pt x="1254" y="503"/>
                  </a:lnTo>
                  <a:lnTo>
                    <a:pt x="1265" y="484"/>
                  </a:lnTo>
                  <a:lnTo>
                    <a:pt x="1260" y="466"/>
                  </a:lnTo>
                  <a:cubicBezTo>
                    <a:pt x="1257" y="438"/>
                    <a:pt x="1259" y="343"/>
                    <a:pt x="1247" y="314"/>
                  </a:cubicBezTo>
                  <a:cubicBezTo>
                    <a:pt x="1234" y="284"/>
                    <a:pt x="1205" y="294"/>
                    <a:pt x="1187" y="287"/>
                  </a:cubicBezTo>
                  <a:lnTo>
                    <a:pt x="1134" y="272"/>
                  </a:lnTo>
                  <a:lnTo>
                    <a:pt x="1084" y="255"/>
                  </a:lnTo>
                  <a:lnTo>
                    <a:pt x="1033" y="228"/>
                  </a:lnTo>
                  <a:lnTo>
                    <a:pt x="1045" y="213"/>
                  </a:lnTo>
                  <a:lnTo>
                    <a:pt x="1045" y="200"/>
                  </a:lnTo>
                  <a:lnTo>
                    <a:pt x="1061" y="196"/>
                  </a:lnTo>
                  <a:lnTo>
                    <a:pt x="1068" y="154"/>
                  </a:lnTo>
                  <a:lnTo>
                    <a:pt x="1061" y="119"/>
                  </a:lnTo>
                  <a:lnTo>
                    <a:pt x="1052" y="89"/>
                  </a:lnTo>
                  <a:lnTo>
                    <a:pt x="1052" y="63"/>
                  </a:lnTo>
                  <a:cubicBezTo>
                    <a:pt x="1053" y="55"/>
                    <a:pt x="1063" y="44"/>
                    <a:pt x="1061" y="41"/>
                  </a:cubicBezTo>
                  <a:cubicBezTo>
                    <a:pt x="1059" y="37"/>
                    <a:pt x="1041" y="47"/>
                    <a:pt x="1038" y="41"/>
                  </a:cubicBezTo>
                  <a:cubicBezTo>
                    <a:pt x="1035" y="35"/>
                    <a:pt x="1043" y="7"/>
                    <a:pt x="1040" y="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150936" name="Picture 408" descr="light5"/>
          <p:cNvPicPr>
            <a:picLocks noChangeAspect="1" noChangeArrowheads="1"/>
          </p:cNvPicPr>
          <p:nvPr/>
        </p:nvPicPr>
        <p:blipFill>
          <a:blip r:embed="rId14" cstate="print"/>
          <a:srcRect t="3918"/>
          <a:stretch>
            <a:fillRect/>
          </a:stretch>
        </p:blipFill>
        <p:spPr bwMode="gray">
          <a:xfrm>
            <a:off x="304800" y="0"/>
            <a:ext cx="5791200" cy="930275"/>
          </a:xfrm>
          <a:prstGeom prst="rect">
            <a:avLst/>
          </a:prstGeom>
          <a:noFill/>
        </p:spPr>
      </p:pic>
      <p:sp>
        <p:nvSpPr>
          <p:cNvPr id="150534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1132114" y="17463"/>
            <a:ext cx="8011886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Fare </a:t>
            </a:r>
            <a:r>
              <a:rPr lang="en-US" dirty="0" err="1" smtClean="0"/>
              <a:t>clic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lo stile del </a:t>
            </a:r>
            <a:r>
              <a:rPr lang="en-US" dirty="0" err="1" smtClean="0"/>
              <a:t>titolo</a:t>
            </a:r>
            <a:endParaRPr lang="en-US" dirty="0" smtClean="0"/>
          </a:p>
        </p:txBody>
      </p:sp>
      <p:pic>
        <p:nvPicPr>
          <p:cNvPr id="150939" name="Picture 411" descr="light5"/>
          <p:cNvPicPr>
            <a:picLocks noChangeAspect="1" noChangeArrowheads="1"/>
          </p:cNvPicPr>
          <p:nvPr/>
        </p:nvPicPr>
        <p:blipFill>
          <a:blip r:embed="rId15" cstate="print">
            <a:lum bright="70000" contrast="-70000"/>
          </a:blip>
          <a:srcRect t="3918"/>
          <a:stretch>
            <a:fillRect/>
          </a:stretch>
        </p:blipFill>
        <p:spPr bwMode="gray">
          <a:xfrm>
            <a:off x="3048000" y="0"/>
            <a:ext cx="6096000" cy="9302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accent6">
              <a:lumMod val="75000"/>
            </a:schemeClr>
          </a:solidFill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sz="quarter" idx="1"/>
          </p:nvPr>
        </p:nvSpPr>
        <p:spPr>
          <a:xfrm>
            <a:off x="0" y="2575876"/>
            <a:ext cx="9144000" cy="463537"/>
          </a:xfrm>
        </p:spPr>
        <p:txBody>
          <a:bodyPr/>
          <a:lstStyle/>
          <a:p>
            <a:r>
              <a:rPr lang="it-IT" sz="2000" b="0" dirty="0" smtClean="0">
                <a:solidFill>
                  <a:schemeClr val="accent6">
                    <a:lumMod val="75000"/>
                  </a:schemeClr>
                </a:solidFill>
              </a:rPr>
              <a:t>Stefano </a:t>
            </a:r>
            <a:r>
              <a:rPr lang="it-IT" sz="2000" b="0" dirty="0" err="1" smtClean="0">
                <a:solidFill>
                  <a:schemeClr val="accent6">
                    <a:lumMod val="75000"/>
                  </a:schemeClr>
                </a:solidFill>
              </a:rPr>
              <a:t>Bistarelli</a:t>
            </a:r>
            <a:r>
              <a:rPr lang="it-IT" sz="2000" b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2000" b="0" baseline="30000" dirty="0" smtClean="0">
                <a:solidFill>
                  <a:schemeClr val="accent6">
                    <a:lumMod val="75000"/>
                  </a:schemeClr>
                </a:solidFill>
              </a:rPr>
              <a:t>(1)</a:t>
            </a:r>
            <a:r>
              <a:rPr lang="it-IT" sz="2000" b="0" dirty="0" smtClean="0">
                <a:solidFill>
                  <a:schemeClr val="accent6">
                    <a:lumMod val="75000"/>
                  </a:schemeClr>
                </a:solidFill>
              </a:rPr>
              <a:t> - Paola </a:t>
            </a:r>
            <a:r>
              <a:rPr lang="it-IT" sz="2000" b="0" dirty="0" err="1" smtClean="0">
                <a:solidFill>
                  <a:schemeClr val="accent6">
                    <a:lumMod val="75000"/>
                  </a:schemeClr>
                </a:solidFill>
              </a:rPr>
              <a:t>Campli</a:t>
            </a:r>
            <a:r>
              <a:rPr lang="it-IT" sz="2000" b="0" baseline="30000" dirty="0" smtClean="0">
                <a:solidFill>
                  <a:schemeClr val="accent6">
                    <a:lumMod val="75000"/>
                  </a:schemeClr>
                </a:solidFill>
              </a:rPr>
              <a:t> (2)</a:t>
            </a:r>
            <a:r>
              <a:rPr lang="it-IT" sz="2000" b="0" dirty="0" smtClean="0">
                <a:solidFill>
                  <a:schemeClr val="accent6">
                    <a:lumMod val="75000"/>
                  </a:schemeClr>
                </a:solidFill>
              </a:rPr>
              <a:t> - Francesco Santini</a:t>
            </a:r>
            <a:r>
              <a:rPr lang="it-IT" sz="2000" b="0" baseline="30000" dirty="0" smtClean="0">
                <a:solidFill>
                  <a:schemeClr val="accent6">
                    <a:lumMod val="75000"/>
                  </a:schemeClr>
                </a:solidFill>
              </a:rPr>
              <a:t> (3)</a:t>
            </a:r>
            <a:endParaRPr lang="en-GB" sz="2000" b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ctrTitle" sz="quarter"/>
          </p:nvPr>
        </p:nvSpPr>
        <p:spPr>
          <a:xfrm>
            <a:off x="774700" y="1249808"/>
            <a:ext cx="7772400" cy="1470025"/>
          </a:xfrm>
        </p:spPr>
        <p:txBody>
          <a:bodyPr/>
          <a:lstStyle/>
          <a:p>
            <a:r>
              <a:rPr lang="en-GB" dirty="0" smtClean="0"/>
              <a:t>Finding Partitions of Arguments with Dung’s Properties via SCSPs</a:t>
            </a:r>
            <a:endParaRPr lang="en-GB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622738" y="270456"/>
            <a:ext cx="6969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CILC 2011, 31 Agosto - 2 Settembre, Pescara</a:t>
            </a:r>
            <a:endParaRPr lang="it-IT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 bwMode="auto">
          <a:xfrm>
            <a:off x="0" y="3087709"/>
            <a:ext cx="9143999" cy="1123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1,3 Dipartimento di Matematica e Informatica, Università di Perugia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[</a:t>
            </a:r>
            <a:r>
              <a:rPr kumimoji="0" lang="it-IT" sz="1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bista</a:t>
            </a:r>
            <a:r>
              <a:rPr kumimoji="0" lang="it-IT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</a:t>
            </a:r>
            <a:r>
              <a:rPr kumimoji="0" lang="it-IT" sz="1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francesco.santini</a:t>
            </a:r>
            <a:r>
              <a:rPr kumimoji="0" lang="it-IT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]@dmi.unipg.it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 Dipartimento di Scienze, Università “G. d’Annunzio” di </a:t>
            </a:r>
            <a:r>
              <a:rPr kumimoji="0" lang="it-IT" sz="1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Chieti-Pescara</a:t>
            </a:r>
            <a:endParaRPr kumimoji="0" lang="it-IT" sz="15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500" b="0" kern="0" dirty="0" smtClean="0">
                <a:solidFill>
                  <a:schemeClr val="accent1"/>
                </a:solidFill>
                <a:latin typeface="Calibri" pitchFamily="34" charset="0"/>
              </a:rPr>
              <a:t>campli@sci.unich.it</a:t>
            </a:r>
            <a:endParaRPr kumimoji="0" lang="it-IT" sz="15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47" name="AutoShape 391"/>
          <p:cNvSpPr>
            <a:spLocks noChangeArrowheads="1"/>
          </p:cNvSpPr>
          <p:nvPr/>
        </p:nvSpPr>
        <p:spPr bwMode="gray">
          <a:xfrm>
            <a:off x="802592" y="1086383"/>
            <a:ext cx="5817149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8982" name="Text Box 326"/>
          <p:cNvSpPr txBox="1">
            <a:spLocks noChangeArrowheads="1"/>
          </p:cNvSpPr>
          <p:nvPr/>
        </p:nvSpPr>
        <p:spPr bwMode="gray">
          <a:xfrm>
            <a:off x="1412192" y="1194333"/>
            <a:ext cx="4640866" cy="41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Dung Argumentation Framework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37" name="Oval 381"/>
          <p:cNvSpPr>
            <a:spLocks noChangeArrowheads="1"/>
          </p:cNvSpPr>
          <p:nvPr/>
        </p:nvSpPr>
        <p:spPr bwMode="gray">
          <a:xfrm>
            <a:off x="718455" y="1049560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36" name="Text Box 380"/>
          <p:cNvSpPr txBox="1">
            <a:spLocks noChangeArrowheads="1"/>
          </p:cNvSpPr>
          <p:nvPr/>
        </p:nvSpPr>
        <p:spPr bwMode="gray">
          <a:xfrm>
            <a:off x="750205" y="1157510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Verdana" pitchFamily="34" charset="0"/>
              </a:rPr>
              <a:t>01</a:t>
            </a:r>
          </a:p>
        </p:txBody>
      </p:sp>
      <p:sp>
        <p:nvSpPr>
          <p:cNvPr id="199049" name="AutoShape 393"/>
          <p:cNvSpPr>
            <a:spLocks noChangeArrowheads="1"/>
          </p:cNvSpPr>
          <p:nvPr/>
        </p:nvSpPr>
        <p:spPr bwMode="gray">
          <a:xfrm>
            <a:off x="802591" y="1863161"/>
            <a:ext cx="5842907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0" name="Text Box 394"/>
          <p:cNvSpPr txBox="1">
            <a:spLocks noChangeArrowheads="1"/>
          </p:cNvSpPr>
          <p:nvPr/>
        </p:nvSpPr>
        <p:spPr bwMode="gray">
          <a:xfrm>
            <a:off x="1412192" y="1971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Semirings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and Soft Constraints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1" name="Oval 395"/>
          <p:cNvSpPr>
            <a:spLocks noChangeArrowheads="1"/>
          </p:cNvSpPr>
          <p:nvPr/>
        </p:nvSpPr>
        <p:spPr bwMode="gray">
          <a:xfrm>
            <a:off x="718455" y="1839216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2" name="Text Box 396"/>
          <p:cNvSpPr txBox="1">
            <a:spLocks noChangeArrowheads="1"/>
          </p:cNvSpPr>
          <p:nvPr/>
        </p:nvSpPr>
        <p:spPr bwMode="gray">
          <a:xfrm>
            <a:off x="750205" y="1934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02</a:t>
            </a:r>
          </a:p>
        </p:txBody>
      </p:sp>
      <p:sp>
        <p:nvSpPr>
          <p:cNvPr id="199053" name="AutoShape 397"/>
          <p:cNvSpPr>
            <a:spLocks noChangeArrowheads="1"/>
          </p:cNvSpPr>
          <p:nvPr/>
        </p:nvSpPr>
        <p:spPr bwMode="gray">
          <a:xfrm>
            <a:off x="802591" y="2673992"/>
            <a:ext cx="5817149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4" name="Text Box 398"/>
          <p:cNvSpPr txBox="1">
            <a:spLocks noChangeArrowheads="1"/>
          </p:cNvSpPr>
          <p:nvPr/>
        </p:nvSpPr>
        <p:spPr bwMode="gray">
          <a:xfrm>
            <a:off x="1412192" y="2781942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Extension to Coalitions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5" name="Oval 399"/>
          <p:cNvSpPr>
            <a:spLocks noChangeArrowheads="1"/>
          </p:cNvSpPr>
          <p:nvPr/>
        </p:nvSpPr>
        <p:spPr bwMode="gray">
          <a:xfrm>
            <a:off x="718455" y="2637168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6" name="Text Box 400"/>
          <p:cNvSpPr txBox="1">
            <a:spLocks noChangeArrowheads="1"/>
          </p:cNvSpPr>
          <p:nvPr/>
        </p:nvSpPr>
        <p:spPr bwMode="gray">
          <a:xfrm>
            <a:off x="750205" y="2745118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03</a:t>
            </a:r>
          </a:p>
        </p:txBody>
      </p:sp>
      <p:sp>
        <p:nvSpPr>
          <p:cNvPr id="199057" name="AutoShape 401"/>
          <p:cNvSpPr>
            <a:spLocks noChangeArrowheads="1"/>
          </p:cNvSpPr>
          <p:nvPr/>
        </p:nvSpPr>
        <p:spPr bwMode="gray">
          <a:xfrm>
            <a:off x="802592" y="3481290"/>
            <a:ext cx="5881543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8" name="Text Box 402"/>
          <p:cNvSpPr txBox="1">
            <a:spLocks noChangeArrowheads="1"/>
          </p:cNvSpPr>
          <p:nvPr/>
        </p:nvSpPr>
        <p:spPr bwMode="gray">
          <a:xfrm>
            <a:off x="1412192" y="3589240"/>
            <a:ext cx="496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Weighted Partitions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9" name="Oval 403"/>
          <p:cNvSpPr>
            <a:spLocks noChangeArrowheads="1"/>
          </p:cNvSpPr>
          <p:nvPr/>
        </p:nvSpPr>
        <p:spPr bwMode="gray">
          <a:xfrm>
            <a:off x="718455" y="3444466"/>
            <a:ext cx="600075" cy="615950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60" name="Text Box 404"/>
          <p:cNvSpPr txBox="1">
            <a:spLocks noChangeArrowheads="1"/>
          </p:cNvSpPr>
          <p:nvPr/>
        </p:nvSpPr>
        <p:spPr bwMode="gray">
          <a:xfrm>
            <a:off x="750205" y="3552416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04</a:t>
            </a:r>
          </a:p>
        </p:txBody>
      </p:sp>
      <p:sp>
        <p:nvSpPr>
          <p:cNvPr id="199067" name="Rectangle 411"/>
          <p:cNvSpPr>
            <a:spLocks noGrp="1" noChangeArrowheads="1"/>
          </p:cNvSpPr>
          <p:nvPr>
            <p:ph type="title"/>
          </p:nvPr>
        </p:nvSpPr>
        <p:spPr>
          <a:xfrm>
            <a:off x="1" y="17463"/>
            <a:ext cx="9144000" cy="862012"/>
          </a:xfrm>
        </p:spPr>
        <p:txBody>
          <a:bodyPr/>
          <a:lstStyle/>
          <a:p>
            <a:r>
              <a:rPr lang="en-US" sz="4000" dirty="0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42" name="AutoShape 391"/>
          <p:cNvSpPr>
            <a:spLocks noChangeArrowheads="1"/>
          </p:cNvSpPr>
          <p:nvPr/>
        </p:nvSpPr>
        <p:spPr bwMode="gray">
          <a:xfrm>
            <a:off x="774686" y="4278190"/>
            <a:ext cx="5845055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326"/>
          <p:cNvSpPr txBox="1">
            <a:spLocks noChangeArrowheads="1"/>
          </p:cNvSpPr>
          <p:nvPr/>
        </p:nvSpPr>
        <p:spPr bwMode="gray">
          <a:xfrm>
            <a:off x="1384285" y="4386140"/>
            <a:ext cx="48748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Mapping Partition Problems to SCSPs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Oval 381"/>
          <p:cNvSpPr>
            <a:spLocks noChangeArrowheads="1"/>
          </p:cNvSpPr>
          <p:nvPr/>
        </p:nvSpPr>
        <p:spPr bwMode="gray">
          <a:xfrm>
            <a:off x="690549" y="4241367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380"/>
          <p:cNvSpPr txBox="1">
            <a:spLocks noChangeArrowheads="1"/>
          </p:cNvSpPr>
          <p:nvPr/>
        </p:nvSpPr>
        <p:spPr bwMode="gray">
          <a:xfrm>
            <a:off x="722299" y="4349317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05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7" name="AutoShape 393"/>
          <p:cNvSpPr>
            <a:spLocks noChangeArrowheads="1"/>
          </p:cNvSpPr>
          <p:nvPr/>
        </p:nvSpPr>
        <p:spPr bwMode="gray">
          <a:xfrm>
            <a:off x="761807" y="5126161"/>
            <a:ext cx="5857934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394"/>
          <p:cNvSpPr txBox="1">
            <a:spLocks noChangeArrowheads="1"/>
          </p:cNvSpPr>
          <p:nvPr/>
        </p:nvSpPr>
        <p:spPr bwMode="gray">
          <a:xfrm>
            <a:off x="1371407" y="5234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Implementation in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Jacop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Oval 395"/>
          <p:cNvSpPr>
            <a:spLocks noChangeArrowheads="1"/>
          </p:cNvSpPr>
          <p:nvPr/>
        </p:nvSpPr>
        <p:spPr bwMode="gray">
          <a:xfrm>
            <a:off x="677670" y="5089337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96"/>
          <p:cNvSpPr txBox="1">
            <a:spLocks noChangeArrowheads="1"/>
          </p:cNvSpPr>
          <p:nvPr/>
        </p:nvSpPr>
        <p:spPr bwMode="gray">
          <a:xfrm>
            <a:off x="709420" y="5197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06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7" name="AutoShape 397"/>
          <p:cNvSpPr>
            <a:spLocks noChangeArrowheads="1"/>
          </p:cNvSpPr>
          <p:nvPr/>
        </p:nvSpPr>
        <p:spPr bwMode="gray">
          <a:xfrm>
            <a:off x="748928" y="5937538"/>
            <a:ext cx="5896571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398"/>
          <p:cNvSpPr txBox="1">
            <a:spLocks noChangeArrowheads="1"/>
          </p:cNvSpPr>
          <p:nvPr/>
        </p:nvSpPr>
        <p:spPr bwMode="gray">
          <a:xfrm>
            <a:off x="1358529" y="6045488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Summary and Future 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Oval 399"/>
          <p:cNvSpPr>
            <a:spLocks noChangeArrowheads="1"/>
          </p:cNvSpPr>
          <p:nvPr/>
        </p:nvSpPr>
        <p:spPr bwMode="gray">
          <a:xfrm>
            <a:off x="664792" y="5900714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400"/>
          <p:cNvSpPr txBox="1">
            <a:spLocks noChangeArrowheads="1"/>
          </p:cNvSpPr>
          <p:nvPr/>
        </p:nvSpPr>
        <p:spPr bwMode="gray">
          <a:xfrm>
            <a:off x="696542" y="6008664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07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gray">
          <a:xfrm rot="5400000" flipV="1">
            <a:off x="7512337" y="1227457"/>
            <a:ext cx="739071" cy="1931827"/>
          </a:xfrm>
          <a:prstGeom prst="upArrow">
            <a:avLst>
              <a:gd name="adj1" fmla="val 65157"/>
              <a:gd name="adj2" fmla="val 48347"/>
            </a:avLst>
          </a:prstGeom>
          <a:gradFill rotWithShape="1">
            <a:gsLst>
              <a:gs pos="0">
                <a:srgbClr val="66CCFF"/>
              </a:gs>
              <a:gs pos="100000">
                <a:srgbClr val="FCFB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tangolo 26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6018" name="AutoShape 34"/>
          <p:cNvSpPr>
            <a:spLocks noChangeArrowheads="1"/>
          </p:cNvSpPr>
          <p:nvPr/>
        </p:nvSpPr>
        <p:spPr bwMode="gray">
          <a:xfrm>
            <a:off x="4840288" y="2239963"/>
            <a:ext cx="3970337" cy="3727450"/>
          </a:xfrm>
          <a:prstGeom prst="roundRect">
            <a:avLst>
              <a:gd name="adj" fmla="val 2259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5307" y="17463"/>
            <a:ext cx="8538693" cy="862012"/>
          </a:xfrm>
        </p:spPr>
        <p:txBody>
          <a:bodyPr/>
          <a:lstStyle/>
          <a:p>
            <a:r>
              <a:rPr lang="it-IT" sz="3600" dirty="0" err="1" smtClean="0"/>
              <a:t>Constraint</a:t>
            </a:r>
            <a:r>
              <a:rPr lang="it-IT" sz="3600" dirty="0" smtClean="0"/>
              <a:t> </a:t>
            </a:r>
            <a:r>
              <a:rPr lang="it-IT" sz="3600" dirty="0" err="1" smtClean="0"/>
              <a:t>Satisfaction</a:t>
            </a:r>
            <a:r>
              <a:rPr lang="it-IT" sz="3600" dirty="0" smtClean="0"/>
              <a:t> </a:t>
            </a:r>
            <a:r>
              <a:rPr lang="it-IT" sz="3600" dirty="0" err="1" smtClean="0"/>
              <a:t>Problems</a:t>
            </a:r>
            <a:endParaRPr lang="en-US" sz="3600" dirty="0"/>
          </a:p>
        </p:txBody>
      </p:sp>
      <p:sp>
        <p:nvSpPr>
          <p:cNvPr id="425988" name="Oval 4"/>
          <p:cNvSpPr>
            <a:spLocks noChangeArrowheads="1"/>
          </p:cNvSpPr>
          <p:nvPr/>
        </p:nvSpPr>
        <p:spPr bwMode="gray">
          <a:xfrm>
            <a:off x="893763" y="2130425"/>
            <a:ext cx="3355975" cy="3355975"/>
          </a:xfrm>
          <a:prstGeom prst="ellipse">
            <a:avLst/>
          </a:prstGeom>
          <a:noFill/>
          <a:ln w="6350" algn="ctr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25989" name="Oval 5"/>
          <p:cNvSpPr>
            <a:spLocks noChangeArrowheads="1"/>
          </p:cNvSpPr>
          <p:nvPr/>
        </p:nvSpPr>
        <p:spPr bwMode="gray">
          <a:xfrm>
            <a:off x="581025" y="2378075"/>
            <a:ext cx="1143000" cy="11430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6078"/>
                  <a:invGamma/>
                </a:schemeClr>
              </a:gs>
              <a:gs pos="100000">
                <a:schemeClr val="hlink"/>
              </a:gs>
            </a:gsLst>
            <a:lin ang="2700000" scaled="1"/>
          </a:gradFill>
          <a:ln w="38100" algn="ctr">
            <a:solidFill>
              <a:srgbClr val="EBF5FF"/>
            </a:solidFill>
            <a:round/>
            <a:headEnd/>
            <a:tailEnd/>
          </a:ln>
          <a:effectLst>
            <a:outerShdw dist="45791" dir="3378596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425990" name="Oval 6"/>
          <p:cNvSpPr>
            <a:spLocks noChangeArrowheads="1"/>
          </p:cNvSpPr>
          <p:nvPr/>
        </p:nvSpPr>
        <p:spPr bwMode="gray">
          <a:xfrm>
            <a:off x="3376613" y="2378075"/>
            <a:ext cx="1143000" cy="11430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6078"/>
                  <a:invGamma/>
                </a:schemeClr>
              </a:gs>
              <a:gs pos="100000">
                <a:schemeClr val="hlink"/>
              </a:gs>
            </a:gsLst>
            <a:lin ang="2700000" scaled="1"/>
          </a:gradFill>
          <a:ln w="38100" algn="ctr">
            <a:solidFill>
              <a:srgbClr val="EBF5FF"/>
            </a:solidFill>
            <a:round/>
            <a:headEnd/>
            <a:tailEnd/>
          </a:ln>
          <a:effectLst>
            <a:outerShdw dist="45791" dir="3378596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425991" name="Oval 7"/>
          <p:cNvSpPr>
            <a:spLocks noChangeArrowheads="1"/>
          </p:cNvSpPr>
          <p:nvPr/>
        </p:nvSpPr>
        <p:spPr bwMode="gray">
          <a:xfrm>
            <a:off x="2030413" y="4891088"/>
            <a:ext cx="1143000" cy="11430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6078"/>
                  <a:invGamma/>
                </a:schemeClr>
              </a:gs>
              <a:gs pos="100000">
                <a:schemeClr val="hlink"/>
              </a:gs>
            </a:gsLst>
            <a:lin ang="2700000" scaled="1"/>
          </a:gradFill>
          <a:ln w="38100" algn="ctr">
            <a:solidFill>
              <a:srgbClr val="EBF5FF"/>
            </a:solidFill>
            <a:round/>
            <a:headEnd/>
            <a:tailEnd/>
          </a:ln>
          <a:effectLst>
            <a:outerShdw dist="45791" dir="3378596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425992" name="Oval 8"/>
          <p:cNvSpPr>
            <a:spLocks noChangeArrowheads="1"/>
          </p:cNvSpPr>
          <p:nvPr/>
        </p:nvSpPr>
        <p:spPr bwMode="gray">
          <a:xfrm>
            <a:off x="1970581" y="3167154"/>
            <a:ext cx="1236259" cy="1276058"/>
          </a:xfrm>
          <a:prstGeom prst="ellipse">
            <a:avLst/>
          </a:prstGeom>
          <a:solidFill>
            <a:schemeClr val="accent2"/>
          </a:solidFill>
          <a:ln w="38100" algn="ctr">
            <a:solidFill>
              <a:srgbClr val="D2E3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426000" name="AutoShape 16"/>
          <p:cNvCxnSpPr>
            <a:cxnSpLocks noChangeShapeType="1"/>
            <a:stCxn id="425991" idx="0"/>
          </p:cNvCxnSpPr>
          <p:nvPr/>
        </p:nvCxnSpPr>
        <p:spPr bwMode="gray">
          <a:xfrm flipH="1" flipV="1">
            <a:off x="2592388" y="4419600"/>
            <a:ext cx="9525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26001" name="AutoShape 17"/>
          <p:cNvCxnSpPr>
            <a:cxnSpLocks noChangeShapeType="1"/>
            <a:stCxn id="425990" idx="3"/>
          </p:cNvCxnSpPr>
          <p:nvPr/>
        </p:nvCxnSpPr>
        <p:spPr bwMode="gray">
          <a:xfrm flipH="1">
            <a:off x="3132138" y="3373438"/>
            <a:ext cx="411162" cy="109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26002" name="AutoShape 18"/>
          <p:cNvCxnSpPr>
            <a:cxnSpLocks noChangeShapeType="1"/>
            <a:stCxn id="425989" idx="5"/>
          </p:cNvCxnSpPr>
          <p:nvPr/>
        </p:nvCxnSpPr>
        <p:spPr bwMode="gray">
          <a:xfrm>
            <a:off x="1557338" y="3373438"/>
            <a:ext cx="495300" cy="109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26003" name="Rectangle 19"/>
          <p:cNvSpPr>
            <a:spLocks noChangeArrowheads="1"/>
          </p:cNvSpPr>
          <p:nvPr/>
        </p:nvSpPr>
        <p:spPr bwMode="gray">
          <a:xfrm>
            <a:off x="3463925" y="2654300"/>
            <a:ext cx="96043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0" dirty="0" smtClean="0">
                <a:solidFill>
                  <a:schemeClr val="bg1"/>
                </a:solidFill>
              </a:rPr>
              <a:t>D</a:t>
            </a:r>
            <a:endParaRPr lang="en-US" sz="3600" b="0" dirty="0">
              <a:solidFill>
                <a:schemeClr val="bg1"/>
              </a:solidFill>
            </a:endParaRPr>
          </a:p>
        </p:txBody>
      </p:sp>
      <p:sp>
        <p:nvSpPr>
          <p:cNvPr id="426004" name="Rectangle 20"/>
          <p:cNvSpPr>
            <a:spLocks noChangeArrowheads="1"/>
          </p:cNvSpPr>
          <p:nvPr/>
        </p:nvSpPr>
        <p:spPr bwMode="gray">
          <a:xfrm>
            <a:off x="2098675" y="5162550"/>
            <a:ext cx="96043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0" dirty="0" smtClean="0">
                <a:solidFill>
                  <a:schemeClr val="bg1"/>
                </a:solidFill>
              </a:rPr>
              <a:t>C</a:t>
            </a:r>
            <a:endParaRPr lang="en-US" sz="3600" b="0" dirty="0">
              <a:solidFill>
                <a:schemeClr val="bg1"/>
              </a:solidFill>
            </a:endParaRPr>
          </a:p>
        </p:txBody>
      </p:sp>
      <p:sp>
        <p:nvSpPr>
          <p:cNvPr id="426005" name="Rectangle 21"/>
          <p:cNvSpPr>
            <a:spLocks noChangeArrowheads="1"/>
          </p:cNvSpPr>
          <p:nvPr/>
        </p:nvSpPr>
        <p:spPr bwMode="gray">
          <a:xfrm>
            <a:off x="658813" y="2657475"/>
            <a:ext cx="96043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0" dirty="0" smtClean="0">
                <a:solidFill>
                  <a:schemeClr val="bg1"/>
                </a:solidFill>
              </a:rPr>
              <a:t>X</a:t>
            </a:r>
            <a:endParaRPr lang="en-US" sz="3600" b="0" dirty="0">
              <a:solidFill>
                <a:schemeClr val="bg1"/>
              </a:solidFill>
            </a:endParaRPr>
          </a:p>
        </p:txBody>
      </p:sp>
      <p:sp>
        <p:nvSpPr>
          <p:cNvPr id="426011" name="Rectangle 27"/>
          <p:cNvSpPr>
            <a:spLocks noChangeArrowheads="1"/>
          </p:cNvSpPr>
          <p:nvPr/>
        </p:nvSpPr>
        <p:spPr bwMode="gray">
          <a:xfrm>
            <a:off x="5016500" y="2678113"/>
            <a:ext cx="3700463" cy="27330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l">
              <a:lnSpc>
                <a:spcPct val="120000"/>
              </a:lnSpc>
            </a:pPr>
            <a:r>
              <a:rPr lang="en-US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Variables  </a:t>
            </a:r>
            <a:r>
              <a:rPr lang="en-GB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X = &lt;x</a:t>
            </a:r>
            <a:r>
              <a:rPr lang="en-GB" sz="2400" baseline="-25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,...,</a:t>
            </a:r>
            <a:r>
              <a:rPr lang="en-GB" sz="24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n-GB" sz="2400" baseline="-250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GB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&gt;</a:t>
            </a:r>
            <a:endParaRPr lang="en-US" sz="2400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l">
              <a:lnSpc>
                <a:spcPct val="120000"/>
              </a:lnSpc>
            </a:pPr>
            <a:r>
              <a:rPr lang="en-US" sz="2400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   </a:t>
            </a:r>
            <a:endParaRPr lang="en-US" sz="2400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lvl="0" algn="l"/>
            <a:r>
              <a:rPr lang="en-US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Domains  </a:t>
            </a:r>
            <a:r>
              <a:rPr lang="en-GB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 = &lt;D</a:t>
            </a:r>
            <a:r>
              <a:rPr lang="en-GB" sz="2400" baseline="-25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,...,</a:t>
            </a:r>
            <a:r>
              <a:rPr lang="en-GB" sz="24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n-GB" sz="2400" baseline="-250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GB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&gt; </a:t>
            </a:r>
            <a:endParaRPr lang="it-IT" sz="2400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endParaRPr lang="en-US" sz="2400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endParaRPr lang="en-US" sz="2400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lvl="0" algn="l"/>
            <a:r>
              <a:rPr lang="en-GB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Constraints C = &lt;C</a:t>
            </a:r>
            <a:r>
              <a:rPr lang="en-GB" sz="2400" baseline="-25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,...,</a:t>
            </a:r>
            <a:r>
              <a:rPr lang="en-GB" sz="24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GB" sz="2400" baseline="-250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GB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&gt;</a:t>
            </a:r>
            <a:endParaRPr lang="it-IT" sz="2400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endParaRPr lang="en-US" dirty="0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237163" y="1930400"/>
            <a:ext cx="3230562" cy="538163"/>
            <a:chOff x="1259" y="2302"/>
            <a:chExt cx="1368" cy="240"/>
          </a:xfrm>
        </p:grpSpPr>
        <p:sp>
          <p:nvSpPr>
            <p:cNvPr id="426020" name="AutoShape 36"/>
            <p:cNvSpPr>
              <a:spLocks noChangeArrowheads="1"/>
            </p:cNvSpPr>
            <p:nvPr/>
          </p:nvSpPr>
          <p:spPr bwMode="gray">
            <a:xfrm>
              <a:off x="1259" y="2302"/>
              <a:ext cx="1368" cy="240"/>
            </a:xfrm>
            <a:prstGeom prst="roundRect">
              <a:avLst>
                <a:gd name="adj" fmla="val 14583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5882"/>
                    <a:invGamma/>
                  </a:schemeClr>
                </a:gs>
              </a:gsLst>
              <a:lin ang="5400000" scaled="1"/>
            </a:gradFill>
            <a:ln w="19050" algn="ctr">
              <a:solidFill>
                <a:schemeClr val="accent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6021" name="Freeform 37"/>
            <p:cNvSpPr>
              <a:spLocks/>
            </p:cNvSpPr>
            <p:nvPr/>
          </p:nvSpPr>
          <p:spPr bwMode="gray">
            <a:xfrm>
              <a:off x="1262" y="2352"/>
              <a:ext cx="1360" cy="183"/>
            </a:xfrm>
            <a:custGeom>
              <a:avLst/>
              <a:gdLst/>
              <a:ahLst/>
              <a:cxnLst>
                <a:cxn ang="0">
                  <a:pos x="3" y="44"/>
                </a:cxn>
                <a:cxn ang="0">
                  <a:pos x="3" y="143"/>
                </a:cxn>
                <a:cxn ang="0">
                  <a:pos x="52" y="183"/>
                </a:cxn>
                <a:cxn ang="0">
                  <a:pos x="1315" y="183"/>
                </a:cxn>
                <a:cxn ang="0">
                  <a:pos x="1360" y="140"/>
                </a:cxn>
                <a:cxn ang="0">
                  <a:pos x="1360" y="0"/>
                </a:cxn>
                <a:cxn ang="0">
                  <a:pos x="985" y="96"/>
                </a:cxn>
                <a:cxn ang="0">
                  <a:pos x="316" y="15"/>
                </a:cxn>
                <a:cxn ang="0">
                  <a:pos x="3" y="44"/>
                </a:cxn>
              </a:cxnLst>
              <a:rect l="0" t="0" r="r" b="b"/>
              <a:pathLst>
                <a:path w="1360" h="183">
                  <a:moveTo>
                    <a:pt x="3" y="44"/>
                  </a:moveTo>
                  <a:lnTo>
                    <a:pt x="3" y="143"/>
                  </a:lnTo>
                  <a:cubicBezTo>
                    <a:pt x="4" y="162"/>
                    <a:pt x="0" y="181"/>
                    <a:pt x="52" y="183"/>
                  </a:cubicBezTo>
                  <a:lnTo>
                    <a:pt x="1315" y="183"/>
                  </a:lnTo>
                  <a:cubicBezTo>
                    <a:pt x="1351" y="183"/>
                    <a:pt x="1360" y="168"/>
                    <a:pt x="1360" y="140"/>
                  </a:cubicBezTo>
                  <a:lnTo>
                    <a:pt x="1360" y="0"/>
                  </a:lnTo>
                  <a:cubicBezTo>
                    <a:pt x="1281" y="26"/>
                    <a:pt x="1213" y="95"/>
                    <a:pt x="985" y="96"/>
                  </a:cubicBezTo>
                  <a:cubicBezTo>
                    <a:pt x="802" y="101"/>
                    <a:pt x="481" y="26"/>
                    <a:pt x="316" y="15"/>
                  </a:cubicBezTo>
                  <a:cubicBezTo>
                    <a:pt x="152" y="6"/>
                    <a:pt x="70" y="40"/>
                    <a:pt x="3" y="4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63922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26012" name="Text Box 28"/>
          <p:cNvSpPr txBox="1">
            <a:spLocks noChangeArrowheads="1"/>
          </p:cNvSpPr>
          <p:nvPr/>
        </p:nvSpPr>
        <p:spPr bwMode="gray">
          <a:xfrm>
            <a:off x="5568950" y="1971675"/>
            <a:ext cx="2443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FF"/>
                </a:solidFill>
              </a:rPr>
              <a:t>CSP &lt;X,D,C&gt;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1906225" y="3528641"/>
            <a:ext cx="1365009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44600">
              <a:lnSpc>
                <a:spcPct val="90000"/>
              </a:lnSpc>
              <a:spcAft>
                <a:spcPct val="35000"/>
              </a:spcAft>
            </a:pPr>
            <a:r>
              <a:rPr lang="en-GB" sz="3600" dirty="0" smtClean="0">
                <a:solidFill>
                  <a:schemeClr val="bg1"/>
                </a:solidFill>
              </a:rPr>
              <a:t>CSP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 bwMode="auto">
          <a:xfrm>
            <a:off x="296214" y="1146221"/>
            <a:ext cx="8500056" cy="5151548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000" dirty="0" smtClean="0"/>
              <a:t>Soft </a:t>
            </a:r>
            <a:r>
              <a:rPr lang="it-IT" sz="4000" dirty="0" err="1" smtClean="0"/>
              <a:t>Constraints</a:t>
            </a:r>
            <a:r>
              <a:rPr lang="it-IT" sz="4000" dirty="0" smtClean="0"/>
              <a:t> and </a:t>
            </a:r>
            <a:r>
              <a:rPr lang="it-IT" sz="4000" dirty="0" err="1" smtClean="0"/>
              <a:t>Semirings</a:t>
            </a:r>
            <a:r>
              <a:rPr lang="it-IT" sz="4000" dirty="0" smtClean="0"/>
              <a:t> </a:t>
            </a:r>
            <a:endParaRPr lang="en-GB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199" y="1275009"/>
            <a:ext cx="8287555" cy="4971246"/>
          </a:xfrm>
        </p:spPr>
        <p:txBody>
          <a:bodyPr>
            <a:noAutofit/>
          </a:bodyPr>
          <a:lstStyle/>
          <a:p>
            <a:pPr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Constraints are ranked according to their importance </a:t>
            </a:r>
          </a:p>
          <a:p>
            <a:pPr indent="-274320" eaLnBrk="1" fontAlgn="auto" hangingPunct="1">
              <a:spcAft>
                <a:spcPts val="0"/>
              </a:spcAft>
              <a:buNone/>
              <a:defRPr/>
            </a:pPr>
            <a:r>
              <a:rPr lang="en-GB" b="1" dirty="0" smtClean="0">
                <a:solidFill>
                  <a:schemeClr val="accent1"/>
                </a:solidFill>
                <a:cs typeface="Calibri" pitchFamily="34" charset="0"/>
              </a:rPr>
              <a:t>Soft constraint</a:t>
            </a:r>
            <a:r>
              <a:rPr lang="en-GB" dirty="0" smtClean="0">
                <a:cs typeface="Calibri" pitchFamily="34" charset="0"/>
              </a:rPr>
              <a:t>: </a:t>
            </a:r>
            <a:r>
              <a:rPr lang="en-GB" b="0" dirty="0" smtClean="0">
                <a:solidFill>
                  <a:schemeClr val="tx1"/>
                </a:solidFill>
                <a:cs typeface="Calibri" pitchFamily="34" charset="0"/>
              </a:rPr>
              <a:t>a function which, given an </a:t>
            </a:r>
            <a:r>
              <a:rPr lang="en-GB" b="0" dirty="0" err="1" smtClean="0">
                <a:solidFill>
                  <a:schemeClr val="tx1"/>
                </a:solidFill>
                <a:cs typeface="Calibri" pitchFamily="34" charset="0"/>
              </a:rPr>
              <a:t>assignement</a:t>
            </a:r>
            <a:r>
              <a:rPr lang="en-GB" b="0" dirty="0" smtClean="0">
                <a:solidFill>
                  <a:schemeClr val="tx1"/>
                </a:solidFill>
                <a:cs typeface="Calibri" pitchFamily="34" charset="0"/>
              </a:rPr>
              <a:t> of the variables returns a value of the </a:t>
            </a:r>
            <a:r>
              <a:rPr lang="en-GB" b="0" i="1" dirty="0" err="1" smtClean="0">
                <a:solidFill>
                  <a:schemeClr val="tx1"/>
                </a:solidFill>
                <a:cs typeface="Calibri" pitchFamily="34" charset="0"/>
              </a:rPr>
              <a:t>Semiring</a:t>
            </a:r>
            <a:r>
              <a:rPr lang="en-GB" b="0" dirty="0" smtClean="0">
                <a:solidFill>
                  <a:schemeClr val="tx1"/>
                </a:solidFill>
                <a:cs typeface="Calibri" pitchFamily="34" charset="0"/>
              </a:rPr>
              <a:t>  &lt;A,+,x,0,1&gt;</a:t>
            </a:r>
          </a:p>
          <a:p>
            <a:pPr indent="-274320" eaLnBrk="1" fontAlgn="auto" hangingPunct="1">
              <a:spcAft>
                <a:spcPts val="0"/>
              </a:spcAft>
              <a:buNone/>
              <a:defRPr/>
            </a:pPr>
            <a:endParaRPr lang="en-GB" b="0" dirty="0" smtClean="0">
              <a:solidFill>
                <a:schemeClr val="tx1"/>
              </a:solidFill>
              <a:cs typeface="Calibri" pitchFamily="34" charset="0"/>
            </a:endParaRPr>
          </a:p>
          <a:p>
            <a:pPr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err="1" smtClean="0">
                <a:solidFill>
                  <a:schemeClr val="accent1"/>
                </a:solidFill>
                <a:cs typeface="Calibri" pitchFamily="34" charset="0"/>
              </a:rPr>
              <a:t>Semiring</a:t>
            </a:r>
            <a:r>
              <a:rPr lang="en-US" dirty="0" smtClean="0">
                <a:cs typeface="Calibri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: </a:t>
            </a:r>
            <a:r>
              <a:rPr lang="en-US" b="0" dirty="0" smtClean="0">
                <a:solidFill>
                  <a:schemeClr val="tx1"/>
                </a:solidFill>
                <a:cs typeface="Calibri" pitchFamily="34" charset="0"/>
              </a:rPr>
              <a:t>a domain plus two operations satisfying certain properties. </a:t>
            </a:r>
            <a:endParaRPr lang="en-GB" b="0" dirty="0" smtClean="0">
              <a:solidFill>
                <a:schemeClr val="tx1"/>
              </a:solidFill>
              <a:cs typeface="Calibri" pitchFamily="34" charset="0"/>
            </a:endParaRP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: set  with bottom and top elements 0 and 1 respectively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two operations define a way to combine constraints together. </a:t>
            </a:r>
          </a:p>
          <a:p>
            <a:pPr indent="-274320" eaLnBrk="1" fontAlgn="auto" hangingPunct="1">
              <a:spcAft>
                <a:spcPts val="0"/>
              </a:spcAft>
              <a:buNone/>
              <a:defRPr/>
            </a:pPr>
            <a:r>
              <a:rPr lang="en-GB" sz="2800" b="0" dirty="0" smtClean="0">
                <a:solidFill>
                  <a:schemeClr val="accent1"/>
                </a:solidFill>
                <a:cs typeface="Calibri" pitchFamily="34" charset="0"/>
              </a:rPr>
              <a:t>SCSP = &lt;X,D,C,A&gt;</a:t>
            </a:r>
          </a:p>
          <a:p>
            <a:pPr indent="-274320" eaLnBrk="1" fontAlgn="auto" hangingPunct="1">
              <a:spcAft>
                <a:spcPts val="0"/>
              </a:spcAft>
              <a:buNone/>
              <a:defRPr/>
            </a:pPr>
            <a:r>
              <a:rPr lang="en-GB" sz="2000" dirty="0" smtClean="0">
                <a:solidFill>
                  <a:schemeClr val="accent1"/>
                </a:solidFill>
                <a:cs typeface="Calibri" pitchFamily="34" charset="0"/>
              </a:rPr>
              <a:t>Solution</a:t>
            </a:r>
            <a:r>
              <a:rPr lang="en-GB" sz="2000" b="0" dirty="0" smtClean="0">
                <a:solidFill>
                  <a:schemeClr val="tx1"/>
                </a:solidFill>
                <a:cs typeface="Calibri" pitchFamily="34" charset="0"/>
              </a:rPr>
              <a:t>:  combining (</a:t>
            </a:r>
            <a:r>
              <a:rPr lang="it-IT" sz="2000" b="0" dirty="0" err="1" smtClean="0">
                <a:solidFill>
                  <a:schemeClr val="tx1"/>
                </a:solidFill>
                <a:cs typeface="Calibri" pitchFamily="34" charset="0"/>
              </a:rPr>
              <a:t>through</a:t>
            </a:r>
            <a:r>
              <a:rPr lang="it-IT" sz="2000" b="0" dirty="0" smtClean="0">
                <a:solidFill>
                  <a:schemeClr val="tx1"/>
                </a:solidFill>
                <a:cs typeface="Calibri" pitchFamily="34" charset="0"/>
              </a:rPr>
              <a:t> the x </a:t>
            </a:r>
            <a:r>
              <a:rPr lang="it-IT" sz="2000" b="0" dirty="0" err="1" smtClean="0">
                <a:solidFill>
                  <a:schemeClr val="tx1"/>
                </a:solidFill>
                <a:cs typeface="Calibri" pitchFamily="34" charset="0"/>
              </a:rPr>
              <a:t>operator</a:t>
            </a:r>
            <a:r>
              <a:rPr lang="en-GB" sz="2000" b="0" dirty="0" smtClean="0">
                <a:solidFill>
                  <a:schemeClr val="tx1"/>
                </a:solidFill>
                <a:cs typeface="Calibri" pitchFamily="34" charset="0"/>
              </a:rPr>
              <a:t>) and projecting (</a:t>
            </a:r>
            <a:r>
              <a:rPr lang="it-IT" sz="2000" b="0" dirty="0" err="1" smtClean="0">
                <a:solidFill>
                  <a:schemeClr val="tx1"/>
                </a:solidFill>
                <a:cs typeface="Calibri" pitchFamily="34" charset="0"/>
              </a:rPr>
              <a:t>through</a:t>
            </a:r>
            <a:r>
              <a:rPr lang="it-IT" sz="2000" b="0" dirty="0" smtClean="0">
                <a:solidFill>
                  <a:schemeClr val="tx1"/>
                </a:solidFill>
                <a:cs typeface="Calibri" pitchFamily="34" charset="0"/>
              </a:rPr>
              <a:t> the + </a:t>
            </a:r>
            <a:r>
              <a:rPr lang="it-IT" sz="2000" b="0" dirty="0" err="1" smtClean="0">
                <a:solidFill>
                  <a:schemeClr val="tx1"/>
                </a:solidFill>
                <a:cs typeface="Calibri" pitchFamily="34" charset="0"/>
              </a:rPr>
              <a:t>operator</a:t>
            </a:r>
            <a:r>
              <a:rPr lang="en-GB" sz="2000" b="0" dirty="0" smtClean="0">
                <a:solidFill>
                  <a:schemeClr val="tx1"/>
                </a:solidFill>
                <a:cs typeface="Calibri" pitchFamily="34" charset="0"/>
              </a:rPr>
              <a:t>) the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 bwMode="auto">
          <a:xfrm>
            <a:off x="296214" y="1146220"/>
            <a:ext cx="8500056" cy="5460641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mtClean="0"/>
              <a:t>Soft Constraints and Semirings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4825" y="1190625"/>
            <a:ext cx="8072505" cy="4902200"/>
          </a:xfrm>
        </p:spPr>
        <p:txBody>
          <a:bodyPr>
            <a:normAutofit/>
          </a:bodyPr>
          <a:lstStyle/>
          <a:p>
            <a:pPr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0" dirty="0" smtClean="0">
                <a:solidFill>
                  <a:schemeClr val="tx1"/>
                </a:solidFill>
                <a:cs typeface="Calibri" pitchFamily="34" charset="0"/>
              </a:rPr>
              <a:t>Specific choices of </a:t>
            </a:r>
            <a:r>
              <a:rPr lang="en-US" sz="2000" b="0" dirty="0" err="1" smtClean="0">
                <a:solidFill>
                  <a:schemeClr val="tx1"/>
                </a:solidFill>
                <a:cs typeface="Calibri" pitchFamily="34" charset="0"/>
              </a:rPr>
              <a:t>semiring</a:t>
            </a:r>
            <a:r>
              <a:rPr lang="en-US" sz="2000" b="0" dirty="0" smtClean="0">
                <a:solidFill>
                  <a:schemeClr val="tx1"/>
                </a:solidFill>
                <a:cs typeface="Calibri" pitchFamily="34" charset="0"/>
              </a:rPr>
              <a:t> will then give rise to different instances of the framework which may correspond to new constraint solving schemes.</a:t>
            </a:r>
          </a:p>
          <a:p>
            <a:pPr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1100" dirty="0" smtClean="0">
              <a:cs typeface="Calibri" pitchFamily="34" charset="0"/>
            </a:endParaRPr>
          </a:p>
          <a:p>
            <a:pPr indent="-27432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endParaRPr lang="en-US" sz="1400" dirty="0" smtClean="0">
              <a:cs typeface="Calibri" pitchFamily="34" charset="0"/>
            </a:endParaRPr>
          </a:p>
          <a:p>
            <a:pPr marL="540000" lvl="1" indent="-27432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endParaRPr lang="it-IT" sz="38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marL="540000" lvl="1" indent="-27432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endParaRPr lang="it-IT" sz="38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it-IT" sz="2900" dirty="0" smtClean="0">
              <a:solidFill>
                <a:schemeClr val="accent1"/>
              </a:solidFill>
              <a:cs typeface="Calibri" pitchFamily="34" charset="0"/>
            </a:endParaRP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25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it-IT" dirty="0">
              <a:cs typeface="Calibri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42937" y="2428875"/>
            <a:ext cx="7779845" cy="10728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0" dirty="0"/>
          </a:p>
        </p:txBody>
      </p:sp>
      <p:sp>
        <p:nvSpPr>
          <p:cNvPr id="9" name="Rettangolo 8"/>
          <p:cNvSpPr/>
          <p:nvPr/>
        </p:nvSpPr>
        <p:spPr>
          <a:xfrm>
            <a:off x="630059" y="4786313"/>
            <a:ext cx="7792724" cy="6429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642937" y="3786188"/>
            <a:ext cx="7779845" cy="6896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642937" y="5714999"/>
            <a:ext cx="7779845" cy="7662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642937" y="2143125"/>
            <a:ext cx="7779845" cy="383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err="1">
                <a:solidFill>
                  <a:schemeClr val="bg1"/>
                </a:solidFill>
                <a:sym typeface="Wingdings" pitchFamily="2" charset="2"/>
              </a:rPr>
              <a:t>Boolean</a:t>
            </a:r>
            <a:r>
              <a:rPr lang="it-IT" b="1" dirty="0">
                <a:solidFill>
                  <a:schemeClr val="bg1"/>
                </a:solidFill>
                <a:sym typeface="Wingdings" pitchFamily="2" charset="2"/>
              </a:rPr>
              <a:t> Semiring : </a:t>
            </a:r>
            <a:r>
              <a:rPr lang="it-IT" b="1" dirty="0">
                <a:solidFill>
                  <a:schemeClr val="bg1"/>
                </a:solidFill>
              </a:rPr>
              <a:t>&lt;{</a:t>
            </a:r>
            <a:r>
              <a:rPr lang="it-IT" b="1" dirty="0" err="1">
                <a:solidFill>
                  <a:schemeClr val="bg1"/>
                </a:solidFill>
              </a:rPr>
              <a:t>true</a:t>
            </a:r>
            <a:r>
              <a:rPr lang="it-IT" b="1" dirty="0">
                <a:solidFill>
                  <a:schemeClr val="bg1"/>
                </a:solidFill>
              </a:rPr>
              <a:t>, false},</a:t>
            </a:r>
            <a:r>
              <a:rPr lang="it-IT" b="1" cap="all" dirty="0">
                <a:solidFill>
                  <a:schemeClr val="bg1"/>
                </a:solidFill>
              </a:rPr>
              <a:t>AND</a:t>
            </a:r>
            <a:r>
              <a:rPr lang="it-IT" b="1" dirty="0">
                <a:solidFill>
                  <a:schemeClr val="bg1"/>
                </a:solidFill>
              </a:rPr>
              <a:t>,</a:t>
            </a:r>
            <a:r>
              <a:rPr lang="it-IT" b="1" cap="all" dirty="0">
                <a:solidFill>
                  <a:schemeClr val="bg1"/>
                </a:solidFill>
              </a:rPr>
              <a:t>OR</a:t>
            </a:r>
            <a:r>
              <a:rPr lang="it-IT" b="1" dirty="0">
                <a:solidFill>
                  <a:schemeClr val="bg1"/>
                </a:solidFill>
              </a:rPr>
              <a:t>, false, </a:t>
            </a:r>
            <a:r>
              <a:rPr lang="it-IT" b="1" dirty="0" err="1">
                <a:solidFill>
                  <a:schemeClr val="bg1"/>
                </a:solidFill>
              </a:rPr>
              <a:t>true</a:t>
            </a:r>
            <a:r>
              <a:rPr lang="it-IT" b="1" dirty="0">
                <a:solidFill>
                  <a:schemeClr val="bg1"/>
                </a:solidFill>
              </a:rPr>
              <a:t>&gt;</a:t>
            </a:r>
            <a:endParaRPr lang="it-IT" b="1" dirty="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42937" y="3429000"/>
            <a:ext cx="7779845" cy="383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0000" lvl="1" fontAlgn="auto">
              <a:spcBef>
                <a:spcPts val="600"/>
              </a:spcBef>
              <a:spcAft>
                <a:spcPts val="0"/>
              </a:spcAft>
              <a:buSzPct val="70000"/>
              <a:defRPr/>
            </a:pPr>
            <a:r>
              <a:rPr lang="it-IT" b="1" dirty="0" err="1">
                <a:solidFill>
                  <a:schemeClr val="bg1"/>
                </a:solidFill>
                <a:sym typeface="Wingdings" pitchFamily="2" charset="2"/>
              </a:rPr>
              <a:t>Fuzzy</a:t>
            </a:r>
            <a:r>
              <a:rPr lang="it-IT" b="1" dirty="0">
                <a:solidFill>
                  <a:schemeClr val="bg1"/>
                </a:solidFill>
                <a:sym typeface="Wingdings" pitchFamily="2" charset="2"/>
              </a:rPr>
              <a:t> Semiring : </a:t>
            </a:r>
            <a:r>
              <a:rPr lang="it-IT" b="1" dirty="0">
                <a:solidFill>
                  <a:schemeClr val="bg1"/>
                </a:solidFill>
              </a:rPr>
              <a:t>&lt;[0,…,1], </a:t>
            </a:r>
            <a:r>
              <a:rPr lang="it-IT" b="1" dirty="0" err="1">
                <a:solidFill>
                  <a:schemeClr val="bg1"/>
                </a:solidFill>
              </a:rPr>
              <a:t>max</a:t>
            </a:r>
            <a:r>
              <a:rPr lang="it-IT" b="1" dirty="0">
                <a:solidFill>
                  <a:schemeClr val="bg1"/>
                </a:solidFill>
              </a:rPr>
              <a:t>, min, 0,1&gt; </a:t>
            </a:r>
            <a:endParaRPr lang="it-IT" sz="1200" b="1" dirty="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937" y="4429125"/>
            <a:ext cx="7779845" cy="383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0000" lvl="1" fontAlgn="auto">
              <a:spcBef>
                <a:spcPts val="600"/>
              </a:spcBef>
              <a:spcAft>
                <a:spcPts val="0"/>
              </a:spcAft>
              <a:buSzPct val="70000"/>
              <a:defRPr/>
            </a:pPr>
            <a:r>
              <a:rPr lang="it-IT" b="1" dirty="0" err="1">
                <a:solidFill>
                  <a:schemeClr val="bg1"/>
                </a:solidFill>
              </a:rPr>
              <a:t>Weighted</a:t>
            </a:r>
            <a:r>
              <a:rPr lang="it-IT" b="1" dirty="0">
                <a:solidFill>
                  <a:schemeClr val="bg1"/>
                </a:solidFill>
              </a:rPr>
              <a:t> Semiring:  &lt;</a:t>
            </a:r>
            <a:r>
              <a:rPr lang="it-IT" b="1" dirty="0" err="1">
                <a:solidFill>
                  <a:schemeClr val="bg1"/>
                </a:solidFill>
              </a:rPr>
              <a:t>R</a:t>
            </a:r>
            <a:r>
              <a:rPr lang="it-IT" b="1" baseline="30000" dirty="0" err="1">
                <a:solidFill>
                  <a:schemeClr val="bg1"/>
                </a:solidFill>
              </a:rPr>
              <a:t>+</a:t>
            </a:r>
            <a:r>
              <a:rPr lang="it-IT" b="1" dirty="0">
                <a:solidFill>
                  <a:schemeClr val="bg1"/>
                </a:solidFill>
              </a:rPr>
              <a:t>, min, +,∞,0&gt; </a:t>
            </a:r>
            <a:endParaRPr lang="it-IT" b="1" dirty="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42937" y="5429250"/>
            <a:ext cx="7779845" cy="383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0000" lvl="1" fontAlgn="auto">
              <a:spcBef>
                <a:spcPts val="600"/>
              </a:spcBef>
              <a:spcAft>
                <a:spcPts val="0"/>
              </a:spcAft>
              <a:buSzPct val="70000"/>
              <a:defRPr/>
            </a:pPr>
            <a:r>
              <a:rPr lang="it-IT" b="1" dirty="0" err="1">
                <a:solidFill>
                  <a:schemeClr val="bg1"/>
                </a:solidFill>
                <a:sym typeface="Wingdings" pitchFamily="2" charset="2"/>
              </a:rPr>
              <a:t>Probabilistic</a:t>
            </a:r>
            <a:r>
              <a:rPr lang="it-IT" b="1" dirty="0">
                <a:solidFill>
                  <a:schemeClr val="bg1"/>
                </a:solidFill>
                <a:sym typeface="Wingdings" pitchFamily="2" charset="2"/>
              </a:rPr>
              <a:t> Semiring : </a:t>
            </a:r>
            <a:r>
              <a:rPr lang="it-IT" b="1" dirty="0">
                <a:solidFill>
                  <a:schemeClr val="bg1"/>
                </a:solidFill>
              </a:rPr>
              <a:t>&lt;[0,…,1], </a:t>
            </a:r>
            <a:r>
              <a:rPr lang="it-IT" b="1" dirty="0" err="1">
                <a:solidFill>
                  <a:schemeClr val="bg1"/>
                </a:solidFill>
              </a:rPr>
              <a:t>max</a:t>
            </a:r>
            <a:r>
              <a:rPr lang="it-IT" b="1" dirty="0">
                <a:solidFill>
                  <a:schemeClr val="bg1"/>
                </a:solidFill>
              </a:rPr>
              <a:t>, x, 0, 1&gt;</a:t>
            </a:r>
            <a:endParaRPr lang="it-IT" b="1" dirty="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642938" y="2500313"/>
            <a:ext cx="768969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dirty="0">
                <a:latin typeface="Calibri" charset="0"/>
              </a:rPr>
              <a:t>For classical CSP :  can only return allowed </a:t>
            </a:r>
            <a:r>
              <a:rPr lang="en-US" b="0" dirty="0" err="1">
                <a:latin typeface="Calibri" charset="0"/>
              </a:rPr>
              <a:t>tuples</a:t>
            </a:r>
            <a:r>
              <a:rPr lang="en-US" b="0" dirty="0">
                <a:latin typeface="Calibri" charset="0"/>
              </a:rPr>
              <a:t> (1) or  not allowed </a:t>
            </a:r>
            <a:r>
              <a:rPr lang="en-US" b="0" dirty="0" err="1">
                <a:latin typeface="Calibri" charset="0"/>
              </a:rPr>
              <a:t>tuples</a:t>
            </a:r>
            <a:r>
              <a:rPr lang="en-US" b="0" dirty="0">
                <a:latin typeface="Calibri" charset="0"/>
              </a:rPr>
              <a:t> (0).  Also constraint combination can be modeled with logical AND, the projection over some of the variables with logical OR.</a:t>
            </a:r>
            <a:endParaRPr lang="it-IT" b="0" dirty="0">
              <a:latin typeface="Calibri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714375" y="3786188"/>
            <a:ext cx="756674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dirty="0" smtClean="0">
                <a:latin typeface="Calibri" charset="0"/>
              </a:rPr>
              <a:t>Allows </a:t>
            </a:r>
            <a:r>
              <a:rPr lang="en-US" b="0" dirty="0">
                <a:latin typeface="Calibri" charset="0"/>
              </a:rPr>
              <a:t>constraint </a:t>
            </a:r>
            <a:r>
              <a:rPr lang="en-US" b="0" dirty="0" err="1">
                <a:latin typeface="Calibri" charset="0"/>
              </a:rPr>
              <a:t>tuples</a:t>
            </a:r>
            <a:r>
              <a:rPr lang="en-US" b="0" dirty="0">
                <a:latin typeface="Calibri" charset="0"/>
              </a:rPr>
              <a:t> to have an associated preference, like for example 1 = best and 0 = worst</a:t>
            </a:r>
            <a:endParaRPr lang="it-IT" b="0" dirty="0">
              <a:latin typeface="Calibri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714375" y="4800600"/>
            <a:ext cx="76182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/>
            <a:r>
              <a:rPr lang="it-IT" b="0" dirty="0" err="1">
                <a:latin typeface="Calibri" charset="0"/>
              </a:rPr>
              <a:t>Each</a:t>
            </a:r>
            <a:r>
              <a:rPr lang="it-IT" b="0" dirty="0">
                <a:latin typeface="Calibri" charset="0"/>
              </a:rPr>
              <a:t> tuple </a:t>
            </a:r>
            <a:r>
              <a:rPr lang="it-IT" b="0" dirty="0" err="1">
                <a:latin typeface="Calibri" charset="0"/>
              </a:rPr>
              <a:t>has</a:t>
            </a:r>
            <a:r>
              <a:rPr lang="it-IT" b="0" dirty="0">
                <a:latin typeface="Calibri" charset="0"/>
              </a:rPr>
              <a:t> </a:t>
            </a:r>
            <a:r>
              <a:rPr lang="it-IT" b="0" dirty="0" err="1">
                <a:latin typeface="Calibri" charset="0"/>
              </a:rPr>
              <a:t>an</a:t>
            </a:r>
            <a:r>
              <a:rPr lang="it-IT" b="0" dirty="0">
                <a:latin typeface="Calibri" charset="0"/>
              </a:rPr>
              <a:t> </a:t>
            </a:r>
            <a:r>
              <a:rPr lang="it-IT" b="0" dirty="0" err="1">
                <a:latin typeface="Calibri" charset="0"/>
              </a:rPr>
              <a:t>associated</a:t>
            </a:r>
            <a:r>
              <a:rPr lang="it-IT" b="0" dirty="0">
                <a:latin typeface="Calibri" charset="0"/>
              </a:rPr>
              <a:t> cost. </a:t>
            </a:r>
            <a:r>
              <a:rPr lang="it-IT" b="0" dirty="0" err="1">
                <a:latin typeface="Calibri" charset="0"/>
              </a:rPr>
              <a:t>This</a:t>
            </a:r>
            <a:r>
              <a:rPr lang="it-IT" b="0" dirty="0">
                <a:latin typeface="Calibri" charset="0"/>
              </a:rPr>
              <a:t> </a:t>
            </a:r>
            <a:r>
              <a:rPr lang="en-US" b="0" dirty="0">
                <a:latin typeface="Calibri" charset="0"/>
              </a:rPr>
              <a:t>allows one to model optimization problems where the goal is to minimize the total cost  of the solution</a:t>
            </a:r>
            <a:endParaRPr lang="it-IT" b="0" dirty="0">
              <a:latin typeface="Calibri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642937" y="5786438"/>
            <a:ext cx="77540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dirty="0">
                <a:latin typeface="Calibri" charset="0"/>
              </a:rPr>
              <a:t>Each constraint </a:t>
            </a:r>
            <a:r>
              <a:rPr lang="en-US" b="0" i="1" dirty="0">
                <a:latin typeface="Calibri" charset="0"/>
              </a:rPr>
              <a:t>c</a:t>
            </a:r>
            <a:r>
              <a:rPr lang="en-US" b="0" dirty="0">
                <a:latin typeface="Calibri" charset="0"/>
              </a:rPr>
              <a:t> has an associated probability </a:t>
            </a:r>
            <a:r>
              <a:rPr lang="en-US" b="0" i="1" dirty="0">
                <a:latin typeface="Calibri" charset="0"/>
              </a:rPr>
              <a:t>p(c)</a:t>
            </a:r>
            <a:r>
              <a:rPr lang="en-US" b="0" dirty="0">
                <a:latin typeface="Calibri" charset="0"/>
              </a:rPr>
              <a:t>, that is, </a:t>
            </a:r>
            <a:r>
              <a:rPr lang="en-US" b="0" i="1" dirty="0">
                <a:latin typeface="Calibri" charset="0"/>
              </a:rPr>
              <a:t>c</a:t>
            </a:r>
            <a:r>
              <a:rPr lang="en-US" b="0" dirty="0">
                <a:latin typeface="Calibri" charset="0"/>
              </a:rPr>
              <a:t> has probability </a:t>
            </a:r>
            <a:r>
              <a:rPr lang="en-US" b="0" i="1" dirty="0">
                <a:latin typeface="Calibri" charset="0"/>
              </a:rPr>
              <a:t>p</a:t>
            </a:r>
            <a:r>
              <a:rPr lang="en-US" b="0" dirty="0">
                <a:latin typeface="Calibri" charset="0"/>
              </a:rPr>
              <a:t> of occurring in the real-life problem</a:t>
            </a:r>
            <a:endParaRPr lang="it-IT" b="0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47" name="AutoShape 391"/>
          <p:cNvSpPr>
            <a:spLocks noChangeArrowheads="1"/>
          </p:cNvSpPr>
          <p:nvPr/>
        </p:nvSpPr>
        <p:spPr bwMode="gray">
          <a:xfrm>
            <a:off x="802592" y="1086383"/>
            <a:ext cx="5817149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8982" name="Text Box 326"/>
          <p:cNvSpPr txBox="1">
            <a:spLocks noChangeArrowheads="1"/>
          </p:cNvSpPr>
          <p:nvPr/>
        </p:nvSpPr>
        <p:spPr bwMode="gray">
          <a:xfrm>
            <a:off x="1412192" y="1194333"/>
            <a:ext cx="4640866" cy="41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Dung Argumentation Framework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37" name="Oval 381"/>
          <p:cNvSpPr>
            <a:spLocks noChangeArrowheads="1"/>
          </p:cNvSpPr>
          <p:nvPr/>
        </p:nvSpPr>
        <p:spPr bwMode="gray">
          <a:xfrm>
            <a:off x="718455" y="1049560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36" name="Text Box 380"/>
          <p:cNvSpPr txBox="1">
            <a:spLocks noChangeArrowheads="1"/>
          </p:cNvSpPr>
          <p:nvPr/>
        </p:nvSpPr>
        <p:spPr bwMode="gray">
          <a:xfrm>
            <a:off x="750205" y="1157510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Verdana" pitchFamily="34" charset="0"/>
              </a:rPr>
              <a:t>01</a:t>
            </a:r>
          </a:p>
        </p:txBody>
      </p:sp>
      <p:sp>
        <p:nvSpPr>
          <p:cNvPr id="199049" name="AutoShape 393"/>
          <p:cNvSpPr>
            <a:spLocks noChangeArrowheads="1"/>
          </p:cNvSpPr>
          <p:nvPr/>
        </p:nvSpPr>
        <p:spPr bwMode="gray">
          <a:xfrm>
            <a:off x="802591" y="1863161"/>
            <a:ext cx="5842907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0" name="Text Box 394"/>
          <p:cNvSpPr txBox="1">
            <a:spLocks noChangeArrowheads="1"/>
          </p:cNvSpPr>
          <p:nvPr/>
        </p:nvSpPr>
        <p:spPr bwMode="gray">
          <a:xfrm>
            <a:off x="1412192" y="1971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Semirings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and Soft Constraints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1" name="Oval 395"/>
          <p:cNvSpPr>
            <a:spLocks noChangeArrowheads="1"/>
          </p:cNvSpPr>
          <p:nvPr/>
        </p:nvSpPr>
        <p:spPr bwMode="gray">
          <a:xfrm>
            <a:off x="718455" y="1839216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2" name="Text Box 396"/>
          <p:cNvSpPr txBox="1">
            <a:spLocks noChangeArrowheads="1"/>
          </p:cNvSpPr>
          <p:nvPr/>
        </p:nvSpPr>
        <p:spPr bwMode="gray">
          <a:xfrm>
            <a:off x="750205" y="1934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02</a:t>
            </a:r>
          </a:p>
        </p:txBody>
      </p:sp>
      <p:sp>
        <p:nvSpPr>
          <p:cNvPr id="199053" name="AutoShape 397"/>
          <p:cNvSpPr>
            <a:spLocks noChangeArrowheads="1"/>
          </p:cNvSpPr>
          <p:nvPr/>
        </p:nvSpPr>
        <p:spPr bwMode="gray">
          <a:xfrm>
            <a:off x="802591" y="2673992"/>
            <a:ext cx="5817149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4" name="Text Box 398"/>
          <p:cNvSpPr txBox="1">
            <a:spLocks noChangeArrowheads="1"/>
          </p:cNvSpPr>
          <p:nvPr/>
        </p:nvSpPr>
        <p:spPr bwMode="gray">
          <a:xfrm>
            <a:off x="1412192" y="2781942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Extension to Coalitions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5" name="Oval 399"/>
          <p:cNvSpPr>
            <a:spLocks noChangeArrowheads="1"/>
          </p:cNvSpPr>
          <p:nvPr/>
        </p:nvSpPr>
        <p:spPr bwMode="gray">
          <a:xfrm>
            <a:off x="718455" y="2637168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6" name="Text Box 400"/>
          <p:cNvSpPr txBox="1">
            <a:spLocks noChangeArrowheads="1"/>
          </p:cNvSpPr>
          <p:nvPr/>
        </p:nvSpPr>
        <p:spPr bwMode="gray">
          <a:xfrm>
            <a:off x="750205" y="2745118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03</a:t>
            </a:r>
          </a:p>
        </p:txBody>
      </p:sp>
      <p:sp>
        <p:nvSpPr>
          <p:cNvPr id="199057" name="AutoShape 401"/>
          <p:cNvSpPr>
            <a:spLocks noChangeArrowheads="1"/>
          </p:cNvSpPr>
          <p:nvPr/>
        </p:nvSpPr>
        <p:spPr bwMode="gray">
          <a:xfrm>
            <a:off x="802592" y="3481290"/>
            <a:ext cx="5881543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8" name="Text Box 402"/>
          <p:cNvSpPr txBox="1">
            <a:spLocks noChangeArrowheads="1"/>
          </p:cNvSpPr>
          <p:nvPr/>
        </p:nvSpPr>
        <p:spPr bwMode="gray">
          <a:xfrm>
            <a:off x="1412192" y="3589240"/>
            <a:ext cx="496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Weighted Partitions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9" name="Oval 403"/>
          <p:cNvSpPr>
            <a:spLocks noChangeArrowheads="1"/>
          </p:cNvSpPr>
          <p:nvPr/>
        </p:nvSpPr>
        <p:spPr bwMode="gray">
          <a:xfrm>
            <a:off x="718455" y="3444466"/>
            <a:ext cx="600075" cy="615950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60" name="Text Box 404"/>
          <p:cNvSpPr txBox="1">
            <a:spLocks noChangeArrowheads="1"/>
          </p:cNvSpPr>
          <p:nvPr/>
        </p:nvSpPr>
        <p:spPr bwMode="gray">
          <a:xfrm>
            <a:off x="750205" y="3552416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04</a:t>
            </a:r>
          </a:p>
        </p:txBody>
      </p:sp>
      <p:sp>
        <p:nvSpPr>
          <p:cNvPr id="199067" name="Rectangle 411"/>
          <p:cNvSpPr>
            <a:spLocks noGrp="1" noChangeArrowheads="1"/>
          </p:cNvSpPr>
          <p:nvPr>
            <p:ph type="title"/>
          </p:nvPr>
        </p:nvSpPr>
        <p:spPr>
          <a:xfrm>
            <a:off x="1" y="17463"/>
            <a:ext cx="9144000" cy="862012"/>
          </a:xfrm>
        </p:spPr>
        <p:txBody>
          <a:bodyPr/>
          <a:lstStyle/>
          <a:p>
            <a:r>
              <a:rPr lang="en-US" sz="4000" dirty="0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42" name="AutoShape 391"/>
          <p:cNvSpPr>
            <a:spLocks noChangeArrowheads="1"/>
          </p:cNvSpPr>
          <p:nvPr/>
        </p:nvSpPr>
        <p:spPr bwMode="gray">
          <a:xfrm>
            <a:off x="774686" y="4278190"/>
            <a:ext cx="5845055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326"/>
          <p:cNvSpPr txBox="1">
            <a:spLocks noChangeArrowheads="1"/>
          </p:cNvSpPr>
          <p:nvPr/>
        </p:nvSpPr>
        <p:spPr bwMode="gray">
          <a:xfrm>
            <a:off x="1384285" y="4386140"/>
            <a:ext cx="48748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Mapping Partition Problems to SCSPs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Oval 381"/>
          <p:cNvSpPr>
            <a:spLocks noChangeArrowheads="1"/>
          </p:cNvSpPr>
          <p:nvPr/>
        </p:nvSpPr>
        <p:spPr bwMode="gray">
          <a:xfrm>
            <a:off x="690549" y="4241367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380"/>
          <p:cNvSpPr txBox="1">
            <a:spLocks noChangeArrowheads="1"/>
          </p:cNvSpPr>
          <p:nvPr/>
        </p:nvSpPr>
        <p:spPr bwMode="gray">
          <a:xfrm>
            <a:off x="722299" y="4349317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05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7" name="AutoShape 393"/>
          <p:cNvSpPr>
            <a:spLocks noChangeArrowheads="1"/>
          </p:cNvSpPr>
          <p:nvPr/>
        </p:nvSpPr>
        <p:spPr bwMode="gray">
          <a:xfrm>
            <a:off x="761807" y="5126161"/>
            <a:ext cx="5857934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394"/>
          <p:cNvSpPr txBox="1">
            <a:spLocks noChangeArrowheads="1"/>
          </p:cNvSpPr>
          <p:nvPr/>
        </p:nvSpPr>
        <p:spPr bwMode="gray">
          <a:xfrm>
            <a:off x="1371407" y="5234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Implementation in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Jacop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Oval 395"/>
          <p:cNvSpPr>
            <a:spLocks noChangeArrowheads="1"/>
          </p:cNvSpPr>
          <p:nvPr/>
        </p:nvSpPr>
        <p:spPr bwMode="gray">
          <a:xfrm>
            <a:off x="677670" y="5089337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96"/>
          <p:cNvSpPr txBox="1">
            <a:spLocks noChangeArrowheads="1"/>
          </p:cNvSpPr>
          <p:nvPr/>
        </p:nvSpPr>
        <p:spPr bwMode="gray">
          <a:xfrm>
            <a:off x="709420" y="5197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06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7" name="AutoShape 397"/>
          <p:cNvSpPr>
            <a:spLocks noChangeArrowheads="1"/>
          </p:cNvSpPr>
          <p:nvPr/>
        </p:nvSpPr>
        <p:spPr bwMode="gray">
          <a:xfrm>
            <a:off x="748928" y="5937538"/>
            <a:ext cx="5896571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398"/>
          <p:cNvSpPr txBox="1">
            <a:spLocks noChangeArrowheads="1"/>
          </p:cNvSpPr>
          <p:nvPr/>
        </p:nvSpPr>
        <p:spPr bwMode="gray">
          <a:xfrm>
            <a:off x="1358529" y="6045488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Summary and Future 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Oval 399"/>
          <p:cNvSpPr>
            <a:spLocks noChangeArrowheads="1"/>
          </p:cNvSpPr>
          <p:nvPr/>
        </p:nvSpPr>
        <p:spPr bwMode="gray">
          <a:xfrm>
            <a:off x="664792" y="5900714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400"/>
          <p:cNvSpPr txBox="1">
            <a:spLocks noChangeArrowheads="1"/>
          </p:cNvSpPr>
          <p:nvPr/>
        </p:nvSpPr>
        <p:spPr bwMode="gray">
          <a:xfrm>
            <a:off x="696542" y="6008664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07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gray">
          <a:xfrm rot="5400000" flipV="1">
            <a:off x="7512337" y="2013076"/>
            <a:ext cx="739071" cy="1931827"/>
          </a:xfrm>
          <a:prstGeom prst="upArrow">
            <a:avLst>
              <a:gd name="adj1" fmla="val 65157"/>
              <a:gd name="adj2" fmla="val 48347"/>
            </a:avLst>
          </a:prstGeom>
          <a:gradFill rotWithShape="1">
            <a:gsLst>
              <a:gs pos="0">
                <a:srgbClr val="66CCFF"/>
              </a:gs>
              <a:gs pos="100000">
                <a:srgbClr val="FCFB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ttangolo 42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	From Arguments to Coalitions   </a:t>
            </a:r>
            <a:endParaRPr lang="en-US" sz="4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015607" y="1352281"/>
            <a:ext cx="3691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Given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the set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argument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i="1" dirty="0" smtClean="0">
                <a:latin typeface="Calibri" pitchFamily="34" charset="0"/>
                <a:cs typeface="Calibri" pitchFamily="34" charset="0"/>
              </a:rPr>
              <a:t>A</a:t>
            </a:r>
            <a:endParaRPr lang="it-IT" sz="2400" b="0" i="1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979519" y="2032716"/>
            <a:ext cx="6667210" cy="2246769"/>
            <a:chOff x="-372763" y="2097110"/>
            <a:chExt cx="6667210" cy="2246769"/>
          </a:xfrm>
        </p:grpSpPr>
        <p:sp>
          <p:nvSpPr>
            <p:cNvPr id="6" name="CasellaDiTesto 5"/>
            <p:cNvSpPr txBox="1"/>
            <p:nvPr/>
          </p:nvSpPr>
          <p:spPr>
            <a:xfrm>
              <a:off x="-372763" y="2097110"/>
              <a:ext cx="6667210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it-IT" sz="2400" b="0" dirty="0" err="1" smtClean="0">
                  <a:latin typeface="Calibri" pitchFamily="34" charset="0"/>
                  <a:cs typeface="Calibri" pitchFamily="34" charset="0"/>
                </a:rPr>
                <a:t>We</a:t>
              </a:r>
              <a:r>
                <a:rPr lang="it-IT" sz="2400" b="0" dirty="0" smtClean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it-IT" sz="2400" b="0" dirty="0" err="1" smtClean="0">
                  <a:latin typeface="Calibri" pitchFamily="34" charset="0"/>
                  <a:cs typeface="Calibri" pitchFamily="34" charset="0"/>
                </a:rPr>
                <a:t>select</a:t>
              </a:r>
              <a:r>
                <a:rPr lang="it-IT" sz="2400" b="0" dirty="0" smtClean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it-IT" sz="2400" b="0" dirty="0" err="1" smtClean="0">
                  <a:latin typeface="Calibri" pitchFamily="34" charset="0"/>
                  <a:cs typeface="Calibri" pitchFamily="34" charset="0"/>
                </a:rPr>
                <a:t>an</a:t>
              </a:r>
              <a:r>
                <a:rPr lang="it-IT" sz="2400" b="0" dirty="0" smtClean="0">
                  <a:latin typeface="Calibri" pitchFamily="34" charset="0"/>
                  <a:cs typeface="Calibri" pitchFamily="34" charset="0"/>
                </a:rPr>
                <a:t> appropriate </a:t>
              </a:r>
              <a:r>
                <a:rPr lang="it-IT" sz="2400" b="0" dirty="0" err="1" smtClean="0">
                  <a:latin typeface="Calibri" pitchFamily="34" charset="0"/>
                  <a:cs typeface="Calibri" pitchFamily="34" charset="0"/>
                </a:rPr>
                <a:t>partition</a:t>
              </a:r>
              <a:r>
                <a:rPr lang="it-IT" sz="2400" b="0" dirty="0" smtClean="0">
                  <a:latin typeface="Calibri" pitchFamily="34" charset="0"/>
                  <a:cs typeface="Calibri" pitchFamily="34" charset="0"/>
                </a:rPr>
                <a:t> </a:t>
              </a:r>
            </a:p>
            <a:p>
              <a:pPr algn="l"/>
              <a:r>
                <a:rPr lang="it-IT" sz="3600" b="0" i="1" dirty="0" err="1" smtClean="0">
                  <a:latin typeface="Calibri" pitchFamily="34" charset="0"/>
                  <a:cs typeface="Calibri" pitchFamily="34" charset="0"/>
                </a:rPr>
                <a:t>G</a:t>
              </a:r>
              <a:r>
                <a:rPr lang="it-IT" sz="3600" b="0" dirty="0" err="1" smtClean="0">
                  <a:latin typeface="Calibri" pitchFamily="34" charset="0"/>
                  <a:cs typeface="Calibri" pitchFamily="34" charset="0"/>
                </a:rPr>
                <a:t>=</a:t>
              </a:r>
              <a:r>
                <a:rPr lang="it-IT" sz="3600" b="0" dirty="0" smtClean="0">
                  <a:latin typeface="Calibri" pitchFamily="34" charset="0"/>
                  <a:cs typeface="Calibri" pitchFamily="34" charset="0"/>
                </a:rPr>
                <a:t>{</a:t>
              </a:r>
              <a:r>
                <a:rPr lang="it-IT" sz="3600" b="0" i="1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sz="3600" b="0" baseline="-25000" dirty="0" smtClean="0">
                  <a:latin typeface="Calibri" pitchFamily="34" charset="0"/>
                  <a:cs typeface="Calibri" pitchFamily="34" charset="0"/>
                </a:rPr>
                <a:t>1</a:t>
              </a:r>
              <a:r>
                <a:rPr lang="it-IT" sz="3600" b="0" dirty="0" smtClean="0">
                  <a:latin typeface="Calibri" pitchFamily="34" charset="0"/>
                  <a:cs typeface="Calibri" pitchFamily="34" charset="0"/>
                </a:rPr>
                <a:t>, … , </a:t>
              </a:r>
              <a:r>
                <a:rPr lang="it-IT" sz="3600" b="0" i="1" dirty="0" err="1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sz="3600" b="0" baseline="-25000" dirty="0" err="1" smtClean="0">
                  <a:latin typeface="Calibri" pitchFamily="34" charset="0"/>
                  <a:cs typeface="Calibri" pitchFamily="34" charset="0"/>
                </a:rPr>
                <a:t>n</a:t>
              </a:r>
              <a:r>
                <a:rPr lang="it-IT" sz="3600" b="0" dirty="0" smtClean="0">
                  <a:latin typeface="Calibri" pitchFamily="34" charset="0"/>
                  <a:cs typeface="Calibri" pitchFamily="34" charset="0"/>
                </a:rPr>
                <a:t>} </a:t>
              </a:r>
              <a:r>
                <a:rPr lang="it-IT" sz="2400" b="0" dirty="0" err="1" smtClean="0">
                  <a:latin typeface="Calibri" pitchFamily="34" charset="0"/>
                  <a:cs typeface="Calibri" pitchFamily="34" charset="0"/>
                </a:rPr>
                <a:t>such</a:t>
              </a:r>
              <a:r>
                <a:rPr lang="it-IT" sz="2400" b="0" dirty="0" smtClean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it-IT" sz="2400" b="0" dirty="0" err="1" smtClean="0">
                  <a:latin typeface="Calibri" pitchFamily="34" charset="0"/>
                  <a:cs typeface="Calibri" pitchFamily="34" charset="0"/>
                </a:rPr>
                <a:t>that</a:t>
              </a:r>
              <a:r>
                <a:rPr lang="it-IT" sz="2400" b="0" dirty="0" smtClean="0">
                  <a:latin typeface="Calibri" pitchFamily="34" charset="0"/>
                  <a:cs typeface="Calibri" pitchFamily="34" charset="0"/>
                </a:rPr>
                <a:t>   </a:t>
              </a:r>
            </a:p>
            <a:p>
              <a:pPr algn="l"/>
              <a:r>
                <a:rPr lang="it-IT" sz="4800" b="0" dirty="0" err="1" smtClean="0">
                  <a:latin typeface="Calibri" pitchFamily="34" charset="0"/>
                  <a:cs typeface="Calibri" pitchFamily="34" charset="0"/>
                </a:rPr>
                <a:t>U</a:t>
              </a:r>
              <a:r>
                <a:rPr lang="it-IT" sz="4400" b="0" i="1" baseline="-25000" dirty="0" err="1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sz="2800" b="0" baseline="-44000" dirty="0" err="1" smtClean="0">
                  <a:latin typeface="Calibri" pitchFamily="34" charset="0"/>
                  <a:cs typeface="Calibri" pitchFamily="34" charset="0"/>
                </a:rPr>
                <a:t>i</a:t>
              </a:r>
              <a:r>
                <a:rPr lang="it-IT" sz="2800" b="0" baseline="-44000" dirty="0" smtClean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sz="4400" b="0" baseline="-25000" dirty="0" smtClean="0">
                  <a:latin typeface="Calibri" pitchFamily="34" charset="0"/>
                  <a:cs typeface="Calibri" pitchFamily="34" charset="0"/>
                </a:rPr>
                <a:t>ϵ</a:t>
              </a:r>
              <a:r>
                <a:rPr lang="it-IT" sz="4400" b="0" i="1" baseline="-25000" dirty="0" smtClean="0">
                  <a:latin typeface="Calibri" pitchFamily="34" charset="0"/>
                  <a:cs typeface="Calibri" pitchFamily="34" charset="0"/>
                </a:rPr>
                <a:t>G</a:t>
              </a:r>
              <a:r>
                <a:rPr lang="it-IT" sz="4400" b="0" baseline="-25000" dirty="0" smtClean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it-IT" sz="4400" b="0" i="1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sz="4400" b="0" baseline="-25000" dirty="0" smtClean="0">
                  <a:latin typeface="Calibri" pitchFamily="34" charset="0"/>
                  <a:cs typeface="Calibri" pitchFamily="34" charset="0"/>
                </a:rPr>
                <a:t>i</a:t>
              </a:r>
              <a:r>
                <a:rPr lang="it-IT" sz="4400" b="0" dirty="0" smtClean="0">
                  <a:latin typeface="Calibri" pitchFamily="34" charset="0"/>
                  <a:cs typeface="Calibri" pitchFamily="34" charset="0"/>
                </a:rPr>
                <a:t> = </a:t>
              </a:r>
              <a:r>
                <a:rPr lang="it-IT" sz="4400" b="0" i="1" dirty="0" smtClean="0">
                  <a:latin typeface="Calibri" pitchFamily="34" charset="0"/>
                  <a:cs typeface="Calibri" pitchFamily="34" charset="0"/>
                </a:rPr>
                <a:t>A </a:t>
              </a:r>
              <a:r>
                <a:rPr lang="it-IT" sz="2800" b="0" dirty="0" smtClean="0">
                  <a:latin typeface="Calibri" pitchFamily="34" charset="0"/>
                  <a:cs typeface="Calibri" pitchFamily="34" charset="0"/>
                </a:rPr>
                <a:t>and </a:t>
              </a:r>
              <a:r>
                <a:rPr lang="it-IT" sz="4400" b="0" i="1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sz="4400" b="0" baseline="-25000" dirty="0" smtClean="0">
                  <a:latin typeface="Calibri" pitchFamily="34" charset="0"/>
                  <a:cs typeface="Calibri" pitchFamily="34" charset="0"/>
                </a:rPr>
                <a:t>i       </a:t>
              </a:r>
              <a:r>
                <a:rPr lang="it-IT" sz="4400" b="0" i="1" dirty="0" err="1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sz="4400" b="0" baseline="-25000" dirty="0" err="1" smtClean="0">
                  <a:latin typeface="Calibri" pitchFamily="34" charset="0"/>
                  <a:cs typeface="Calibri" pitchFamily="34" charset="0"/>
                </a:rPr>
                <a:t>j</a:t>
              </a:r>
              <a:r>
                <a:rPr lang="it-IT" sz="4400" b="0" baseline="-25000" dirty="0" smtClean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it-IT" sz="4400" b="0" dirty="0" smtClean="0">
                  <a:latin typeface="Calibri" pitchFamily="34" charset="0"/>
                  <a:cs typeface="Calibri" pitchFamily="34" charset="0"/>
                </a:rPr>
                <a:t>=0 </a:t>
              </a:r>
              <a:r>
                <a:rPr lang="it-IT" sz="4400" b="0" dirty="0" err="1" smtClean="0">
                  <a:latin typeface="Calibri" pitchFamily="34" charset="0"/>
                  <a:cs typeface="Calibri" pitchFamily="34" charset="0"/>
                </a:rPr>
                <a:t>if</a:t>
              </a:r>
              <a:r>
                <a:rPr lang="it-IT" sz="4400" b="0" dirty="0" smtClean="0">
                  <a:latin typeface="Calibri" pitchFamily="34" charset="0"/>
                  <a:cs typeface="Calibri" pitchFamily="34" charset="0"/>
                </a:rPr>
                <a:t> i≠j</a:t>
              </a:r>
            </a:p>
            <a:p>
              <a:pPr algn="l"/>
              <a:endParaRPr lang="it-IT" sz="3200" b="0" i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CasellaDiTesto 6"/>
            <p:cNvSpPr txBox="1"/>
            <p:nvPr/>
          </p:nvSpPr>
          <p:spPr>
            <a:xfrm rot="10800000">
              <a:off x="3313769" y="3116685"/>
              <a:ext cx="4860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3600" dirty="0" smtClean="0">
                  <a:latin typeface="Calibri" pitchFamily="34" charset="0"/>
                  <a:cs typeface="Calibri" pitchFamily="34" charset="0"/>
                </a:rPr>
                <a:t>U</a:t>
              </a:r>
              <a:endParaRPr lang="it-IT" sz="36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44" name="Rettangolo arrotondato 43"/>
          <p:cNvSpPr/>
          <p:nvPr/>
        </p:nvSpPr>
        <p:spPr bwMode="auto">
          <a:xfrm>
            <a:off x="399245" y="4146998"/>
            <a:ext cx="4052926" cy="23859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ectangle 8"/>
          <p:cNvSpPr>
            <a:spLocks noChangeArrowheads="1"/>
          </p:cNvSpPr>
          <p:nvPr/>
        </p:nvSpPr>
        <p:spPr bwMode="auto">
          <a:xfrm>
            <a:off x="5798172" y="1605898"/>
            <a:ext cx="3001271" cy="1200329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000" dirty="0" smtClean="0">
                <a:latin typeface="Calibri" pitchFamily="34" charset="0"/>
                <a:cs typeface="Calibri" pitchFamily="34" charset="0"/>
              </a:rPr>
              <a:t>A coalition 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it-IT" sz="2000" baseline="-25000" dirty="0" smtClean="0">
                <a:latin typeface="Calibri" pitchFamily="34" charset="0"/>
                <a:cs typeface="Calibri" pitchFamily="34" charset="0"/>
              </a:rPr>
              <a:t>i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attacks another coalition </a:t>
            </a:r>
            <a:r>
              <a:rPr lang="it-IT" sz="2000" i="1" dirty="0" err="1" smtClean="0">
                <a:latin typeface="Calibri" pitchFamily="34" charset="0"/>
                <a:cs typeface="Calibri" pitchFamily="34" charset="0"/>
              </a:rPr>
              <a:t>B</a:t>
            </a:r>
            <a:r>
              <a:rPr lang="it-IT" sz="2000" baseline="-25000" dirty="0" err="1" smtClean="0">
                <a:latin typeface="Calibri" pitchFamily="34" charset="0"/>
                <a:cs typeface="Calibri" pitchFamily="34" charset="0"/>
              </a:rPr>
              <a:t>j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sz="1600" b="0" dirty="0" err="1" smtClean="0">
                <a:latin typeface="Calibri" pitchFamily="34" charset="0"/>
                <a:cs typeface="Calibri" pitchFamily="34" charset="0"/>
              </a:rPr>
              <a:t>Iff</a:t>
            </a:r>
            <a:r>
              <a:rPr lang="en-US" sz="1600" b="0" dirty="0" smtClean="0">
                <a:latin typeface="Calibri" pitchFamily="34" charset="0"/>
                <a:cs typeface="Calibri" pitchFamily="34" charset="0"/>
              </a:rPr>
              <a:t> one of its elements attacks at least one element in </a:t>
            </a:r>
            <a:r>
              <a:rPr lang="en-US" sz="1600" b="0" dirty="0" err="1" smtClean="0">
                <a:latin typeface="Calibri" pitchFamily="34" charset="0"/>
                <a:cs typeface="Calibri" pitchFamily="34" charset="0"/>
              </a:rPr>
              <a:t>B</a:t>
            </a:r>
            <a:r>
              <a:rPr lang="en-US" sz="1600" b="0" baseline="-25000" dirty="0" err="1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b="0" baseline="-25000" dirty="0" smtClean="0">
                <a:latin typeface="Calibri" pitchFamily="34" charset="0"/>
                <a:cs typeface="Calibri" pitchFamily="34" charset="0"/>
              </a:rPr>
              <a:t>   </a:t>
            </a:r>
            <a:endParaRPr lang="en-US" sz="1600" b="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ttangolo arrotondato 44"/>
          <p:cNvSpPr/>
          <p:nvPr/>
        </p:nvSpPr>
        <p:spPr bwMode="auto">
          <a:xfrm>
            <a:off x="4623515" y="4125686"/>
            <a:ext cx="4211392" cy="241799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405"/>
          <p:cNvSpPr>
            <a:spLocks noChangeArrowheads="1"/>
          </p:cNvSpPr>
          <p:nvPr/>
        </p:nvSpPr>
        <p:spPr bwMode="gray">
          <a:xfrm>
            <a:off x="1659700" y="4996294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4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Oval 408"/>
          <p:cNvSpPr>
            <a:spLocks noChangeArrowheads="1"/>
          </p:cNvSpPr>
          <p:nvPr/>
        </p:nvSpPr>
        <p:spPr bwMode="gray">
          <a:xfrm>
            <a:off x="1260446" y="4544970"/>
            <a:ext cx="349250" cy="358775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Oval 406"/>
          <p:cNvSpPr>
            <a:spLocks noChangeArrowheads="1"/>
          </p:cNvSpPr>
          <p:nvPr/>
        </p:nvSpPr>
        <p:spPr bwMode="gray">
          <a:xfrm>
            <a:off x="1181032" y="5571657"/>
            <a:ext cx="349250" cy="358775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Ovale 14"/>
          <p:cNvSpPr/>
          <p:nvPr/>
        </p:nvSpPr>
        <p:spPr bwMode="auto">
          <a:xfrm>
            <a:off x="2700270" y="4456084"/>
            <a:ext cx="1446727" cy="135228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Oval 407"/>
          <p:cNvSpPr>
            <a:spLocks noChangeArrowheads="1"/>
          </p:cNvSpPr>
          <p:nvPr/>
        </p:nvSpPr>
        <p:spPr bwMode="gray">
          <a:xfrm>
            <a:off x="562847" y="4773174"/>
            <a:ext cx="349250" cy="3587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3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606473" y="4151286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0" i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B</a:t>
            </a:r>
            <a:endParaRPr lang="it-IT" b="0" i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Oval 405"/>
          <p:cNvSpPr>
            <a:spLocks noChangeArrowheads="1"/>
          </p:cNvSpPr>
          <p:nvPr/>
        </p:nvSpPr>
        <p:spPr bwMode="gray">
          <a:xfrm>
            <a:off x="3215425" y="5398076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7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Oval 408"/>
          <p:cNvSpPr>
            <a:spLocks noChangeArrowheads="1"/>
          </p:cNvSpPr>
          <p:nvPr/>
        </p:nvSpPr>
        <p:spPr bwMode="gray">
          <a:xfrm>
            <a:off x="2816180" y="4748884"/>
            <a:ext cx="349250" cy="358775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6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Oval 406"/>
          <p:cNvSpPr>
            <a:spLocks noChangeArrowheads="1"/>
          </p:cNvSpPr>
          <p:nvPr/>
        </p:nvSpPr>
        <p:spPr bwMode="gray">
          <a:xfrm>
            <a:off x="1294325" y="5144506"/>
            <a:ext cx="349250" cy="358775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5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Oval 407"/>
          <p:cNvSpPr>
            <a:spLocks noChangeArrowheads="1"/>
          </p:cNvSpPr>
          <p:nvPr/>
        </p:nvSpPr>
        <p:spPr bwMode="gray">
          <a:xfrm>
            <a:off x="3308196" y="4558518"/>
            <a:ext cx="349250" cy="3587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8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Oval 405"/>
          <p:cNvSpPr>
            <a:spLocks noChangeArrowheads="1"/>
          </p:cNvSpPr>
          <p:nvPr/>
        </p:nvSpPr>
        <p:spPr bwMode="gray">
          <a:xfrm>
            <a:off x="3655453" y="5152979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9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4" name="Connettore 2 23"/>
          <p:cNvCxnSpPr>
            <a:stCxn id="16" idx="5"/>
            <a:endCxn id="20" idx="2"/>
          </p:cNvCxnSpPr>
          <p:nvPr/>
        </p:nvCxnSpPr>
        <p:spPr bwMode="auto">
          <a:xfrm rot="16200000" flipH="1">
            <a:off x="955394" y="4984963"/>
            <a:ext cx="244486" cy="43337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9" idx="3"/>
          </p:cNvCxnSpPr>
          <p:nvPr/>
        </p:nvCxnSpPr>
        <p:spPr bwMode="auto">
          <a:xfrm rot="5400000">
            <a:off x="2366134" y="4633909"/>
            <a:ext cx="79984" cy="92240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8" idx="2"/>
            <a:endCxn id="11" idx="6"/>
          </p:cNvCxnSpPr>
          <p:nvPr/>
        </p:nvCxnSpPr>
        <p:spPr bwMode="auto">
          <a:xfrm rot="10800000" flipV="1">
            <a:off x="1530283" y="5577463"/>
            <a:ext cx="1685143" cy="17358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19" idx="2"/>
          </p:cNvCxnSpPr>
          <p:nvPr/>
        </p:nvCxnSpPr>
        <p:spPr bwMode="auto">
          <a:xfrm rot="10800000">
            <a:off x="1577664" y="4718590"/>
            <a:ext cx="1238517" cy="20968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CasellaDiTesto 81"/>
          <p:cNvSpPr txBox="1"/>
          <p:nvPr/>
        </p:nvSpPr>
        <p:spPr>
          <a:xfrm>
            <a:off x="413658" y="613126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Classical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Dung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AF</a:t>
            </a:r>
            <a:endParaRPr lang="it-IT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3" name="Ovale 72"/>
          <p:cNvSpPr/>
          <p:nvPr/>
        </p:nvSpPr>
        <p:spPr bwMode="auto">
          <a:xfrm>
            <a:off x="4814178" y="4284367"/>
            <a:ext cx="935865" cy="169142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Ovale 75"/>
          <p:cNvSpPr/>
          <p:nvPr/>
        </p:nvSpPr>
        <p:spPr bwMode="auto">
          <a:xfrm>
            <a:off x="6076308" y="4554822"/>
            <a:ext cx="704045" cy="125354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Oval 405"/>
          <p:cNvSpPr>
            <a:spLocks noChangeArrowheads="1"/>
          </p:cNvSpPr>
          <p:nvPr/>
        </p:nvSpPr>
        <p:spPr bwMode="gray">
          <a:xfrm>
            <a:off x="6235618" y="4813843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4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Oval 408"/>
          <p:cNvSpPr>
            <a:spLocks noChangeArrowheads="1"/>
          </p:cNvSpPr>
          <p:nvPr/>
        </p:nvSpPr>
        <p:spPr bwMode="gray">
          <a:xfrm>
            <a:off x="5128027" y="4426914"/>
            <a:ext cx="349250" cy="358775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Oval 406"/>
          <p:cNvSpPr>
            <a:spLocks noChangeArrowheads="1"/>
          </p:cNvSpPr>
          <p:nvPr/>
        </p:nvSpPr>
        <p:spPr bwMode="gray">
          <a:xfrm>
            <a:off x="5100128" y="5530874"/>
            <a:ext cx="349250" cy="358775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Ovale 56"/>
          <p:cNvSpPr/>
          <p:nvPr/>
        </p:nvSpPr>
        <p:spPr bwMode="auto">
          <a:xfrm>
            <a:off x="7134521" y="4417449"/>
            <a:ext cx="1435995" cy="148107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Oval 407"/>
          <p:cNvSpPr>
            <a:spLocks noChangeArrowheads="1"/>
          </p:cNvSpPr>
          <p:nvPr/>
        </p:nvSpPr>
        <p:spPr bwMode="gray">
          <a:xfrm>
            <a:off x="5125886" y="4964211"/>
            <a:ext cx="349250" cy="3587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3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Oval 405"/>
          <p:cNvSpPr>
            <a:spLocks noChangeArrowheads="1"/>
          </p:cNvSpPr>
          <p:nvPr/>
        </p:nvSpPr>
        <p:spPr bwMode="gray">
          <a:xfrm>
            <a:off x="7649676" y="5447445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7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Oval 408"/>
          <p:cNvSpPr>
            <a:spLocks noChangeArrowheads="1"/>
          </p:cNvSpPr>
          <p:nvPr/>
        </p:nvSpPr>
        <p:spPr bwMode="gray">
          <a:xfrm>
            <a:off x="7250431" y="4798253"/>
            <a:ext cx="349250" cy="358775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6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Oval 406"/>
          <p:cNvSpPr>
            <a:spLocks noChangeArrowheads="1"/>
          </p:cNvSpPr>
          <p:nvPr/>
        </p:nvSpPr>
        <p:spPr bwMode="gray">
          <a:xfrm>
            <a:off x="6243730" y="5258270"/>
            <a:ext cx="349250" cy="358775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5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Oval 407"/>
          <p:cNvSpPr>
            <a:spLocks noChangeArrowheads="1"/>
          </p:cNvSpPr>
          <p:nvPr/>
        </p:nvSpPr>
        <p:spPr bwMode="gray">
          <a:xfrm>
            <a:off x="7742447" y="4607887"/>
            <a:ext cx="349250" cy="3587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8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Oval 405"/>
          <p:cNvSpPr>
            <a:spLocks noChangeArrowheads="1"/>
          </p:cNvSpPr>
          <p:nvPr/>
        </p:nvSpPr>
        <p:spPr bwMode="gray">
          <a:xfrm>
            <a:off x="8089704" y="5202348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9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5" name="Connettore 2 64"/>
          <p:cNvCxnSpPr>
            <a:stCxn id="58" idx="6"/>
            <a:endCxn id="62" idx="2"/>
          </p:cNvCxnSpPr>
          <p:nvPr/>
        </p:nvCxnSpPr>
        <p:spPr bwMode="auto">
          <a:xfrm>
            <a:off x="5475136" y="5143599"/>
            <a:ext cx="768594" cy="294059"/>
          </a:xfrm>
          <a:prstGeom prst="straightConnector1">
            <a:avLst/>
          </a:prstGeom>
          <a:ln>
            <a:solidFill>
              <a:schemeClr val="bg2"/>
            </a:solidFill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6" name="Connettore 2 65"/>
          <p:cNvCxnSpPr>
            <a:endCxn id="54" idx="6"/>
          </p:cNvCxnSpPr>
          <p:nvPr/>
        </p:nvCxnSpPr>
        <p:spPr bwMode="auto">
          <a:xfrm rot="10800000">
            <a:off x="6584869" y="4993232"/>
            <a:ext cx="742469" cy="9837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/>
          <p:cNvCxnSpPr>
            <a:stCxn id="60" idx="2"/>
            <a:endCxn id="56" idx="6"/>
          </p:cNvCxnSpPr>
          <p:nvPr/>
        </p:nvCxnSpPr>
        <p:spPr bwMode="auto">
          <a:xfrm rot="10800000" flipV="1">
            <a:off x="5449378" y="5626832"/>
            <a:ext cx="2200298" cy="8342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>
            <a:stCxn id="61" idx="2"/>
            <a:endCxn id="55" idx="6"/>
          </p:cNvCxnSpPr>
          <p:nvPr/>
        </p:nvCxnSpPr>
        <p:spPr bwMode="auto">
          <a:xfrm rot="10800000">
            <a:off x="5477277" y="4606303"/>
            <a:ext cx="1773154" cy="37133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CasellaDiTesto 82"/>
          <p:cNvSpPr txBox="1"/>
          <p:nvPr/>
        </p:nvSpPr>
        <p:spPr>
          <a:xfrm>
            <a:off x="4637314" y="6128193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Extended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partitioned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framework</a:t>
            </a:r>
            <a:endParaRPr lang="it-IT" b="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6" name="Immagine 45" descr="gra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8354535" y="1473093"/>
            <a:ext cx="557871" cy="557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84" grpId="0" animBg="1"/>
      <p:bldP spid="45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82" grpId="0"/>
      <p:bldP spid="73" grpId="0" animBg="1"/>
      <p:bldP spid="76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8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Rettangolo 246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	Dung’s semantics for coalitions</a:t>
            </a:r>
            <a:endParaRPr lang="en-US" sz="4000" dirty="0"/>
          </a:p>
        </p:txBody>
      </p:sp>
      <p:sp>
        <p:nvSpPr>
          <p:cNvPr id="256007" name="Rectangle 7"/>
          <p:cNvSpPr>
            <a:spLocks noChangeArrowheads="1"/>
          </p:cNvSpPr>
          <p:nvPr/>
        </p:nvSpPr>
        <p:spPr bwMode="auto">
          <a:xfrm>
            <a:off x="1857772" y="1935055"/>
            <a:ext cx="37059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000" dirty="0" smtClean="0">
                <a:latin typeface="Calibri" pitchFamily="34" charset="0"/>
                <a:cs typeface="Calibri" pitchFamily="34" charset="0"/>
              </a:rPr>
              <a:t>A partition of coalitions </a:t>
            </a:r>
          </a:p>
          <a:p>
            <a:pPr algn="l"/>
            <a:r>
              <a:rPr lang="it-IT" sz="2000" i="1" dirty="0" err="1" smtClean="0">
                <a:latin typeface="Calibri" pitchFamily="34" charset="0"/>
                <a:cs typeface="Calibri" pitchFamily="34" charset="0"/>
              </a:rPr>
              <a:t>G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=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{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it-IT" sz="2000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, … , </a:t>
            </a:r>
            <a:r>
              <a:rPr lang="it-IT" sz="2000" i="1" dirty="0" err="1" smtClean="0">
                <a:latin typeface="Calibri" pitchFamily="34" charset="0"/>
                <a:cs typeface="Calibri" pitchFamily="34" charset="0"/>
              </a:rPr>
              <a:t>B</a:t>
            </a:r>
            <a:r>
              <a:rPr lang="it-IT" sz="2000" baseline="-25000" dirty="0" err="1" smtClean="0">
                <a:latin typeface="Calibri" pitchFamily="34" charset="0"/>
                <a:cs typeface="Calibri" pitchFamily="34" charset="0"/>
              </a:rPr>
              <a:t>n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} 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err="1" smtClean="0">
                <a:latin typeface="Calibri" pitchFamily="34" charset="0"/>
                <a:cs typeface="Calibri" pitchFamily="34" charset="0"/>
              </a:rPr>
              <a:t>conflict-free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Iff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for each B</a:t>
            </a:r>
            <a:r>
              <a:rPr lang="en-US" sz="2000" b="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cs typeface="Calibri" pitchFamily="34" charset="0"/>
              </a:rPr>
              <a:t>ϵ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G,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0" baseline="-25000" dirty="0" smtClean="0">
                <a:latin typeface="Calibri" pitchFamily="34" charset="0"/>
                <a:cs typeface="Calibri" pitchFamily="34" charset="0"/>
              </a:rPr>
              <a:t>i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is conflict-free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08" name="Rectangle 8"/>
          <p:cNvSpPr>
            <a:spLocks noChangeArrowheads="1"/>
          </p:cNvSpPr>
          <p:nvPr/>
        </p:nvSpPr>
        <p:spPr bwMode="auto">
          <a:xfrm>
            <a:off x="1882994" y="3911229"/>
            <a:ext cx="3268555" cy="19744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000" dirty="0" smtClean="0">
                <a:latin typeface="Calibri" pitchFamily="34" charset="0"/>
                <a:cs typeface="Calibri" pitchFamily="34" charset="0"/>
              </a:rPr>
              <a:t>A conflict-free partition is stable</a:t>
            </a:r>
          </a:p>
          <a:p>
            <a:pPr algn="l"/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Iff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for each coalition B</a:t>
            </a:r>
            <a:r>
              <a:rPr lang="en-US" sz="2000" b="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cs typeface="Calibri" pitchFamily="34" charset="0"/>
              </a:rPr>
              <a:t>ϵ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G, 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all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its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element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l-GR" sz="2000" b="0" dirty="0" smtClean="0">
                <a:latin typeface="Calibri" pitchFamily="34" charset="0"/>
                <a:cs typeface="Calibri" pitchFamily="34" charset="0"/>
              </a:rPr>
              <a:t>ϵ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are attacked by all the other coalitions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0" baseline="-25000" dirty="0" err="1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000" b="0" baseline="-250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with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≠ j   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72" name="Gruppo 71"/>
          <p:cNvGrpSpPr/>
          <p:nvPr/>
        </p:nvGrpSpPr>
        <p:grpSpPr>
          <a:xfrm>
            <a:off x="409818" y="1871937"/>
            <a:ext cx="1365250" cy="1339850"/>
            <a:chOff x="538608" y="1021923"/>
            <a:chExt cx="1365250" cy="1339850"/>
          </a:xfrm>
        </p:grpSpPr>
        <p:sp>
          <p:nvSpPr>
            <p:cNvPr id="256004" name="AutoShape 4"/>
            <p:cNvSpPr>
              <a:spLocks noChangeArrowheads="1"/>
            </p:cNvSpPr>
            <p:nvPr/>
          </p:nvSpPr>
          <p:spPr bwMode="gray">
            <a:xfrm>
              <a:off x="538608" y="1021923"/>
              <a:ext cx="1365250" cy="1339850"/>
            </a:xfrm>
            <a:prstGeom prst="flowChartConnector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88900" cmpd="thinThick" algn="ctr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10" name="Rectangle 10"/>
            <p:cNvSpPr>
              <a:spLocks noChangeArrowheads="1"/>
            </p:cNvSpPr>
            <p:nvPr/>
          </p:nvSpPr>
          <p:spPr bwMode="auto">
            <a:xfrm>
              <a:off x="605307" y="1339404"/>
              <a:ext cx="1275008" cy="6463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Conflict</a:t>
              </a:r>
            </a:p>
            <a:p>
              <a:r>
                <a:rPr lang="en-US" dirty="0" smtClean="0">
                  <a:solidFill>
                    <a:schemeClr val="bg1"/>
                  </a:solidFill>
                </a:rPr>
                <a:t>Free</a:t>
              </a:r>
            </a:p>
          </p:txBody>
        </p:sp>
      </p:grpSp>
      <p:grpSp>
        <p:nvGrpSpPr>
          <p:cNvPr id="71" name="Gruppo 70"/>
          <p:cNvGrpSpPr/>
          <p:nvPr/>
        </p:nvGrpSpPr>
        <p:grpSpPr>
          <a:xfrm>
            <a:off x="396938" y="4044110"/>
            <a:ext cx="1365250" cy="1339850"/>
            <a:chOff x="538607" y="2421358"/>
            <a:chExt cx="1365250" cy="1339850"/>
          </a:xfrm>
        </p:grpSpPr>
        <p:sp>
          <p:nvSpPr>
            <p:cNvPr id="256005" name="AutoShape 5"/>
            <p:cNvSpPr>
              <a:spLocks noChangeArrowheads="1"/>
            </p:cNvSpPr>
            <p:nvPr/>
          </p:nvSpPr>
          <p:spPr bwMode="gray">
            <a:xfrm>
              <a:off x="538607" y="2421358"/>
              <a:ext cx="1365250" cy="1339850"/>
            </a:xfrm>
            <a:prstGeom prst="flowChartConnector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88900" cmpd="thinThick" algn="ctr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11" name="Rectangle 11"/>
            <p:cNvSpPr>
              <a:spLocks noChangeArrowheads="1"/>
            </p:cNvSpPr>
            <p:nvPr/>
          </p:nvSpPr>
          <p:spPr bwMode="auto">
            <a:xfrm>
              <a:off x="656823" y="2927951"/>
              <a:ext cx="117197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Stable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6" name="Gruppo 215"/>
          <p:cNvGrpSpPr/>
          <p:nvPr/>
        </p:nvGrpSpPr>
        <p:grpSpPr>
          <a:xfrm>
            <a:off x="5137537" y="1880325"/>
            <a:ext cx="3456787" cy="1094704"/>
            <a:chOff x="5665572" y="914401"/>
            <a:chExt cx="3456787" cy="1094704"/>
          </a:xfrm>
        </p:grpSpPr>
        <p:sp>
          <p:nvSpPr>
            <p:cNvPr id="69" name="Ovale 68"/>
            <p:cNvSpPr/>
            <p:nvPr/>
          </p:nvSpPr>
          <p:spPr bwMode="auto">
            <a:xfrm>
              <a:off x="5962918" y="914401"/>
              <a:ext cx="1403798" cy="109470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2" name="Ovale 81"/>
            <p:cNvSpPr/>
            <p:nvPr/>
          </p:nvSpPr>
          <p:spPr bwMode="auto">
            <a:xfrm>
              <a:off x="8182377" y="991673"/>
              <a:ext cx="704045" cy="100455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4" name="Oval 405"/>
            <p:cNvSpPr>
              <a:spLocks noChangeArrowheads="1"/>
            </p:cNvSpPr>
            <p:nvPr/>
          </p:nvSpPr>
          <p:spPr bwMode="gray">
            <a:xfrm>
              <a:off x="8341687" y="1117611"/>
              <a:ext cx="349250" cy="358775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4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6" name="Oval 408"/>
            <p:cNvSpPr>
              <a:spLocks noChangeArrowheads="1"/>
            </p:cNvSpPr>
            <p:nvPr/>
          </p:nvSpPr>
          <p:spPr bwMode="gray">
            <a:xfrm>
              <a:off x="6178029" y="1065533"/>
              <a:ext cx="349250" cy="358775"/>
            </a:xfrm>
            <a:prstGeom prst="ellipse">
              <a:avLst/>
            </a:prstGeom>
            <a:solidFill>
              <a:schemeClr val="fol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2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7" name="Oval 406"/>
            <p:cNvSpPr>
              <a:spLocks noChangeArrowheads="1"/>
            </p:cNvSpPr>
            <p:nvPr/>
          </p:nvSpPr>
          <p:spPr bwMode="gray">
            <a:xfrm>
              <a:off x="6253160" y="1551307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1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9" name="Oval 407"/>
            <p:cNvSpPr>
              <a:spLocks noChangeArrowheads="1"/>
            </p:cNvSpPr>
            <p:nvPr/>
          </p:nvSpPr>
          <p:spPr bwMode="gray">
            <a:xfrm>
              <a:off x="6781195" y="1293737"/>
              <a:ext cx="349250" cy="358775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3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2" name="Oval 406"/>
            <p:cNvSpPr>
              <a:spLocks noChangeArrowheads="1"/>
            </p:cNvSpPr>
            <p:nvPr/>
          </p:nvSpPr>
          <p:spPr bwMode="gray">
            <a:xfrm>
              <a:off x="8375558" y="1562037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5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95" name="Connettore 2 94"/>
            <p:cNvCxnSpPr>
              <a:stCxn id="89" idx="6"/>
              <a:endCxn id="92" idx="1"/>
            </p:cNvCxnSpPr>
            <p:nvPr/>
          </p:nvCxnSpPr>
          <p:spPr bwMode="auto">
            <a:xfrm>
              <a:off x="7130445" y="1473125"/>
              <a:ext cx="1296260" cy="14145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2 96"/>
            <p:cNvCxnSpPr>
              <a:stCxn id="92" idx="2"/>
              <a:endCxn id="87" idx="6"/>
            </p:cNvCxnSpPr>
            <p:nvPr/>
          </p:nvCxnSpPr>
          <p:spPr bwMode="auto">
            <a:xfrm rot="10800000">
              <a:off x="6602410" y="1730695"/>
              <a:ext cx="1773148" cy="1073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8" name="Connettore 2 97"/>
            <p:cNvCxnSpPr>
              <a:stCxn id="84" idx="2"/>
              <a:endCxn id="86" idx="6"/>
            </p:cNvCxnSpPr>
            <p:nvPr/>
          </p:nvCxnSpPr>
          <p:spPr bwMode="auto">
            <a:xfrm rot="10800000">
              <a:off x="6527279" y="1244921"/>
              <a:ext cx="1814408" cy="5207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14" name="CasellaDiTesto 213"/>
            <p:cNvSpPr txBox="1"/>
            <p:nvPr/>
          </p:nvSpPr>
          <p:spPr>
            <a:xfrm>
              <a:off x="5665572" y="965916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i="1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baseline="-25000" dirty="0" smtClean="0">
                  <a:latin typeface="Calibri" pitchFamily="34" charset="0"/>
                  <a:cs typeface="Calibri" pitchFamily="34" charset="0"/>
                </a:rPr>
                <a:t>1</a:t>
              </a:r>
              <a:endParaRPr lang="it-IT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5" name="CasellaDiTesto 214"/>
            <p:cNvSpPr txBox="1"/>
            <p:nvPr/>
          </p:nvSpPr>
          <p:spPr>
            <a:xfrm>
              <a:off x="8729303" y="925133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i="1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baseline="-25000" dirty="0" smtClean="0">
                  <a:latin typeface="Calibri" pitchFamily="34" charset="0"/>
                  <a:cs typeface="Calibri" pitchFamily="34" charset="0"/>
                </a:rPr>
                <a:t>2</a:t>
              </a:r>
              <a:endParaRPr lang="it-IT" baseline="-250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25" name="Ovale 124"/>
          <p:cNvSpPr/>
          <p:nvPr/>
        </p:nvSpPr>
        <p:spPr bwMode="auto">
          <a:xfrm>
            <a:off x="6722771" y="5555091"/>
            <a:ext cx="605307" cy="5623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1" name="Ovale 110"/>
          <p:cNvSpPr/>
          <p:nvPr/>
        </p:nvSpPr>
        <p:spPr bwMode="auto">
          <a:xfrm>
            <a:off x="5383368" y="3837913"/>
            <a:ext cx="1133341" cy="128788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3" name="Ovale 112"/>
          <p:cNvSpPr/>
          <p:nvPr/>
        </p:nvSpPr>
        <p:spPr bwMode="auto">
          <a:xfrm>
            <a:off x="7497650" y="3870105"/>
            <a:ext cx="1041043" cy="1461754"/>
          </a:xfrm>
          <a:prstGeom prst="ellips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" name="Oval 405"/>
          <p:cNvSpPr>
            <a:spLocks noChangeArrowheads="1"/>
          </p:cNvSpPr>
          <p:nvPr/>
        </p:nvSpPr>
        <p:spPr bwMode="gray">
          <a:xfrm>
            <a:off x="7811506" y="4940497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8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5" name="Oval 408"/>
          <p:cNvSpPr>
            <a:spLocks noChangeArrowheads="1"/>
          </p:cNvSpPr>
          <p:nvPr/>
        </p:nvSpPr>
        <p:spPr bwMode="gray">
          <a:xfrm>
            <a:off x="5763758" y="3974019"/>
            <a:ext cx="349250" cy="358775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6" name="Oval 406"/>
          <p:cNvSpPr>
            <a:spLocks noChangeArrowheads="1"/>
          </p:cNvSpPr>
          <p:nvPr/>
        </p:nvSpPr>
        <p:spPr bwMode="gray">
          <a:xfrm>
            <a:off x="5439644" y="4365947"/>
            <a:ext cx="330091" cy="347729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7" name="Oval 407"/>
          <p:cNvSpPr>
            <a:spLocks noChangeArrowheads="1"/>
          </p:cNvSpPr>
          <p:nvPr/>
        </p:nvSpPr>
        <p:spPr bwMode="gray">
          <a:xfrm>
            <a:off x="5954801" y="4640104"/>
            <a:ext cx="349250" cy="3587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3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8" name="Oval 406"/>
          <p:cNvSpPr>
            <a:spLocks noChangeArrowheads="1"/>
          </p:cNvSpPr>
          <p:nvPr/>
        </p:nvSpPr>
        <p:spPr bwMode="gray">
          <a:xfrm>
            <a:off x="7871133" y="3955369"/>
            <a:ext cx="349250" cy="358775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5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" name="Oval 408"/>
          <p:cNvSpPr>
            <a:spLocks noChangeArrowheads="1"/>
          </p:cNvSpPr>
          <p:nvPr/>
        </p:nvSpPr>
        <p:spPr bwMode="gray">
          <a:xfrm>
            <a:off x="7629048" y="4435510"/>
            <a:ext cx="349250" cy="358775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6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3" name="Oval 407"/>
          <p:cNvSpPr>
            <a:spLocks noChangeArrowheads="1"/>
          </p:cNvSpPr>
          <p:nvPr/>
        </p:nvSpPr>
        <p:spPr bwMode="gray">
          <a:xfrm>
            <a:off x="8103428" y="4534927"/>
            <a:ext cx="349250" cy="3587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7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4" name="Oval 405"/>
          <p:cNvSpPr>
            <a:spLocks noChangeArrowheads="1"/>
          </p:cNvSpPr>
          <p:nvPr/>
        </p:nvSpPr>
        <p:spPr bwMode="gray">
          <a:xfrm>
            <a:off x="6830566" y="5672447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GB" baseline="-25000" dirty="0" smtClean="0">
                <a:latin typeface="Calibri" pitchFamily="34" charset="0"/>
                <a:cs typeface="Calibri" pitchFamily="34" charset="0"/>
              </a:rPr>
              <a:t>4</a:t>
            </a:r>
            <a:endParaRPr lang="en-GB" baseline="-25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28" name="Connettore 2 127"/>
          <p:cNvCxnSpPr>
            <a:stCxn id="118" idx="2"/>
            <a:endCxn id="115" idx="6"/>
          </p:cNvCxnSpPr>
          <p:nvPr/>
        </p:nvCxnSpPr>
        <p:spPr bwMode="auto">
          <a:xfrm rot="10800000" flipV="1">
            <a:off x="6113009" y="4134757"/>
            <a:ext cx="1758125" cy="186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0" name="Connettore 2 129"/>
          <p:cNvCxnSpPr>
            <a:stCxn id="115" idx="5"/>
            <a:endCxn id="118" idx="3"/>
          </p:cNvCxnSpPr>
          <p:nvPr/>
        </p:nvCxnSpPr>
        <p:spPr bwMode="auto">
          <a:xfrm rot="5400000" flipH="1" flipV="1">
            <a:off x="6982745" y="3340718"/>
            <a:ext cx="18650" cy="186041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2 131"/>
          <p:cNvCxnSpPr>
            <a:stCxn id="116" idx="6"/>
            <a:endCxn id="113" idx="2"/>
          </p:cNvCxnSpPr>
          <p:nvPr/>
        </p:nvCxnSpPr>
        <p:spPr bwMode="auto">
          <a:xfrm>
            <a:off x="5769735" y="4539812"/>
            <a:ext cx="1727915" cy="6117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2 133"/>
          <p:cNvCxnSpPr>
            <a:stCxn id="117" idx="6"/>
            <a:endCxn id="123" idx="3"/>
          </p:cNvCxnSpPr>
          <p:nvPr/>
        </p:nvCxnSpPr>
        <p:spPr bwMode="auto">
          <a:xfrm>
            <a:off x="6304051" y="4819492"/>
            <a:ext cx="1850524" cy="2166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2 135"/>
          <p:cNvCxnSpPr>
            <a:stCxn id="117" idx="5"/>
            <a:endCxn id="125" idx="1"/>
          </p:cNvCxnSpPr>
          <p:nvPr/>
        </p:nvCxnSpPr>
        <p:spPr bwMode="auto">
          <a:xfrm rot="16200000" flipH="1">
            <a:off x="6186604" y="5012638"/>
            <a:ext cx="691112" cy="55851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2 138"/>
          <p:cNvCxnSpPr>
            <a:stCxn id="117" idx="5"/>
            <a:endCxn id="114" idx="2"/>
          </p:cNvCxnSpPr>
          <p:nvPr/>
        </p:nvCxnSpPr>
        <p:spPr bwMode="auto">
          <a:xfrm rot="16200000" flipH="1">
            <a:off x="6945432" y="4253810"/>
            <a:ext cx="173547" cy="155860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2 143"/>
          <p:cNvCxnSpPr>
            <a:stCxn id="124" idx="2"/>
            <a:endCxn id="111" idx="5"/>
          </p:cNvCxnSpPr>
          <p:nvPr/>
        </p:nvCxnSpPr>
        <p:spPr bwMode="auto">
          <a:xfrm rot="10800000">
            <a:off x="6350736" y="4937195"/>
            <a:ext cx="479831" cy="91464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Connettore 2 146"/>
          <p:cNvCxnSpPr>
            <a:stCxn id="124" idx="2"/>
            <a:endCxn id="116" idx="4"/>
          </p:cNvCxnSpPr>
          <p:nvPr/>
        </p:nvCxnSpPr>
        <p:spPr bwMode="auto">
          <a:xfrm rot="10800000">
            <a:off x="5604690" y="4713677"/>
            <a:ext cx="1225876" cy="113815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Connettore 2 148"/>
          <p:cNvCxnSpPr>
            <a:stCxn id="118" idx="3"/>
            <a:endCxn id="116" idx="7"/>
          </p:cNvCxnSpPr>
          <p:nvPr/>
        </p:nvCxnSpPr>
        <p:spPr bwMode="auto">
          <a:xfrm rot="5400000">
            <a:off x="6744203" y="3238794"/>
            <a:ext cx="155268" cy="220088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2" name="Connettore 2 151"/>
          <p:cNvCxnSpPr>
            <a:stCxn id="122" idx="3"/>
            <a:endCxn id="117" idx="7"/>
          </p:cNvCxnSpPr>
          <p:nvPr/>
        </p:nvCxnSpPr>
        <p:spPr bwMode="auto">
          <a:xfrm rot="5400000" flipH="1">
            <a:off x="6942000" y="4003550"/>
            <a:ext cx="49099" cy="142729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4" name="Connettore 2 153"/>
          <p:cNvCxnSpPr>
            <a:stCxn id="124" idx="6"/>
            <a:endCxn id="123" idx="3"/>
          </p:cNvCxnSpPr>
          <p:nvPr/>
        </p:nvCxnSpPr>
        <p:spPr bwMode="auto">
          <a:xfrm flipV="1">
            <a:off x="7179816" y="4841161"/>
            <a:ext cx="974759" cy="101067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6" name="Connettore 2 155"/>
          <p:cNvCxnSpPr>
            <a:stCxn id="124" idx="6"/>
            <a:endCxn id="114" idx="4"/>
          </p:cNvCxnSpPr>
          <p:nvPr/>
        </p:nvCxnSpPr>
        <p:spPr bwMode="auto">
          <a:xfrm flipV="1">
            <a:off x="7179816" y="5299272"/>
            <a:ext cx="806315" cy="55256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Connettore 2 157"/>
          <p:cNvCxnSpPr>
            <a:stCxn id="124" idx="7"/>
            <a:endCxn id="122" idx="3"/>
          </p:cNvCxnSpPr>
          <p:nvPr/>
        </p:nvCxnSpPr>
        <p:spPr bwMode="auto">
          <a:xfrm rot="5400000" flipH="1" flipV="1">
            <a:off x="6912810" y="4957603"/>
            <a:ext cx="983244" cy="55152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Connettore 2 159"/>
          <p:cNvCxnSpPr>
            <a:stCxn id="124" idx="0"/>
            <a:endCxn id="115" idx="5"/>
          </p:cNvCxnSpPr>
          <p:nvPr/>
        </p:nvCxnSpPr>
        <p:spPr bwMode="auto">
          <a:xfrm rot="16200000" flipV="1">
            <a:off x="5837429" y="4504685"/>
            <a:ext cx="1392194" cy="94333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2" name="Connettore 2 161"/>
          <p:cNvCxnSpPr>
            <a:stCxn id="124" idx="0"/>
            <a:endCxn id="118" idx="3"/>
          </p:cNvCxnSpPr>
          <p:nvPr/>
        </p:nvCxnSpPr>
        <p:spPr bwMode="auto">
          <a:xfrm rot="5400000" flipH="1" flipV="1">
            <a:off x="6758313" y="4508481"/>
            <a:ext cx="1410844" cy="91708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7" name="CasellaDiTesto 216"/>
          <p:cNvSpPr txBox="1"/>
          <p:nvPr/>
        </p:nvSpPr>
        <p:spPr>
          <a:xfrm>
            <a:off x="5264180" y="373273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it-IT" baseline="-25000" dirty="0" smtClean="0">
                <a:latin typeface="Calibri" pitchFamily="34" charset="0"/>
                <a:cs typeface="Calibri" pitchFamily="34" charset="0"/>
              </a:rPr>
              <a:t>1</a:t>
            </a:r>
            <a:endParaRPr lang="it-IT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8" name="CasellaDiTesto 217"/>
          <p:cNvSpPr txBox="1"/>
          <p:nvPr/>
        </p:nvSpPr>
        <p:spPr>
          <a:xfrm>
            <a:off x="7134896" y="5793351"/>
            <a:ext cx="59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it-IT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it-IT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9" name="CasellaDiTesto 218"/>
          <p:cNvSpPr txBox="1"/>
          <p:nvPr/>
        </p:nvSpPr>
        <p:spPr>
          <a:xfrm>
            <a:off x="8252784" y="382288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it-IT" baseline="-25000" dirty="0" smtClean="0">
                <a:latin typeface="Calibri" pitchFamily="34" charset="0"/>
                <a:cs typeface="Calibri" pitchFamily="34" charset="0"/>
              </a:rPr>
              <a:t>3</a:t>
            </a:r>
            <a:endParaRPr lang="it-IT" baseline="-25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8" grpId="0"/>
      <p:bldP spid="125" grpId="0" animBg="1"/>
      <p:bldP spid="111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22" grpId="0" animBg="1"/>
      <p:bldP spid="123" grpId="0" animBg="1"/>
      <p:bldP spid="124" grpId="0" animBg="1"/>
      <p:bldP spid="217" grpId="0"/>
      <p:bldP spid="218" grpId="0"/>
      <p:bldP spid="2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ttangolo 104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	Dung’s semantics for coalitions</a:t>
            </a:r>
            <a:endParaRPr lang="en-US" sz="4000" dirty="0"/>
          </a:p>
        </p:txBody>
      </p:sp>
      <p:grpSp>
        <p:nvGrpSpPr>
          <p:cNvPr id="4" name="Gruppo 67"/>
          <p:cNvGrpSpPr/>
          <p:nvPr/>
        </p:nvGrpSpPr>
        <p:grpSpPr>
          <a:xfrm>
            <a:off x="525729" y="1825959"/>
            <a:ext cx="1365250" cy="1339850"/>
            <a:chOff x="525729" y="3822204"/>
            <a:chExt cx="1365250" cy="1339850"/>
          </a:xfrm>
        </p:grpSpPr>
        <p:sp>
          <p:nvSpPr>
            <p:cNvPr id="256006" name="AutoShape 6"/>
            <p:cNvSpPr>
              <a:spLocks noChangeArrowheads="1"/>
            </p:cNvSpPr>
            <p:nvPr/>
          </p:nvSpPr>
          <p:spPr bwMode="ltGray">
            <a:xfrm>
              <a:off x="525729" y="3822204"/>
              <a:ext cx="1365250" cy="1339850"/>
            </a:xfrm>
            <a:prstGeom prst="flowChartConnector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88900" cmpd="thinThick" algn="ctr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12" name="Rectangle 12"/>
            <p:cNvSpPr>
              <a:spLocks noChangeArrowheads="1"/>
            </p:cNvSpPr>
            <p:nvPr/>
          </p:nvSpPr>
          <p:spPr bwMode="auto">
            <a:xfrm>
              <a:off x="568415" y="4339933"/>
              <a:ext cx="1286143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Admissible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uppo 54"/>
          <p:cNvGrpSpPr/>
          <p:nvPr/>
        </p:nvGrpSpPr>
        <p:grpSpPr>
          <a:xfrm>
            <a:off x="600855" y="4178728"/>
            <a:ext cx="1365250" cy="1339850"/>
            <a:chOff x="549339" y="5355596"/>
            <a:chExt cx="1365250" cy="1339850"/>
          </a:xfrm>
        </p:grpSpPr>
        <p:sp>
          <p:nvSpPr>
            <p:cNvPr id="52" name="AutoShape 5"/>
            <p:cNvSpPr>
              <a:spLocks noChangeArrowheads="1"/>
            </p:cNvSpPr>
            <p:nvPr/>
          </p:nvSpPr>
          <p:spPr bwMode="gray">
            <a:xfrm>
              <a:off x="549339" y="5355596"/>
              <a:ext cx="1365250" cy="1339850"/>
            </a:xfrm>
            <a:prstGeom prst="flowChartConnector">
              <a:avLst/>
            </a:prstGeom>
            <a:solidFill>
              <a:srgbClr val="7030A0"/>
            </a:solidFill>
            <a:ln w="88900" cmpd="thinThick" algn="ctr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Rectangle 11"/>
            <p:cNvSpPr>
              <a:spLocks noChangeArrowheads="1"/>
            </p:cNvSpPr>
            <p:nvPr/>
          </p:nvSpPr>
          <p:spPr bwMode="auto">
            <a:xfrm>
              <a:off x="615438" y="5862188"/>
              <a:ext cx="123623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Complete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70" name="Rectangle 8"/>
          <p:cNvSpPr>
            <a:spLocks noChangeArrowheads="1"/>
          </p:cNvSpPr>
          <p:nvPr/>
        </p:nvSpPr>
        <p:spPr bwMode="auto">
          <a:xfrm>
            <a:off x="2099256" y="4282536"/>
            <a:ext cx="3400023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000" dirty="0" smtClean="0">
                <a:latin typeface="Calibri" pitchFamily="34" charset="0"/>
                <a:cs typeface="Calibri" pitchFamily="34" charset="0"/>
              </a:rPr>
              <a:t>An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admissible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partition is complete </a:t>
            </a:r>
          </a:p>
          <a:p>
            <a:pPr algn="l"/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Iff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each argument a which is defended by </a:t>
            </a:r>
            <a:r>
              <a:rPr lang="el-GR" sz="2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="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is in B</a:t>
            </a:r>
            <a:r>
              <a:rPr lang="en-US" sz="2000" b="0" baseline="-25000" dirty="0" smtClean="0">
                <a:latin typeface="Calibri" pitchFamily="34" charset="0"/>
                <a:cs typeface="Calibri" pitchFamily="34" charset="0"/>
              </a:rPr>
              <a:t>i</a:t>
            </a:r>
            <a:endParaRPr lang="en-US" sz="1600" b="0" baseline="-25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6" name="Gruppo 103"/>
          <p:cNvGrpSpPr/>
          <p:nvPr/>
        </p:nvGrpSpPr>
        <p:grpSpPr>
          <a:xfrm>
            <a:off x="2086909" y="1824071"/>
            <a:ext cx="3399491" cy="1938992"/>
            <a:chOff x="2228578" y="4012099"/>
            <a:chExt cx="4157192" cy="1650768"/>
          </a:xfrm>
        </p:grpSpPr>
        <p:sp>
          <p:nvSpPr>
            <p:cNvPr id="102" name="Rectangle 8"/>
            <p:cNvSpPr>
              <a:spLocks noChangeArrowheads="1"/>
            </p:cNvSpPr>
            <p:nvPr/>
          </p:nvSpPr>
          <p:spPr bwMode="auto">
            <a:xfrm>
              <a:off x="2228578" y="4012099"/>
              <a:ext cx="4157192" cy="16507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en-US" sz="2000" dirty="0" smtClean="0">
                  <a:latin typeface="Calibri" pitchFamily="34" charset="0"/>
                  <a:cs typeface="Calibri" pitchFamily="34" charset="0"/>
                </a:rPr>
                <a:t>A conflict-free partition is admissible </a:t>
              </a:r>
              <a:r>
                <a:rPr lang="en-US" sz="2000" b="0" dirty="0" err="1" smtClean="0">
                  <a:latin typeface="Calibri" pitchFamily="34" charset="0"/>
                  <a:cs typeface="Calibri" pitchFamily="34" charset="0"/>
                </a:rPr>
                <a:t>Iff</a:t>
              </a:r>
              <a:r>
                <a:rPr lang="en-US" sz="2000" b="0" dirty="0" smtClean="0">
                  <a:latin typeface="Calibri" pitchFamily="34" charset="0"/>
                  <a:cs typeface="Calibri" pitchFamily="34" charset="0"/>
                </a:rPr>
                <a:t> for each argument  a </a:t>
              </a:r>
              <a:r>
                <a:rPr lang="el-GR" sz="2000" b="0" dirty="0" smtClean="0">
                  <a:latin typeface="Calibri" pitchFamily="34" charset="0"/>
                  <a:cs typeface="Calibri" pitchFamily="34" charset="0"/>
                </a:rPr>
                <a:t>ϵ </a:t>
              </a:r>
              <a:r>
                <a:rPr lang="en-US" sz="2000" b="0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en-US" sz="2000" b="0" baseline="-25000" dirty="0" smtClean="0">
                  <a:latin typeface="Calibri" pitchFamily="34" charset="0"/>
                  <a:cs typeface="Calibri" pitchFamily="34" charset="0"/>
                </a:rPr>
                <a:t>i, </a:t>
              </a:r>
              <a:r>
                <a:rPr lang="en-US" sz="2000" b="0" dirty="0" smtClean="0">
                  <a:latin typeface="Calibri" pitchFamily="34" charset="0"/>
                  <a:cs typeface="Calibri" pitchFamily="34" charset="0"/>
                </a:rPr>
                <a:t> attacked by b </a:t>
              </a:r>
              <a:r>
                <a:rPr lang="el-GR" sz="2000" b="0" dirty="0" smtClean="0">
                  <a:latin typeface="Calibri" pitchFamily="34" charset="0"/>
                  <a:cs typeface="Calibri" pitchFamily="34" charset="0"/>
                </a:rPr>
                <a:t>ϵ </a:t>
              </a:r>
              <a:r>
                <a:rPr lang="en-US" sz="2000" b="0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en-US" sz="2000" b="0" baseline="-25000" dirty="0" smtClean="0">
                  <a:latin typeface="Calibri" pitchFamily="34" charset="0"/>
                  <a:cs typeface="Calibri" pitchFamily="34" charset="0"/>
                </a:rPr>
                <a:t>J</a:t>
              </a:r>
              <a:r>
                <a:rPr lang="en-US" sz="2000" b="0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 ___</a:t>
              </a:r>
              <a:r>
                <a:rPr lang="en-US" sz="2000" b="0" dirty="0" smtClean="0">
                  <a:latin typeface="Calibri" pitchFamily="34" charset="0"/>
                  <a:cs typeface="Calibri" pitchFamily="34" charset="0"/>
                </a:rPr>
                <a:t>c </a:t>
              </a:r>
              <a:r>
                <a:rPr lang="el-GR" sz="2000" b="0" dirty="0" smtClean="0">
                  <a:latin typeface="Calibri" pitchFamily="34" charset="0"/>
                  <a:cs typeface="Calibri" pitchFamily="34" charset="0"/>
                </a:rPr>
                <a:t>ϵ </a:t>
              </a:r>
              <a:r>
                <a:rPr lang="en-US" sz="2000" b="0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en-US" sz="2000" b="0" baseline="-25000" dirty="0" smtClean="0">
                  <a:latin typeface="Calibri" pitchFamily="34" charset="0"/>
                  <a:cs typeface="Calibri" pitchFamily="34" charset="0"/>
                </a:rPr>
                <a:t>i</a:t>
              </a:r>
              <a:r>
                <a:rPr lang="en-US" sz="2000" b="0" dirty="0" smtClean="0">
                  <a:latin typeface="Calibri" pitchFamily="34" charset="0"/>
                  <a:cs typeface="Calibri" pitchFamily="34" charset="0"/>
                </a:rPr>
                <a:t> that attacks b</a:t>
              </a:r>
            </a:p>
            <a:p>
              <a:pPr algn="l"/>
              <a:r>
                <a:rPr lang="en-US" sz="2000" b="0" dirty="0" smtClean="0">
                  <a:latin typeface="Calibri" pitchFamily="34" charset="0"/>
                  <a:cs typeface="Calibri" pitchFamily="34" charset="0"/>
                </a:rPr>
                <a:t>(each B</a:t>
              </a:r>
              <a:r>
                <a:rPr lang="en-US" sz="2000" b="0" baseline="-25000" dirty="0" smtClean="0">
                  <a:latin typeface="Calibri" pitchFamily="34" charset="0"/>
                  <a:cs typeface="Calibri" pitchFamily="34" charset="0"/>
                </a:rPr>
                <a:t>i  </a:t>
              </a:r>
              <a:r>
                <a:rPr lang="en-US" sz="2000" b="0" dirty="0" smtClean="0">
                  <a:latin typeface="Calibri" pitchFamily="34" charset="0"/>
                  <a:cs typeface="Calibri" pitchFamily="34" charset="0"/>
                </a:rPr>
                <a:t>defends all its arguments)   </a:t>
              </a:r>
              <a:endParaRPr lang="en-US" sz="1600" b="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03" name="CasellaDiTesto 102"/>
            <p:cNvSpPr txBox="1"/>
            <p:nvPr/>
          </p:nvSpPr>
          <p:spPr>
            <a:xfrm rot="10800000">
              <a:off x="2900395" y="4761336"/>
              <a:ext cx="410094" cy="393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0" dirty="0" smtClean="0">
                  <a:latin typeface="Calibri" pitchFamily="34" charset="0"/>
                  <a:cs typeface="Calibri" pitchFamily="34" charset="0"/>
                </a:rPr>
                <a:t>E</a:t>
              </a:r>
              <a:endParaRPr lang="it-IT" sz="2400" b="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9" name="Gruppo 230"/>
          <p:cNvGrpSpPr/>
          <p:nvPr/>
        </p:nvGrpSpPr>
        <p:grpSpPr>
          <a:xfrm>
            <a:off x="5457361" y="1916789"/>
            <a:ext cx="3446055" cy="1489794"/>
            <a:chOff x="5676304" y="3668333"/>
            <a:chExt cx="3446055" cy="1489794"/>
          </a:xfrm>
        </p:grpSpPr>
        <p:sp>
          <p:nvSpPr>
            <p:cNvPr id="108" name="Ovale 107"/>
            <p:cNvSpPr/>
            <p:nvPr/>
          </p:nvSpPr>
          <p:spPr bwMode="auto">
            <a:xfrm rot="5400000">
              <a:off x="7091963" y="4314430"/>
              <a:ext cx="568820" cy="106679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1" name="Ovale 150"/>
            <p:cNvSpPr/>
            <p:nvPr/>
          </p:nvSpPr>
          <p:spPr bwMode="auto">
            <a:xfrm>
              <a:off x="7197143" y="4018208"/>
              <a:ext cx="530181" cy="50012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5" name="Ovale 74"/>
            <p:cNvSpPr/>
            <p:nvPr/>
          </p:nvSpPr>
          <p:spPr bwMode="auto">
            <a:xfrm>
              <a:off x="5924282" y="3762787"/>
              <a:ext cx="631064" cy="109254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6" name="Ovale 75"/>
            <p:cNvSpPr/>
            <p:nvPr/>
          </p:nvSpPr>
          <p:spPr bwMode="auto">
            <a:xfrm>
              <a:off x="8253209" y="3917329"/>
              <a:ext cx="568820" cy="106679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8" name="Oval 408"/>
            <p:cNvSpPr>
              <a:spLocks noChangeArrowheads="1"/>
            </p:cNvSpPr>
            <p:nvPr/>
          </p:nvSpPr>
          <p:spPr bwMode="gray">
            <a:xfrm>
              <a:off x="6042801" y="4446245"/>
              <a:ext cx="349250" cy="358775"/>
            </a:xfrm>
            <a:prstGeom prst="ellipse">
              <a:avLst/>
            </a:prstGeom>
            <a:solidFill>
              <a:schemeClr val="fol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2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9" name="Oval 406"/>
            <p:cNvSpPr>
              <a:spLocks noChangeArrowheads="1"/>
            </p:cNvSpPr>
            <p:nvPr/>
          </p:nvSpPr>
          <p:spPr bwMode="gray">
            <a:xfrm>
              <a:off x="6105053" y="3888830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1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0" name="Oval 407"/>
            <p:cNvSpPr>
              <a:spLocks noChangeArrowheads="1"/>
            </p:cNvSpPr>
            <p:nvPr/>
          </p:nvSpPr>
          <p:spPr bwMode="gray">
            <a:xfrm>
              <a:off x="7328548" y="4094898"/>
              <a:ext cx="349250" cy="358775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3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1" name="Oval 406"/>
            <p:cNvSpPr>
              <a:spLocks noChangeArrowheads="1"/>
            </p:cNvSpPr>
            <p:nvPr/>
          </p:nvSpPr>
          <p:spPr bwMode="gray">
            <a:xfrm>
              <a:off x="8369115" y="4504869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5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3" name="Oval 408"/>
            <p:cNvSpPr>
              <a:spLocks noChangeArrowheads="1"/>
            </p:cNvSpPr>
            <p:nvPr/>
          </p:nvSpPr>
          <p:spPr bwMode="gray">
            <a:xfrm>
              <a:off x="7019446" y="4701678"/>
              <a:ext cx="349250" cy="358775"/>
            </a:xfrm>
            <a:prstGeom prst="ellipse">
              <a:avLst/>
            </a:prstGeom>
            <a:solidFill>
              <a:schemeClr val="fol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6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5" name="Oval 407"/>
            <p:cNvSpPr>
              <a:spLocks noChangeArrowheads="1"/>
            </p:cNvSpPr>
            <p:nvPr/>
          </p:nvSpPr>
          <p:spPr bwMode="gray">
            <a:xfrm>
              <a:off x="7455192" y="4698060"/>
              <a:ext cx="349250" cy="358775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7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8" name="Oval 405"/>
            <p:cNvSpPr>
              <a:spLocks noChangeArrowheads="1"/>
            </p:cNvSpPr>
            <p:nvPr/>
          </p:nvSpPr>
          <p:spPr bwMode="gray">
            <a:xfrm>
              <a:off x="8384617" y="4045416"/>
              <a:ext cx="349250" cy="358775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4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53" name="Connettore 2 152"/>
            <p:cNvCxnSpPr>
              <a:stCxn id="79" idx="6"/>
              <a:endCxn id="80" idx="1"/>
            </p:cNvCxnSpPr>
            <p:nvPr/>
          </p:nvCxnSpPr>
          <p:spPr bwMode="auto">
            <a:xfrm>
              <a:off x="6454303" y="4068218"/>
              <a:ext cx="925392" cy="7922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ttore 2 158"/>
            <p:cNvCxnSpPr>
              <a:stCxn id="151" idx="2"/>
              <a:endCxn id="79" idx="5"/>
            </p:cNvCxnSpPr>
            <p:nvPr/>
          </p:nvCxnSpPr>
          <p:spPr bwMode="auto">
            <a:xfrm rot="10800000">
              <a:off x="6403157" y="4195064"/>
              <a:ext cx="793987" cy="7320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Connettore 2 164"/>
            <p:cNvCxnSpPr>
              <a:stCxn id="151" idx="3"/>
              <a:endCxn id="78" idx="6"/>
            </p:cNvCxnSpPr>
            <p:nvPr/>
          </p:nvCxnSpPr>
          <p:spPr bwMode="auto">
            <a:xfrm rot="5400000">
              <a:off x="6743150" y="4093996"/>
              <a:ext cx="180539" cy="88273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9" name="Connettore 2 168"/>
            <p:cNvCxnSpPr>
              <a:stCxn id="151" idx="6"/>
              <a:endCxn id="88" idx="1"/>
            </p:cNvCxnSpPr>
            <p:nvPr/>
          </p:nvCxnSpPr>
          <p:spPr bwMode="auto">
            <a:xfrm flipV="1">
              <a:off x="7727324" y="4097957"/>
              <a:ext cx="708440" cy="17031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Connettore 2 171"/>
            <p:cNvCxnSpPr>
              <a:stCxn id="88" idx="2"/>
              <a:endCxn id="151" idx="5"/>
            </p:cNvCxnSpPr>
            <p:nvPr/>
          </p:nvCxnSpPr>
          <p:spPr bwMode="auto">
            <a:xfrm rot="10800000" flipV="1">
              <a:off x="7649681" y="4224804"/>
              <a:ext cx="734936" cy="22029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7" name="Connettore 2 186"/>
            <p:cNvCxnSpPr>
              <a:stCxn id="80" idx="4"/>
              <a:endCxn id="83" idx="7"/>
            </p:cNvCxnSpPr>
            <p:nvPr/>
          </p:nvCxnSpPr>
          <p:spPr bwMode="auto">
            <a:xfrm rot="5400000">
              <a:off x="7260088" y="4511134"/>
              <a:ext cx="300546" cy="18562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0" name="Connettore 2 189"/>
            <p:cNvCxnSpPr>
              <a:stCxn id="80" idx="4"/>
              <a:endCxn id="85" idx="1"/>
            </p:cNvCxnSpPr>
            <p:nvPr/>
          </p:nvCxnSpPr>
          <p:spPr bwMode="auto">
            <a:xfrm rot="16200000" flipH="1">
              <a:off x="7356292" y="4600554"/>
              <a:ext cx="296928" cy="316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Connettore 2 192"/>
            <p:cNvCxnSpPr>
              <a:stCxn id="85" idx="0"/>
              <a:endCxn id="80" idx="5"/>
            </p:cNvCxnSpPr>
            <p:nvPr/>
          </p:nvCxnSpPr>
          <p:spPr bwMode="auto">
            <a:xfrm rot="16200000" flipV="1">
              <a:off x="7479770" y="4548013"/>
              <a:ext cx="296928" cy="316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227" name="CasellaDiTesto 226"/>
            <p:cNvSpPr txBox="1"/>
            <p:nvPr/>
          </p:nvSpPr>
          <p:spPr>
            <a:xfrm>
              <a:off x="5676304" y="3668333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i="1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baseline="-25000" dirty="0" smtClean="0">
                  <a:latin typeface="Calibri" pitchFamily="34" charset="0"/>
                  <a:cs typeface="Calibri" pitchFamily="34" charset="0"/>
                </a:rPr>
                <a:t>1</a:t>
              </a:r>
              <a:endParaRPr lang="it-IT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8" name="CasellaDiTesto 227"/>
            <p:cNvSpPr txBox="1"/>
            <p:nvPr/>
          </p:nvSpPr>
          <p:spPr>
            <a:xfrm>
              <a:off x="8729303" y="3822880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i="1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baseline="-25000" dirty="0" smtClean="0">
                  <a:latin typeface="Calibri" pitchFamily="34" charset="0"/>
                  <a:cs typeface="Calibri" pitchFamily="34" charset="0"/>
                </a:rPr>
                <a:t>2</a:t>
              </a:r>
              <a:endParaRPr lang="it-IT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9" name="CasellaDiTesto 228"/>
            <p:cNvSpPr txBox="1"/>
            <p:nvPr/>
          </p:nvSpPr>
          <p:spPr>
            <a:xfrm>
              <a:off x="7749803" y="4788795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i="1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baseline="-25000" dirty="0" smtClean="0">
                  <a:latin typeface="Calibri" pitchFamily="34" charset="0"/>
                  <a:cs typeface="Calibri" pitchFamily="34" charset="0"/>
                </a:rPr>
                <a:t>3</a:t>
              </a:r>
              <a:endParaRPr lang="it-IT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30" name="CasellaDiTesto 229"/>
            <p:cNvSpPr txBox="1"/>
            <p:nvPr/>
          </p:nvSpPr>
          <p:spPr>
            <a:xfrm>
              <a:off x="7453589" y="3810001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i="1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baseline="-25000" dirty="0" smtClean="0">
                  <a:latin typeface="Calibri" pitchFamily="34" charset="0"/>
                  <a:cs typeface="Calibri" pitchFamily="34" charset="0"/>
                </a:rPr>
                <a:t>4</a:t>
              </a:r>
              <a:endParaRPr lang="it-IT" baseline="-250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0" name="Gruppo 245"/>
          <p:cNvGrpSpPr/>
          <p:nvPr/>
        </p:nvGrpSpPr>
        <p:grpSpPr>
          <a:xfrm>
            <a:off x="5384206" y="4215673"/>
            <a:ext cx="3248048" cy="1410235"/>
            <a:chOff x="5654664" y="5130092"/>
            <a:chExt cx="3248048" cy="1410235"/>
          </a:xfrm>
        </p:grpSpPr>
        <p:sp>
          <p:nvSpPr>
            <p:cNvPr id="177" name="Ovale 176"/>
            <p:cNvSpPr/>
            <p:nvPr/>
          </p:nvSpPr>
          <p:spPr bwMode="auto">
            <a:xfrm>
              <a:off x="5950038" y="5130092"/>
              <a:ext cx="1195589" cy="14102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8" name="Ovale 177"/>
            <p:cNvSpPr/>
            <p:nvPr/>
          </p:nvSpPr>
          <p:spPr bwMode="auto">
            <a:xfrm>
              <a:off x="7650048" y="5271758"/>
              <a:ext cx="1107583" cy="125783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9" name="Oval 405"/>
            <p:cNvSpPr>
              <a:spLocks noChangeArrowheads="1"/>
            </p:cNvSpPr>
            <p:nvPr/>
          </p:nvSpPr>
          <p:spPr bwMode="gray">
            <a:xfrm>
              <a:off x="8208606" y="6097448"/>
              <a:ext cx="349250" cy="358775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8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0" name="Oval 408"/>
            <p:cNvSpPr>
              <a:spLocks noChangeArrowheads="1"/>
            </p:cNvSpPr>
            <p:nvPr/>
          </p:nvSpPr>
          <p:spPr bwMode="gray">
            <a:xfrm>
              <a:off x="6482828" y="5272639"/>
              <a:ext cx="349250" cy="358775"/>
            </a:xfrm>
            <a:prstGeom prst="ellipse">
              <a:avLst/>
            </a:prstGeom>
            <a:solidFill>
              <a:schemeClr val="fol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2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1" name="Oval 406"/>
            <p:cNvSpPr>
              <a:spLocks noChangeArrowheads="1"/>
            </p:cNvSpPr>
            <p:nvPr/>
          </p:nvSpPr>
          <p:spPr bwMode="gray">
            <a:xfrm>
              <a:off x="6158714" y="5668261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1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2" name="Oval 407"/>
            <p:cNvSpPr>
              <a:spLocks noChangeArrowheads="1"/>
            </p:cNvSpPr>
            <p:nvPr/>
          </p:nvSpPr>
          <p:spPr bwMode="gray">
            <a:xfrm>
              <a:off x="6699629" y="5848572"/>
              <a:ext cx="349250" cy="358775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3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3" name="Oval 406"/>
            <p:cNvSpPr>
              <a:spLocks noChangeArrowheads="1"/>
            </p:cNvSpPr>
            <p:nvPr/>
          </p:nvSpPr>
          <p:spPr bwMode="gray">
            <a:xfrm>
              <a:off x="8023532" y="5357021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5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4" name="Oval 408"/>
            <p:cNvSpPr>
              <a:spLocks noChangeArrowheads="1"/>
            </p:cNvSpPr>
            <p:nvPr/>
          </p:nvSpPr>
          <p:spPr bwMode="gray">
            <a:xfrm>
              <a:off x="7781447" y="5837162"/>
              <a:ext cx="349250" cy="358775"/>
            </a:xfrm>
            <a:prstGeom prst="ellipse">
              <a:avLst/>
            </a:prstGeom>
            <a:solidFill>
              <a:schemeClr val="fol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6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5" name="Oval 407"/>
            <p:cNvSpPr>
              <a:spLocks noChangeArrowheads="1"/>
            </p:cNvSpPr>
            <p:nvPr/>
          </p:nvSpPr>
          <p:spPr bwMode="gray">
            <a:xfrm>
              <a:off x="8358859" y="5678999"/>
              <a:ext cx="349250" cy="358775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7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6" name="Oval 405"/>
            <p:cNvSpPr>
              <a:spLocks noChangeArrowheads="1"/>
            </p:cNvSpPr>
            <p:nvPr/>
          </p:nvSpPr>
          <p:spPr bwMode="gray">
            <a:xfrm>
              <a:off x="6364780" y="6095303"/>
              <a:ext cx="349250" cy="358775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GB" baseline="-25000" dirty="0" smtClean="0">
                  <a:latin typeface="Calibri" pitchFamily="34" charset="0"/>
                  <a:cs typeface="Calibri" pitchFamily="34" charset="0"/>
                </a:rPr>
                <a:t>4</a:t>
              </a:r>
              <a:endParaRPr lang="en-GB" baseline="-250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04" name="Connettore 2 203"/>
            <p:cNvCxnSpPr>
              <a:stCxn id="180" idx="6"/>
              <a:endCxn id="184" idx="1"/>
            </p:cNvCxnSpPr>
            <p:nvPr/>
          </p:nvCxnSpPr>
          <p:spPr bwMode="auto">
            <a:xfrm>
              <a:off x="6832078" y="5452027"/>
              <a:ext cx="1000516" cy="43767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2 206"/>
            <p:cNvCxnSpPr>
              <a:stCxn id="184" idx="2"/>
              <a:endCxn id="180" idx="4"/>
            </p:cNvCxnSpPr>
            <p:nvPr/>
          </p:nvCxnSpPr>
          <p:spPr bwMode="auto">
            <a:xfrm rot="10800000">
              <a:off x="6657453" y="5631414"/>
              <a:ext cx="1123994" cy="38513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9" name="Connettore 2 208"/>
            <p:cNvCxnSpPr>
              <a:stCxn id="182" idx="7"/>
              <a:endCxn id="183" idx="2"/>
            </p:cNvCxnSpPr>
            <p:nvPr/>
          </p:nvCxnSpPr>
          <p:spPr bwMode="auto">
            <a:xfrm rot="5400000" flipH="1" flipV="1">
              <a:off x="7328280" y="5205861"/>
              <a:ext cx="364704" cy="10258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ttore 2 210"/>
            <p:cNvCxnSpPr>
              <a:stCxn id="184" idx="2"/>
              <a:endCxn id="182" idx="6"/>
            </p:cNvCxnSpPr>
            <p:nvPr/>
          </p:nvCxnSpPr>
          <p:spPr bwMode="auto">
            <a:xfrm rot="10800000" flipV="1">
              <a:off x="7048879" y="6016550"/>
              <a:ext cx="732568" cy="1141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44" name="CasellaDiTesto 243"/>
            <p:cNvSpPr txBox="1"/>
            <p:nvPr/>
          </p:nvSpPr>
          <p:spPr>
            <a:xfrm>
              <a:off x="5654664" y="5175161"/>
              <a:ext cx="436338" cy="3756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i="1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baseline="-25000" dirty="0" smtClean="0">
                  <a:latin typeface="Calibri" pitchFamily="34" charset="0"/>
                  <a:cs typeface="Calibri" pitchFamily="34" charset="0"/>
                </a:rPr>
                <a:t>1</a:t>
              </a:r>
              <a:endParaRPr lang="it-IT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5" name="CasellaDiTesto 244"/>
            <p:cNvSpPr txBox="1"/>
            <p:nvPr/>
          </p:nvSpPr>
          <p:spPr>
            <a:xfrm>
              <a:off x="8509656" y="5162282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i="1" dirty="0" smtClean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it-IT" baseline="-25000" dirty="0" smtClean="0">
                  <a:latin typeface="Calibri" pitchFamily="34" charset="0"/>
                  <a:cs typeface="Calibri" pitchFamily="34" charset="0"/>
                </a:rPr>
                <a:t>2</a:t>
              </a:r>
              <a:endParaRPr lang="it-IT" baseline="-250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ttangolo 104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	Hierarchy of the set inclusions</a:t>
            </a:r>
            <a:endParaRPr lang="en-US" sz="4000" dirty="0"/>
          </a:p>
        </p:txBody>
      </p:sp>
      <p:grpSp>
        <p:nvGrpSpPr>
          <p:cNvPr id="58" name="Gruppo 57"/>
          <p:cNvGrpSpPr/>
          <p:nvPr/>
        </p:nvGrpSpPr>
        <p:grpSpPr>
          <a:xfrm>
            <a:off x="220882" y="1018632"/>
            <a:ext cx="3741518" cy="2162717"/>
            <a:chOff x="316132" y="1409157"/>
            <a:chExt cx="3741518" cy="2162717"/>
          </a:xfrm>
        </p:grpSpPr>
        <p:grpSp>
          <p:nvGrpSpPr>
            <p:cNvPr id="55" name="Gruppo 54"/>
            <p:cNvGrpSpPr/>
            <p:nvPr/>
          </p:nvGrpSpPr>
          <p:grpSpPr>
            <a:xfrm>
              <a:off x="316132" y="1409157"/>
              <a:ext cx="3741518" cy="2162717"/>
              <a:chOff x="173257" y="1409158"/>
              <a:chExt cx="4420514" cy="1547254"/>
            </a:xfrm>
          </p:grpSpPr>
          <p:sp>
            <p:nvSpPr>
              <p:cNvPr id="56" name="Rectangle 8"/>
              <p:cNvSpPr>
                <a:spLocks noChangeArrowheads="1"/>
              </p:cNvSpPr>
              <p:nvPr/>
            </p:nvSpPr>
            <p:spPr bwMode="auto">
              <a:xfrm>
                <a:off x="290595" y="1550899"/>
                <a:ext cx="4303176" cy="1405513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9525" algn="ctr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 lvl="1" algn="l"/>
                <a:endParaRPr lang="en-US" sz="1600" b="0" baseline="-25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 algn="l"/>
                <a:endParaRPr lang="en-US" sz="1600" b="0" baseline="-25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 algn="l"/>
                <a:endParaRPr lang="en-US" sz="1600" b="0" baseline="-25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 algn="l"/>
                <a:endParaRPr lang="en-US" sz="1600" b="0" baseline="-25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 algn="l"/>
                <a:endParaRPr lang="en-US" sz="1600" b="0" baseline="-25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 algn="l"/>
                <a:endParaRPr lang="en-US" sz="1600" b="0" baseline="-25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 algn="l"/>
                <a:endParaRPr lang="en-US" sz="1600" b="0" baseline="-25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 algn="l"/>
                <a:endParaRPr lang="en-US" sz="1600" b="0" baseline="-25000" dirty="0">
                  <a:latin typeface="Calibri" pitchFamily="34" charset="0"/>
                  <a:cs typeface="Calibri" pitchFamily="34" charset="0"/>
                </a:endParaRPr>
              </a:p>
            </p:txBody>
          </p:sp>
          <p:pic>
            <p:nvPicPr>
              <p:cNvPr id="57" name="Immagine 56" descr="graf.gif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 rot="183941">
                <a:off x="173257" y="1409158"/>
                <a:ext cx="557871" cy="557871"/>
              </a:xfrm>
              <a:prstGeom prst="rect">
                <a:avLst/>
              </a:prstGeom>
            </p:spPr>
          </p:pic>
        </p:grp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794331" y="1996536"/>
              <a:ext cx="2958519" cy="13234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en-US" sz="2400" baseline="-25000" dirty="0" smtClean="0">
                  <a:latin typeface="Calibri" pitchFamily="34" charset="0"/>
                  <a:cs typeface="Calibri" pitchFamily="34" charset="0"/>
                </a:rPr>
                <a:t>CFPS</a:t>
              </a:r>
              <a:r>
                <a:rPr lang="en-US" sz="2400" b="0" baseline="-25000" dirty="0" smtClean="0">
                  <a:latin typeface="Calibri" pitchFamily="34" charset="0"/>
                  <a:cs typeface="Calibri" pitchFamily="34" charset="0"/>
                </a:rPr>
                <a:t> : conflict free partitions</a:t>
              </a:r>
            </a:p>
            <a:p>
              <a:pPr algn="l"/>
              <a:r>
                <a:rPr lang="en-US" sz="2400" baseline="-25000" dirty="0" smtClean="0">
                  <a:latin typeface="Calibri" pitchFamily="34" charset="0"/>
                  <a:cs typeface="Calibri" pitchFamily="34" charset="0"/>
                </a:rPr>
                <a:t>APS</a:t>
              </a:r>
              <a:r>
                <a:rPr lang="en-US" sz="2400" b="0" baseline="-25000" dirty="0" smtClean="0">
                  <a:latin typeface="Calibri" pitchFamily="34" charset="0"/>
                  <a:cs typeface="Calibri" pitchFamily="34" charset="0"/>
                </a:rPr>
                <a:t>: admissible partitions</a:t>
              </a:r>
            </a:p>
            <a:p>
              <a:pPr algn="l"/>
              <a:r>
                <a:rPr lang="en-US" sz="2400" baseline="-25000" dirty="0" smtClean="0">
                  <a:latin typeface="Calibri" pitchFamily="34" charset="0"/>
                  <a:cs typeface="Calibri" pitchFamily="34" charset="0"/>
                </a:rPr>
                <a:t>CPS</a:t>
              </a:r>
              <a:r>
                <a:rPr lang="en-US" sz="2400" b="0" baseline="-25000" dirty="0" smtClean="0">
                  <a:latin typeface="Calibri" pitchFamily="34" charset="0"/>
                  <a:cs typeface="Calibri" pitchFamily="34" charset="0"/>
                </a:rPr>
                <a:t>: complete partitions</a:t>
              </a:r>
            </a:p>
            <a:p>
              <a:pPr algn="l"/>
              <a:r>
                <a:rPr lang="en-US" sz="2400" baseline="-25000" dirty="0" smtClean="0">
                  <a:latin typeface="Calibri" pitchFamily="34" charset="0"/>
                  <a:cs typeface="Calibri" pitchFamily="34" charset="0"/>
                </a:rPr>
                <a:t>SPS</a:t>
              </a:r>
              <a:r>
                <a:rPr lang="en-US" sz="2400" b="0" baseline="-25000" dirty="0" smtClean="0">
                  <a:latin typeface="Calibri" pitchFamily="34" charset="0"/>
                  <a:cs typeface="Calibri" pitchFamily="34" charset="0"/>
                </a:rPr>
                <a:t>: stable partitions</a:t>
              </a:r>
            </a:p>
            <a:p>
              <a:pPr algn="l"/>
              <a:endParaRPr lang="en-US" sz="2400" b="0" baseline="-250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59" name="CasellaDiTesto 58"/>
          <p:cNvSpPr txBox="1"/>
          <p:nvPr/>
        </p:nvSpPr>
        <p:spPr>
          <a:xfrm>
            <a:off x="1457326" y="3848100"/>
            <a:ext cx="5962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SPS</a:t>
            </a:r>
            <a:r>
              <a:rPr lang="it-IT" sz="4000" dirty="0" smtClean="0">
                <a:solidFill>
                  <a:schemeClr val="accent1"/>
                </a:solidFill>
                <a:latin typeface="Corbel" pitchFamily="34" charset="0"/>
              </a:rPr>
              <a:t>  </a:t>
            </a:r>
            <a:r>
              <a:rPr lang="it-IT" sz="4000" u="sng" dirty="0" smtClean="0">
                <a:solidFill>
                  <a:schemeClr val="accent1"/>
                </a:solidFill>
                <a:latin typeface="Corbel" pitchFamily="34" charset="0"/>
              </a:rPr>
              <a:t>C</a:t>
            </a:r>
            <a:r>
              <a:rPr lang="it-IT" sz="4000" dirty="0" smtClean="0">
                <a:solidFill>
                  <a:schemeClr val="accent1"/>
                </a:solidFill>
                <a:latin typeface="Corbel" pitchFamily="34" charset="0"/>
              </a:rPr>
              <a:t>  </a:t>
            </a:r>
            <a:r>
              <a:rPr lang="it-IT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CPS </a:t>
            </a:r>
            <a:r>
              <a:rPr lang="it-IT" sz="4000" dirty="0" smtClean="0">
                <a:solidFill>
                  <a:schemeClr val="accent1"/>
                </a:solidFill>
                <a:latin typeface="Corbel" pitchFamily="34" charset="0"/>
              </a:rPr>
              <a:t> </a:t>
            </a:r>
            <a:r>
              <a:rPr lang="it-IT" sz="4000" u="sng" dirty="0" smtClean="0">
                <a:solidFill>
                  <a:schemeClr val="accent1"/>
                </a:solidFill>
                <a:latin typeface="Corbel" pitchFamily="34" charset="0"/>
              </a:rPr>
              <a:t>C</a:t>
            </a:r>
            <a:r>
              <a:rPr lang="it-IT" sz="4000" dirty="0" smtClean="0">
                <a:solidFill>
                  <a:schemeClr val="accent1"/>
                </a:solidFill>
                <a:latin typeface="Corbel" pitchFamily="34" charset="0"/>
              </a:rPr>
              <a:t>  </a:t>
            </a:r>
            <a:r>
              <a:rPr lang="it-IT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APS </a:t>
            </a:r>
            <a:r>
              <a:rPr lang="it-IT" sz="4000" dirty="0" smtClean="0">
                <a:solidFill>
                  <a:schemeClr val="accent1"/>
                </a:solidFill>
                <a:latin typeface="Corbel" pitchFamily="34" charset="0"/>
              </a:rPr>
              <a:t> </a:t>
            </a:r>
            <a:r>
              <a:rPr lang="it-IT" sz="4000" u="sng" dirty="0" smtClean="0">
                <a:solidFill>
                  <a:schemeClr val="accent1"/>
                </a:solidFill>
                <a:latin typeface="Corbel" pitchFamily="34" charset="0"/>
              </a:rPr>
              <a:t>C</a:t>
            </a:r>
            <a:r>
              <a:rPr lang="it-IT" sz="4000" dirty="0" smtClean="0">
                <a:solidFill>
                  <a:schemeClr val="accent1"/>
                </a:solidFill>
                <a:latin typeface="Corbel" pitchFamily="34" charset="0"/>
              </a:rPr>
              <a:t> </a:t>
            </a:r>
            <a:r>
              <a:rPr lang="it-IT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CFPS</a:t>
            </a:r>
            <a:r>
              <a:rPr lang="it-IT" sz="4000" u="sng" dirty="0" smtClean="0">
                <a:solidFill>
                  <a:schemeClr val="accent1"/>
                </a:solidFill>
                <a:latin typeface="Corbel" pitchFamily="34" charset="0"/>
              </a:rPr>
              <a:t> </a:t>
            </a:r>
            <a:endParaRPr lang="it-IT" sz="4000" u="sng" dirty="0">
              <a:solidFill>
                <a:schemeClr val="accent1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47" name="AutoShape 391"/>
          <p:cNvSpPr>
            <a:spLocks noChangeArrowheads="1"/>
          </p:cNvSpPr>
          <p:nvPr/>
        </p:nvSpPr>
        <p:spPr bwMode="gray">
          <a:xfrm>
            <a:off x="802592" y="1086383"/>
            <a:ext cx="5817149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8982" name="Text Box 326"/>
          <p:cNvSpPr txBox="1">
            <a:spLocks noChangeArrowheads="1"/>
          </p:cNvSpPr>
          <p:nvPr/>
        </p:nvSpPr>
        <p:spPr bwMode="gray">
          <a:xfrm>
            <a:off x="1412192" y="1194333"/>
            <a:ext cx="4640866" cy="41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Dung Argumentation Framework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37" name="Oval 381"/>
          <p:cNvSpPr>
            <a:spLocks noChangeArrowheads="1"/>
          </p:cNvSpPr>
          <p:nvPr/>
        </p:nvSpPr>
        <p:spPr bwMode="gray">
          <a:xfrm>
            <a:off x="718455" y="1049560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36" name="Text Box 380"/>
          <p:cNvSpPr txBox="1">
            <a:spLocks noChangeArrowheads="1"/>
          </p:cNvSpPr>
          <p:nvPr/>
        </p:nvSpPr>
        <p:spPr bwMode="gray">
          <a:xfrm>
            <a:off x="750205" y="1157510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Verdana" pitchFamily="34" charset="0"/>
              </a:rPr>
              <a:t>01</a:t>
            </a:r>
          </a:p>
        </p:txBody>
      </p:sp>
      <p:sp>
        <p:nvSpPr>
          <p:cNvPr id="199049" name="AutoShape 393"/>
          <p:cNvSpPr>
            <a:spLocks noChangeArrowheads="1"/>
          </p:cNvSpPr>
          <p:nvPr/>
        </p:nvSpPr>
        <p:spPr bwMode="gray">
          <a:xfrm>
            <a:off x="802591" y="1863161"/>
            <a:ext cx="5842907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0" name="Text Box 394"/>
          <p:cNvSpPr txBox="1">
            <a:spLocks noChangeArrowheads="1"/>
          </p:cNvSpPr>
          <p:nvPr/>
        </p:nvSpPr>
        <p:spPr bwMode="gray">
          <a:xfrm>
            <a:off x="1412192" y="1971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Semirings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and Soft Constraints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1" name="Oval 395"/>
          <p:cNvSpPr>
            <a:spLocks noChangeArrowheads="1"/>
          </p:cNvSpPr>
          <p:nvPr/>
        </p:nvSpPr>
        <p:spPr bwMode="gray">
          <a:xfrm>
            <a:off x="718455" y="1839216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2" name="Text Box 396"/>
          <p:cNvSpPr txBox="1">
            <a:spLocks noChangeArrowheads="1"/>
          </p:cNvSpPr>
          <p:nvPr/>
        </p:nvSpPr>
        <p:spPr bwMode="gray">
          <a:xfrm>
            <a:off x="750205" y="1934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02</a:t>
            </a:r>
          </a:p>
        </p:txBody>
      </p:sp>
      <p:sp>
        <p:nvSpPr>
          <p:cNvPr id="199053" name="AutoShape 397"/>
          <p:cNvSpPr>
            <a:spLocks noChangeArrowheads="1"/>
          </p:cNvSpPr>
          <p:nvPr/>
        </p:nvSpPr>
        <p:spPr bwMode="gray">
          <a:xfrm>
            <a:off x="802591" y="2673992"/>
            <a:ext cx="5817149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4" name="Text Box 398"/>
          <p:cNvSpPr txBox="1">
            <a:spLocks noChangeArrowheads="1"/>
          </p:cNvSpPr>
          <p:nvPr/>
        </p:nvSpPr>
        <p:spPr bwMode="gray">
          <a:xfrm>
            <a:off x="1412192" y="2781942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Extension to Coalitions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5" name="Oval 399"/>
          <p:cNvSpPr>
            <a:spLocks noChangeArrowheads="1"/>
          </p:cNvSpPr>
          <p:nvPr/>
        </p:nvSpPr>
        <p:spPr bwMode="gray">
          <a:xfrm>
            <a:off x="718455" y="2637168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6" name="Text Box 400"/>
          <p:cNvSpPr txBox="1">
            <a:spLocks noChangeArrowheads="1"/>
          </p:cNvSpPr>
          <p:nvPr/>
        </p:nvSpPr>
        <p:spPr bwMode="gray">
          <a:xfrm>
            <a:off x="750205" y="2745118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03</a:t>
            </a:r>
          </a:p>
        </p:txBody>
      </p:sp>
      <p:sp>
        <p:nvSpPr>
          <p:cNvPr id="199057" name="AutoShape 401"/>
          <p:cNvSpPr>
            <a:spLocks noChangeArrowheads="1"/>
          </p:cNvSpPr>
          <p:nvPr/>
        </p:nvSpPr>
        <p:spPr bwMode="gray">
          <a:xfrm>
            <a:off x="802592" y="3481290"/>
            <a:ext cx="5881543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8" name="Text Box 402"/>
          <p:cNvSpPr txBox="1">
            <a:spLocks noChangeArrowheads="1"/>
          </p:cNvSpPr>
          <p:nvPr/>
        </p:nvSpPr>
        <p:spPr bwMode="gray">
          <a:xfrm>
            <a:off x="1412192" y="3589240"/>
            <a:ext cx="496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Weighted Partitions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9" name="Oval 403"/>
          <p:cNvSpPr>
            <a:spLocks noChangeArrowheads="1"/>
          </p:cNvSpPr>
          <p:nvPr/>
        </p:nvSpPr>
        <p:spPr bwMode="gray">
          <a:xfrm>
            <a:off x="718455" y="3444466"/>
            <a:ext cx="600075" cy="615950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60" name="Text Box 404"/>
          <p:cNvSpPr txBox="1">
            <a:spLocks noChangeArrowheads="1"/>
          </p:cNvSpPr>
          <p:nvPr/>
        </p:nvSpPr>
        <p:spPr bwMode="gray">
          <a:xfrm>
            <a:off x="750205" y="3552416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04</a:t>
            </a:r>
          </a:p>
        </p:txBody>
      </p:sp>
      <p:sp>
        <p:nvSpPr>
          <p:cNvPr id="199067" name="Rectangle 411"/>
          <p:cNvSpPr>
            <a:spLocks noGrp="1" noChangeArrowheads="1"/>
          </p:cNvSpPr>
          <p:nvPr>
            <p:ph type="title"/>
          </p:nvPr>
        </p:nvSpPr>
        <p:spPr>
          <a:xfrm>
            <a:off x="1" y="17463"/>
            <a:ext cx="9144000" cy="862012"/>
          </a:xfrm>
        </p:spPr>
        <p:txBody>
          <a:bodyPr/>
          <a:lstStyle/>
          <a:p>
            <a:r>
              <a:rPr lang="en-US" sz="4000" dirty="0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42" name="AutoShape 391"/>
          <p:cNvSpPr>
            <a:spLocks noChangeArrowheads="1"/>
          </p:cNvSpPr>
          <p:nvPr/>
        </p:nvSpPr>
        <p:spPr bwMode="gray">
          <a:xfrm>
            <a:off x="774686" y="4278190"/>
            <a:ext cx="5845055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326"/>
          <p:cNvSpPr txBox="1">
            <a:spLocks noChangeArrowheads="1"/>
          </p:cNvSpPr>
          <p:nvPr/>
        </p:nvSpPr>
        <p:spPr bwMode="gray">
          <a:xfrm>
            <a:off x="1384285" y="4386140"/>
            <a:ext cx="48748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Mapping Partition Problems to SCSPs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Oval 381"/>
          <p:cNvSpPr>
            <a:spLocks noChangeArrowheads="1"/>
          </p:cNvSpPr>
          <p:nvPr/>
        </p:nvSpPr>
        <p:spPr bwMode="gray">
          <a:xfrm>
            <a:off x="690549" y="4241367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380"/>
          <p:cNvSpPr txBox="1">
            <a:spLocks noChangeArrowheads="1"/>
          </p:cNvSpPr>
          <p:nvPr/>
        </p:nvSpPr>
        <p:spPr bwMode="gray">
          <a:xfrm>
            <a:off x="722299" y="4349317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05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7" name="AutoShape 393"/>
          <p:cNvSpPr>
            <a:spLocks noChangeArrowheads="1"/>
          </p:cNvSpPr>
          <p:nvPr/>
        </p:nvSpPr>
        <p:spPr bwMode="gray">
          <a:xfrm>
            <a:off x="761807" y="5126161"/>
            <a:ext cx="5857934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394"/>
          <p:cNvSpPr txBox="1">
            <a:spLocks noChangeArrowheads="1"/>
          </p:cNvSpPr>
          <p:nvPr/>
        </p:nvSpPr>
        <p:spPr bwMode="gray">
          <a:xfrm>
            <a:off x="1371407" y="5234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Implementation in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Jacop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Oval 395"/>
          <p:cNvSpPr>
            <a:spLocks noChangeArrowheads="1"/>
          </p:cNvSpPr>
          <p:nvPr/>
        </p:nvSpPr>
        <p:spPr bwMode="gray">
          <a:xfrm>
            <a:off x="677670" y="5089337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96"/>
          <p:cNvSpPr txBox="1">
            <a:spLocks noChangeArrowheads="1"/>
          </p:cNvSpPr>
          <p:nvPr/>
        </p:nvSpPr>
        <p:spPr bwMode="gray">
          <a:xfrm>
            <a:off x="709420" y="5197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06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7" name="AutoShape 397"/>
          <p:cNvSpPr>
            <a:spLocks noChangeArrowheads="1"/>
          </p:cNvSpPr>
          <p:nvPr/>
        </p:nvSpPr>
        <p:spPr bwMode="gray">
          <a:xfrm>
            <a:off x="748928" y="5937538"/>
            <a:ext cx="5896571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398"/>
          <p:cNvSpPr txBox="1">
            <a:spLocks noChangeArrowheads="1"/>
          </p:cNvSpPr>
          <p:nvPr/>
        </p:nvSpPr>
        <p:spPr bwMode="gray">
          <a:xfrm>
            <a:off x="1358529" y="6045488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Summary and Future 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Oval 399"/>
          <p:cNvSpPr>
            <a:spLocks noChangeArrowheads="1"/>
          </p:cNvSpPr>
          <p:nvPr/>
        </p:nvSpPr>
        <p:spPr bwMode="gray">
          <a:xfrm>
            <a:off x="664792" y="5900714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400"/>
          <p:cNvSpPr txBox="1">
            <a:spLocks noChangeArrowheads="1"/>
          </p:cNvSpPr>
          <p:nvPr/>
        </p:nvSpPr>
        <p:spPr bwMode="gray">
          <a:xfrm>
            <a:off x="696542" y="6008664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07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gray">
          <a:xfrm rot="5400000" flipV="1">
            <a:off x="7512337" y="2785816"/>
            <a:ext cx="739071" cy="1931827"/>
          </a:xfrm>
          <a:prstGeom prst="upArrow">
            <a:avLst>
              <a:gd name="adj1" fmla="val 65157"/>
              <a:gd name="adj2" fmla="val 48347"/>
            </a:avLst>
          </a:prstGeom>
          <a:gradFill rotWithShape="1">
            <a:gsLst>
              <a:gs pos="0">
                <a:srgbClr val="66CCFF"/>
              </a:gs>
              <a:gs pos="100000">
                <a:srgbClr val="FCFB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auto">
          <a:xfrm>
            <a:off x="438149" y="1238250"/>
            <a:ext cx="8190696" cy="5048250"/>
          </a:xfrm>
          <a:prstGeom prst="rect">
            <a:avLst/>
          </a:prstGeom>
          <a:solidFill>
            <a:srgbClr val="F8F8F8">
              <a:alpha val="59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15143" y="0"/>
            <a:ext cx="6640285" cy="862012"/>
          </a:xfrm>
        </p:spPr>
        <p:txBody>
          <a:bodyPr/>
          <a:lstStyle/>
          <a:p>
            <a:r>
              <a:rPr lang="it-IT" sz="4000" dirty="0" err="1" smtClean="0"/>
              <a:t>Introduction</a:t>
            </a:r>
            <a:endParaRPr lang="en-GB" sz="40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898752" y="1867929"/>
            <a:ext cx="1758950" cy="1736725"/>
            <a:chOff x="2662" y="1859"/>
            <a:chExt cx="1506" cy="1486"/>
          </a:xfrm>
        </p:grpSpPr>
        <p:pic>
          <p:nvPicPr>
            <p:cNvPr id="6" name="Picture 4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2662" y="1870"/>
              <a:ext cx="1506" cy="1466"/>
            </a:xfrm>
            <a:prstGeom prst="rect">
              <a:avLst/>
            </a:prstGeom>
            <a:noFill/>
          </p:spPr>
        </p:pic>
        <p:sp>
          <p:nvSpPr>
            <p:cNvPr id="7" name="Oval 5"/>
            <p:cNvSpPr>
              <a:spLocks noChangeArrowheads="1"/>
            </p:cNvSpPr>
            <p:nvPr/>
          </p:nvSpPr>
          <p:spPr bwMode="gray">
            <a:xfrm>
              <a:off x="2682" y="1859"/>
              <a:ext cx="1486" cy="1486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76200" algn="ctr">
              <a:solidFill>
                <a:srgbClr val="FFFFFF">
                  <a:alpha val="8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6039390" y="1970960"/>
            <a:ext cx="1758950" cy="1736725"/>
            <a:chOff x="2662" y="1859"/>
            <a:chExt cx="1506" cy="1486"/>
          </a:xfrm>
        </p:grpSpPr>
        <p:pic>
          <p:nvPicPr>
            <p:cNvPr id="9" name="Picture 7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2662" y="1870"/>
              <a:ext cx="1506" cy="1466"/>
            </a:xfrm>
            <a:prstGeom prst="rect">
              <a:avLst/>
            </a:prstGeom>
            <a:noFill/>
          </p:spPr>
        </p:pic>
        <p:sp>
          <p:nvSpPr>
            <p:cNvPr id="10" name="Oval 8"/>
            <p:cNvSpPr>
              <a:spLocks noChangeArrowheads="1"/>
            </p:cNvSpPr>
            <p:nvPr/>
          </p:nvSpPr>
          <p:spPr bwMode="gray">
            <a:xfrm>
              <a:off x="2682" y="1859"/>
              <a:ext cx="1486" cy="1486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76200" algn="ctr">
              <a:solidFill>
                <a:srgbClr val="FFFFFF">
                  <a:alpha val="8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2" name="AutoShape 10"/>
          <p:cNvSpPr>
            <a:spLocks noChangeArrowheads="1"/>
          </p:cNvSpPr>
          <p:nvPr/>
        </p:nvSpPr>
        <p:spPr bwMode="gray">
          <a:xfrm rot="5400000">
            <a:off x="3711293" y="1397107"/>
            <a:ext cx="1612900" cy="2710052"/>
          </a:xfrm>
          <a:prstGeom prst="upArrow">
            <a:avLst>
              <a:gd name="adj1" fmla="val 65157"/>
              <a:gd name="adj2" fmla="val 48347"/>
            </a:avLst>
          </a:prstGeom>
          <a:gradFill rotWithShape="1">
            <a:gsLst>
              <a:gs pos="0">
                <a:srgbClr val="FF9933"/>
              </a:gs>
              <a:gs pos="100000">
                <a:srgbClr val="FCFB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gray">
          <a:xfrm rot="16200000" flipV="1">
            <a:off x="3715737" y="1765691"/>
            <a:ext cx="1612900" cy="2682207"/>
          </a:xfrm>
          <a:prstGeom prst="upArrow">
            <a:avLst>
              <a:gd name="adj1" fmla="val 65157"/>
              <a:gd name="adj2" fmla="val 48347"/>
            </a:avLst>
          </a:prstGeom>
          <a:gradFill rotWithShape="1">
            <a:gsLst>
              <a:gs pos="0">
                <a:srgbClr val="66CCFF"/>
              </a:gs>
              <a:gs pos="100000">
                <a:srgbClr val="FCFB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16" name="AutoShape 14"/>
          <p:cNvCxnSpPr>
            <a:cxnSpLocks noChangeShapeType="1"/>
          </p:cNvCxnSpPr>
          <p:nvPr/>
        </p:nvCxnSpPr>
        <p:spPr bwMode="auto">
          <a:xfrm rot="5400000">
            <a:off x="5696738" y="3934697"/>
            <a:ext cx="1475258" cy="1097435"/>
          </a:xfrm>
          <a:prstGeom prst="bentConnector2">
            <a:avLst/>
          </a:prstGeom>
          <a:noFill/>
          <a:ln w="28575" cap="rnd">
            <a:solidFill>
              <a:srgbClr val="000000"/>
            </a:solidFill>
            <a:prstDash val="sysDot"/>
            <a:miter lim="800000"/>
            <a:headEnd/>
            <a:tailEnd/>
          </a:ln>
          <a:effectLst/>
        </p:spPr>
      </p:cxnSp>
      <p:sp>
        <p:nvSpPr>
          <p:cNvPr id="14" name="AutoShape 12"/>
          <p:cNvSpPr>
            <a:spLocks noChangeArrowheads="1"/>
          </p:cNvSpPr>
          <p:nvPr/>
        </p:nvSpPr>
        <p:spPr bwMode="gray">
          <a:xfrm>
            <a:off x="2122021" y="4607954"/>
            <a:ext cx="3982569" cy="1020114"/>
          </a:xfrm>
          <a:prstGeom prst="roundRect">
            <a:avLst>
              <a:gd name="adj" fmla="val 0"/>
            </a:avLst>
          </a:prstGeom>
          <a:solidFill>
            <a:srgbClr val="F3FBFF"/>
          </a:solidFill>
          <a:ln w="19050">
            <a:noFill/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957943" y="2312985"/>
            <a:ext cx="1687286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Dung Argumentation Framework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233065" y="2266682"/>
            <a:ext cx="14351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Coalitions of Arguments</a:t>
            </a:r>
            <a:endParaRPr lang="en-US" sz="2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2211615" y="4729677"/>
            <a:ext cx="349567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None/>
            </a:pP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Each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coalition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represents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a 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different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it-IT" sz="2000" b="0" i="1" dirty="0" err="1" smtClean="0">
                <a:latin typeface="Calibri" pitchFamily="34" charset="0"/>
                <a:cs typeface="Calibri" pitchFamily="34" charset="0"/>
              </a:rPr>
              <a:t>Line</a:t>
            </a:r>
            <a:r>
              <a:rPr lang="it-IT" sz="2000" b="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b="0" i="1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000" b="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b="0" i="1" dirty="0" err="1" smtClean="0">
                <a:latin typeface="Calibri" pitchFamily="34" charset="0"/>
                <a:cs typeface="Calibri" pitchFamily="34" charset="0"/>
              </a:rPr>
              <a:t>Thought</a:t>
            </a:r>
            <a:endParaRPr lang="en-GB" sz="2000" b="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ttangolo 69"/>
          <p:cNvSpPr/>
          <p:nvPr/>
        </p:nvSpPr>
        <p:spPr bwMode="auto">
          <a:xfrm>
            <a:off x="270456" y="1107583"/>
            <a:ext cx="8603088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	Weighted Partitions</a:t>
            </a:r>
            <a:endParaRPr lang="en-US" sz="4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28034" y="1300765"/>
            <a:ext cx="83326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Attacks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have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associated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preference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strenght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of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the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attack</a:t>
            </a:r>
            <a:endParaRPr lang="it-IT" sz="2400" b="0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it-IT" sz="2400" b="0" dirty="0" smtClean="0">
              <a:latin typeface="Calibri" pitchFamily="34" charset="0"/>
              <a:cs typeface="Calibri" pitchFamily="34" charset="0"/>
            </a:endParaRPr>
          </a:p>
          <a:p>
            <a:endParaRPr lang="it-IT" sz="2400" b="0" dirty="0" smtClean="0">
              <a:latin typeface="Calibri" pitchFamily="34" charset="0"/>
              <a:cs typeface="Calibri" pitchFamily="34" charset="0"/>
            </a:endParaRPr>
          </a:p>
          <a:p>
            <a:endParaRPr lang="it-IT" sz="2400" b="0" dirty="0" smtClean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computation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coalition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has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associated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weight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how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much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conflict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in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each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coalition</a:t>
            </a:r>
            <a:endParaRPr lang="it-IT" sz="2400" b="0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59" name="Gruppo 58"/>
          <p:cNvGrpSpPr/>
          <p:nvPr/>
        </p:nvGrpSpPr>
        <p:grpSpPr>
          <a:xfrm>
            <a:off x="2372731" y="1997298"/>
            <a:ext cx="4060042" cy="592025"/>
            <a:chOff x="1670430" y="2820473"/>
            <a:chExt cx="4060042" cy="592025"/>
          </a:xfrm>
        </p:grpSpPr>
        <p:sp>
          <p:nvSpPr>
            <p:cNvPr id="16" name="Oval 407"/>
            <p:cNvSpPr>
              <a:spLocks noChangeArrowheads="1"/>
            </p:cNvSpPr>
            <p:nvPr/>
          </p:nvSpPr>
          <p:spPr bwMode="gray">
            <a:xfrm>
              <a:off x="1670430" y="3034526"/>
              <a:ext cx="349250" cy="358775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3</a:t>
              </a:r>
              <a:endParaRPr lang="en-GB" baseline="-25000" dirty="0"/>
            </a:p>
          </p:txBody>
        </p:sp>
        <p:sp>
          <p:nvSpPr>
            <p:cNvPr id="20" name="Oval 406"/>
            <p:cNvSpPr>
              <a:spLocks noChangeArrowheads="1"/>
            </p:cNvSpPr>
            <p:nvPr/>
          </p:nvSpPr>
          <p:spPr bwMode="gray">
            <a:xfrm>
              <a:off x="3496612" y="3045249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5</a:t>
              </a:r>
              <a:endParaRPr lang="en-GB" baseline="-25000" dirty="0"/>
            </a:p>
          </p:txBody>
        </p:sp>
        <p:sp>
          <p:nvSpPr>
            <p:cNvPr id="22" name="Oval 405"/>
            <p:cNvSpPr>
              <a:spLocks noChangeArrowheads="1"/>
            </p:cNvSpPr>
            <p:nvPr/>
          </p:nvSpPr>
          <p:spPr bwMode="gray">
            <a:xfrm>
              <a:off x="5381222" y="3053723"/>
              <a:ext cx="349250" cy="358775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9</a:t>
              </a:r>
              <a:endParaRPr lang="en-GB" baseline="-25000" dirty="0"/>
            </a:p>
          </p:txBody>
        </p:sp>
        <p:cxnSp>
          <p:nvCxnSpPr>
            <p:cNvPr id="24" name="Connettore 2 23"/>
            <p:cNvCxnSpPr>
              <a:stCxn id="16" idx="6"/>
              <a:endCxn id="20" idx="2"/>
            </p:cNvCxnSpPr>
            <p:nvPr/>
          </p:nvCxnSpPr>
          <p:spPr bwMode="auto">
            <a:xfrm>
              <a:off x="2019680" y="3213914"/>
              <a:ext cx="1476932" cy="1072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2 48"/>
            <p:cNvCxnSpPr/>
            <p:nvPr/>
          </p:nvCxnSpPr>
          <p:spPr bwMode="auto">
            <a:xfrm>
              <a:off x="3884970" y="3224647"/>
              <a:ext cx="1476932" cy="10723"/>
            </a:xfrm>
            <a:prstGeom prst="straightConnector1">
              <a:avLst/>
            </a:prstGeom>
            <a:ln>
              <a:solidFill>
                <a:srgbClr val="FFC000"/>
              </a:solidFill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asellaDiTesto 51"/>
            <p:cNvSpPr txBox="1"/>
            <p:nvPr/>
          </p:nvSpPr>
          <p:spPr>
            <a:xfrm>
              <a:off x="2415507" y="2820473"/>
              <a:ext cx="5052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0,5</a:t>
              </a:r>
              <a:endParaRPr lang="it-IT" dirty="0"/>
            </a:p>
          </p:txBody>
        </p:sp>
        <p:sp>
          <p:nvSpPr>
            <p:cNvPr id="53" name="CasellaDiTesto 52"/>
            <p:cNvSpPr txBox="1"/>
            <p:nvPr/>
          </p:nvSpPr>
          <p:spPr>
            <a:xfrm>
              <a:off x="4383828" y="2831205"/>
              <a:ext cx="5052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0,9</a:t>
              </a:r>
              <a:endParaRPr lang="it-IT" dirty="0"/>
            </a:p>
          </p:txBody>
        </p:sp>
      </p:grpSp>
      <p:sp>
        <p:nvSpPr>
          <p:cNvPr id="69" name="CasellaDiTesto 68"/>
          <p:cNvSpPr txBox="1"/>
          <p:nvPr/>
        </p:nvSpPr>
        <p:spPr>
          <a:xfrm>
            <a:off x="553792" y="3745604"/>
            <a:ext cx="81652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 err="1" smtClean="0">
                <a:latin typeface="Calibri" pitchFamily="34" charset="0"/>
                <a:cs typeface="Calibri" pitchFamily="34" charset="0"/>
              </a:rPr>
              <a:t>Semiring</a:t>
            </a: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-based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argumentation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framework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AFs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) : </a:t>
            </a:r>
            <a:r>
              <a:rPr lang="it-IT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it-IT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,</a:t>
            </a:r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it-IT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,W,S&gt;</a:t>
            </a:r>
          </a:p>
          <a:p>
            <a:pPr algn="l"/>
            <a:r>
              <a:rPr lang="it-IT" sz="2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=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set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arguments</a:t>
            </a:r>
            <a:endParaRPr lang="it-IT" sz="2400" b="0" dirty="0" smtClean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attack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binary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relation on </a:t>
            </a:r>
            <a:r>
              <a:rPr lang="it-IT" sz="2400" b="0" i="1" dirty="0" smtClean="0">
                <a:latin typeface="Calibri" pitchFamily="34" charset="0"/>
                <a:cs typeface="Calibri" pitchFamily="34" charset="0"/>
              </a:rPr>
              <a:t>A</a:t>
            </a:r>
          </a:p>
          <a:p>
            <a:pPr algn="l"/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W : A x A </a:t>
            </a:r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 A    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weight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function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;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given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a,b </a:t>
            </a:r>
            <a:r>
              <a:rPr lang="el-GR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ϵ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A,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for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all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(a,b) </a:t>
            </a:r>
            <a:r>
              <a:rPr lang="el-GR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ϵ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R, </a:t>
            </a:r>
            <a:r>
              <a:rPr lang="it-IT" sz="2400" dirty="0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W(a,b)</a:t>
            </a:r>
            <a:r>
              <a:rPr lang="it-IT" sz="2400" dirty="0" err="1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=s</a:t>
            </a:r>
            <a:r>
              <a:rPr lang="it-IT" sz="2400" b="0" dirty="0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means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that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attacks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b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with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strength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level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s </a:t>
            </a:r>
            <a:r>
              <a:rPr lang="el-GR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ϵ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 </a:t>
            </a:r>
          </a:p>
          <a:p>
            <a:pPr algn="l"/>
            <a:r>
              <a:rPr lang="it-IT" sz="24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=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semiring</a:t>
            </a:r>
          </a:p>
          <a:p>
            <a:pPr algn="l"/>
            <a:endParaRPr lang="it-IT" sz="2400" b="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ttangolo 33"/>
          <p:cNvSpPr/>
          <p:nvPr/>
        </p:nvSpPr>
        <p:spPr bwMode="auto">
          <a:xfrm>
            <a:off x="244698" y="1107583"/>
            <a:ext cx="8654604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	Weighted Partitions</a:t>
            </a:r>
            <a:endParaRPr lang="en-US" sz="4000" dirty="0"/>
          </a:p>
        </p:txBody>
      </p:sp>
      <p:sp>
        <p:nvSpPr>
          <p:cNvPr id="69" name="CasellaDiTesto 68"/>
          <p:cNvSpPr txBox="1"/>
          <p:nvPr/>
        </p:nvSpPr>
        <p:spPr>
          <a:xfrm>
            <a:off x="476518" y="1414528"/>
            <a:ext cx="8319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Given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a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Semiring-based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Afs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, a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partition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coalitions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G=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{B1,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…Bn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}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3200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lang="it-IT" sz="3200" dirty="0" err="1" smtClean="0">
                <a:latin typeface="Calibri" pitchFamily="34" charset="0"/>
                <a:cs typeface="Calibri" pitchFamily="34" charset="0"/>
              </a:rPr>
              <a:t>-conflict-free</a:t>
            </a:r>
            <a:r>
              <a:rPr lang="it-IT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for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AFs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iff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4000" b="0" dirty="0" smtClean="0">
                <a:latin typeface="Calibri" pitchFamily="34" charset="0"/>
                <a:cs typeface="Calibri" pitchFamily="34" charset="0"/>
              </a:rPr>
              <a:t>Π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b="0" baseline="-25000" dirty="0" smtClean="0">
                <a:latin typeface="Calibri" pitchFamily="34" charset="0"/>
                <a:cs typeface="Calibri" pitchFamily="34" charset="0"/>
              </a:rPr>
              <a:t>ϵ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 G. b,c </a:t>
            </a:r>
            <a:r>
              <a:rPr lang="el-GR" sz="2400" b="0" baseline="-25000" dirty="0" smtClean="0">
                <a:latin typeface="Calibri" pitchFamily="34" charset="0"/>
                <a:cs typeface="Calibri" pitchFamily="34" charset="0"/>
              </a:rPr>
              <a:t>ϵ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 B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W(b,c)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≥</a:t>
            </a:r>
            <a:r>
              <a:rPr lang="it-IT" sz="3200" b="0" baseline="-25000" dirty="0" err="1" smtClean="0">
                <a:latin typeface="Calibri" pitchFamily="34" charset="0"/>
                <a:cs typeface="Calibri" pitchFamily="34" charset="0"/>
              </a:rPr>
              <a:t>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cs typeface="Calibri" pitchFamily="34" charset="0"/>
              </a:rPr>
              <a:t>α</a:t>
            </a:r>
            <a:endParaRPr lang="it-IT" sz="2400" b="0" baseline="-25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ttangolo arrotondato 57"/>
          <p:cNvSpPr/>
          <p:nvPr/>
        </p:nvSpPr>
        <p:spPr bwMode="auto">
          <a:xfrm>
            <a:off x="502274" y="3374266"/>
            <a:ext cx="8113691" cy="269168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e 13"/>
          <p:cNvSpPr/>
          <p:nvPr/>
        </p:nvSpPr>
        <p:spPr bwMode="auto">
          <a:xfrm>
            <a:off x="1223493" y="3867962"/>
            <a:ext cx="1311498" cy="128358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e 14"/>
          <p:cNvSpPr/>
          <p:nvPr/>
        </p:nvSpPr>
        <p:spPr bwMode="auto">
          <a:xfrm>
            <a:off x="2871988" y="4009628"/>
            <a:ext cx="1777284" cy="127071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408"/>
          <p:cNvSpPr>
            <a:spLocks noChangeArrowheads="1"/>
          </p:cNvSpPr>
          <p:nvPr/>
        </p:nvSpPr>
        <p:spPr bwMode="gray">
          <a:xfrm>
            <a:off x="1743402" y="3894599"/>
            <a:ext cx="349250" cy="358775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19" name="Oval 406"/>
          <p:cNvSpPr>
            <a:spLocks noChangeArrowheads="1"/>
          </p:cNvSpPr>
          <p:nvPr/>
        </p:nvSpPr>
        <p:spPr bwMode="gray">
          <a:xfrm>
            <a:off x="1406409" y="4560677"/>
            <a:ext cx="349250" cy="358775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21" name="Oval 407"/>
          <p:cNvSpPr>
            <a:spLocks noChangeArrowheads="1"/>
          </p:cNvSpPr>
          <p:nvPr/>
        </p:nvSpPr>
        <p:spPr bwMode="gray">
          <a:xfrm>
            <a:off x="2037477" y="4354622"/>
            <a:ext cx="349250" cy="3587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x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23" name="Oval 406"/>
          <p:cNvSpPr>
            <a:spLocks noChangeArrowheads="1"/>
          </p:cNvSpPr>
          <p:nvPr/>
        </p:nvSpPr>
        <p:spPr bwMode="gray">
          <a:xfrm>
            <a:off x="3412895" y="4094891"/>
            <a:ext cx="349250" cy="358775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x</a:t>
            </a:r>
            <a:r>
              <a:rPr lang="en-GB" baseline="-25000" dirty="0" smtClean="0"/>
              <a:t>5</a:t>
            </a:r>
            <a:endParaRPr lang="en-GB" baseline="-25000" dirty="0"/>
          </a:p>
        </p:txBody>
      </p:sp>
      <p:sp>
        <p:nvSpPr>
          <p:cNvPr id="25" name="Oval 408"/>
          <p:cNvSpPr>
            <a:spLocks noChangeArrowheads="1"/>
          </p:cNvSpPr>
          <p:nvPr/>
        </p:nvSpPr>
        <p:spPr bwMode="gray">
          <a:xfrm>
            <a:off x="3196568" y="4742458"/>
            <a:ext cx="349250" cy="358775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x</a:t>
            </a:r>
            <a:r>
              <a:rPr lang="en-GB" baseline="-25000" dirty="0" smtClean="0"/>
              <a:t>6</a:t>
            </a:r>
            <a:endParaRPr lang="en-GB" baseline="-25000" dirty="0"/>
          </a:p>
        </p:txBody>
      </p:sp>
      <p:sp>
        <p:nvSpPr>
          <p:cNvPr id="26" name="Oval 407"/>
          <p:cNvSpPr>
            <a:spLocks noChangeArrowheads="1"/>
          </p:cNvSpPr>
          <p:nvPr/>
        </p:nvSpPr>
        <p:spPr bwMode="gray">
          <a:xfrm>
            <a:off x="4121709" y="4288080"/>
            <a:ext cx="349250" cy="3587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x</a:t>
            </a:r>
            <a:r>
              <a:rPr lang="en-GB" baseline="-25000" dirty="0" smtClean="0"/>
              <a:t>7</a:t>
            </a:r>
            <a:endParaRPr lang="en-GB" baseline="-25000" dirty="0"/>
          </a:p>
        </p:txBody>
      </p:sp>
      <p:sp>
        <p:nvSpPr>
          <p:cNvPr id="27" name="Oval 405"/>
          <p:cNvSpPr>
            <a:spLocks noChangeArrowheads="1"/>
          </p:cNvSpPr>
          <p:nvPr/>
        </p:nvSpPr>
        <p:spPr bwMode="gray">
          <a:xfrm>
            <a:off x="3930673" y="4755900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x</a:t>
            </a:r>
            <a:r>
              <a:rPr lang="en-GB" baseline="-25000" dirty="0" smtClean="0"/>
              <a:t>4</a:t>
            </a:r>
            <a:endParaRPr lang="en-GB" baseline="-25000" dirty="0"/>
          </a:p>
        </p:txBody>
      </p:sp>
      <p:cxnSp>
        <p:nvCxnSpPr>
          <p:cNvPr id="28" name="Connettore 2 27"/>
          <p:cNvCxnSpPr>
            <a:stCxn id="19" idx="0"/>
            <a:endCxn id="18" idx="3"/>
          </p:cNvCxnSpPr>
          <p:nvPr/>
        </p:nvCxnSpPr>
        <p:spPr bwMode="auto">
          <a:xfrm rot="5400000" flipH="1" flipV="1">
            <a:off x="1507869" y="4273998"/>
            <a:ext cx="359844" cy="21351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25" idx="7"/>
            <a:endCxn id="26" idx="2"/>
          </p:cNvCxnSpPr>
          <p:nvPr/>
        </p:nvCxnSpPr>
        <p:spPr bwMode="auto">
          <a:xfrm rot="5400000" flipH="1" flipV="1">
            <a:off x="3644425" y="4317715"/>
            <a:ext cx="327531" cy="62703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stCxn id="21" idx="7"/>
            <a:endCxn id="23" idx="2"/>
          </p:cNvCxnSpPr>
          <p:nvPr/>
        </p:nvCxnSpPr>
        <p:spPr bwMode="auto">
          <a:xfrm rot="5400000" flipH="1" flipV="1">
            <a:off x="2807795" y="3802064"/>
            <a:ext cx="132884" cy="107731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23" idx="3"/>
            <a:endCxn id="25" idx="0"/>
          </p:cNvCxnSpPr>
          <p:nvPr/>
        </p:nvCxnSpPr>
        <p:spPr bwMode="auto">
          <a:xfrm rot="5400000">
            <a:off x="3246952" y="4525367"/>
            <a:ext cx="341333" cy="9284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940157" y="3837904"/>
            <a:ext cx="50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B</a:t>
            </a:r>
            <a:r>
              <a:rPr lang="it-IT" baseline="-25000" dirty="0" smtClean="0"/>
              <a:t>1</a:t>
            </a:r>
            <a:endParaRPr lang="it-IT" baseline="-250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4276623" y="3900152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B</a:t>
            </a:r>
            <a:r>
              <a:rPr lang="it-IT" baseline="-25000" dirty="0" smtClean="0"/>
              <a:t>2</a:t>
            </a:r>
            <a:endParaRPr lang="it-IT" baseline="-25000" dirty="0"/>
          </a:p>
        </p:txBody>
      </p:sp>
      <p:sp>
        <p:nvSpPr>
          <p:cNvPr id="50" name="CasellaDiTesto 49"/>
          <p:cNvSpPr txBox="1"/>
          <p:nvPr/>
        </p:nvSpPr>
        <p:spPr>
          <a:xfrm>
            <a:off x="1253838" y="421139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0.6</a:t>
            </a:r>
            <a:endParaRPr lang="it-IT" sz="1400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2565336" y="402894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0.2</a:t>
            </a:r>
            <a:endParaRPr lang="it-IT" sz="1400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3054734" y="435091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0.7</a:t>
            </a:r>
            <a:endParaRPr lang="it-IT" sz="1400" dirty="0"/>
          </a:p>
        </p:txBody>
      </p:sp>
      <p:sp>
        <p:nvSpPr>
          <p:cNvPr id="55" name="CasellaDiTesto 54"/>
          <p:cNvSpPr txBox="1"/>
          <p:nvPr/>
        </p:nvSpPr>
        <p:spPr>
          <a:xfrm>
            <a:off x="3492616" y="438954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0.5</a:t>
            </a:r>
            <a:endParaRPr lang="it-IT" sz="1400" dirty="0"/>
          </a:p>
        </p:txBody>
      </p:sp>
      <p:sp>
        <p:nvSpPr>
          <p:cNvPr id="56" name="CasellaDiTesto 55"/>
          <p:cNvSpPr txBox="1"/>
          <p:nvPr/>
        </p:nvSpPr>
        <p:spPr>
          <a:xfrm>
            <a:off x="5548367" y="4018208"/>
            <a:ext cx="25524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Fuzzy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Semiring</a:t>
            </a:r>
          </a:p>
          <a:p>
            <a:pPr algn="l"/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&lt;[0,1],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max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,min,0,1&gt;</a:t>
            </a:r>
          </a:p>
          <a:p>
            <a:pPr algn="l"/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x=min</a:t>
            </a:r>
            <a:endParaRPr lang="it-IT" sz="2000" b="0" dirty="0" smtClean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min(0.6, 0.7, 0.5)=0.5</a:t>
            </a:r>
            <a:endParaRPr lang="it-IT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CasellaDiTesto 56"/>
          <p:cNvSpPr txBox="1"/>
          <p:nvPr/>
        </p:nvSpPr>
        <p:spPr>
          <a:xfrm>
            <a:off x="1337028" y="5602311"/>
            <a:ext cx="2791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0" dirty="0" smtClean="0">
                <a:latin typeface="Calibri" pitchFamily="34" charset="0"/>
                <a:cs typeface="Calibri" pitchFamily="34" charset="0"/>
              </a:rPr>
              <a:t>A 0.5-conflict-free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partition</a:t>
            </a:r>
            <a:endParaRPr lang="it-IT" b="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14" grpId="0" animBg="1"/>
      <p:bldP spid="15" grpId="0" animBg="1"/>
      <p:bldP spid="18" grpId="0" animBg="1"/>
      <p:bldP spid="19" grpId="0" animBg="1"/>
      <p:bldP spid="21" grpId="0" animBg="1"/>
      <p:bldP spid="23" grpId="0" animBg="1"/>
      <p:bldP spid="25" grpId="0" animBg="1"/>
      <p:bldP spid="26" grpId="0" animBg="1"/>
      <p:bldP spid="27" grpId="0" animBg="1"/>
      <p:bldP spid="32" grpId="0"/>
      <p:bldP spid="33" grpId="0"/>
      <p:bldP spid="50" grpId="0"/>
      <p:bldP spid="51" grpId="0"/>
      <p:bldP spid="54" grpId="0"/>
      <p:bldP spid="55" grpId="0"/>
      <p:bldP spid="56" grpId="0"/>
      <p:bldP spid="5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47" name="AutoShape 391"/>
          <p:cNvSpPr>
            <a:spLocks noChangeArrowheads="1"/>
          </p:cNvSpPr>
          <p:nvPr/>
        </p:nvSpPr>
        <p:spPr bwMode="gray">
          <a:xfrm>
            <a:off x="802592" y="1086383"/>
            <a:ext cx="5817149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8982" name="Text Box 326"/>
          <p:cNvSpPr txBox="1">
            <a:spLocks noChangeArrowheads="1"/>
          </p:cNvSpPr>
          <p:nvPr/>
        </p:nvSpPr>
        <p:spPr bwMode="gray">
          <a:xfrm>
            <a:off x="1412192" y="1194333"/>
            <a:ext cx="4640866" cy="41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Dung Argumentation Framework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37" name="Oval 381"/>
          <p:cNvSpPr>
            <a:spLocks noChangeArrowheads="1"/>
          </p:cNvSpPr>
          <p:nvPr/>
        </p:nvSpPr>
        <p:spPr bwMode="gray">
          <a:xfrm>
            <a:off x="718455" y="1049560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36" name="Text Box 380"/>
          <p:cNvSpPr txBox="1">
            <a:spLocks noChangeArrowheads="1"/>
          </p:cNvSpPr>
          <p:nvPr/>
        </p:nvSpPr>
        <p:spPr bwMode="gray">
          <a:xfrm>
            <a:off x="750205" y="1157510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Verdana" pitchFamily="34" charset="0"/>
              </a:rPr>
              <a:t>01</a:t>
            </a:r>
          </a:p>
        </p:txBody>
      </p:sp>
      <p:sp>
        <p:nvSpPr>
          <p:cNvPr id="199049" name="AutoShape 393"/>
          <p:cNvSpPr>
            <a:spLocks noChangeArrowheads="1"/>
          </p:cNvSpPr>
          <p:nvPr/>
        </p:nvSpPr>
        <p:spPr bwMode="gray">
          <a:xfrm>
            <a:off x="802591" y="1863161"/>
            <a:ext cx="5842907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0" name="Text Box 394"/>
          <p:cNvSpPr txBox="1">
            <a:spLocks noChangeArrowheads="1"/>
          </p:cNvSpPr>
          <p:nvPr/>
        </p:nvSpPr>
        <p:spPr bwMode="gray">
          <a:xfrm>
            <a:off x="1412192" y="1971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Semirings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and Soft Constraints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1" name="Oval 395"/>
          <p:cNvSpPr>
            <a:spLocks noChangeArrowheads="1"/>
          </p:cNvSpPr>
          <p:nvPr/>
        </p:nvSpPr>
        <p:spPr bwMode="gray">
          <a:xfrm>
            <a:off x="718455" y="1839216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2" name="Text Box 396"/>
          <p:cNvSpPr txBox="1">
            <a:spLocks noChangeArrowheads="1"/>
          </p:cNvSpPr>
          <p:nvPr/>
        </p:nvSpPr>
        <p:spPr bwMode="gray">
          <a:xfrm>
            <a:off x="750205" y="1934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02</a:t>
            </a:r>
          </a:p>
        </p:txBody>
      </p:sp>
      <p:sp>
        <p:nvSpPr>
          <p:cNvPr id="199053" name="AutoShape 397"/>
          <p:cNvSpPr>
            <a:spLocks noChangeArrowheads="1"/>
          </p:cNvSpPr>
          <p:nvPr/>
        </p:nvSpPr>
        <p:spPr bwMode="gray">
          <a:xfrm>
            <a:off x="802591" y="2673992"/>
            <a:ext cx="5817149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4" name="Text Box 398"/>
          <p:cNvSpPr txBox="1">
            <a:spLocks noChangeArrowheads="1"/>
          </p:cNvSpPr>
          <p:nvPr/>
        </p:nvSpPr>
        <p:spPr bwMode="gray">
          <a:xfrm>
            <a:off x="1412192" y="2781942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Extension to Coalitions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5" name="Oval 399"/>
          <p:cNvSpPr>
            <a:spLocks noChangeArrowheads="1"/>
          </p:cNvSpPr>
          <p:nvPr/>
        </p:nvSpPr>
        <p:spPr bwMode="gray">
          <a:xfrm>
            <a:off x="718455" y="2637168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6" name="Text Box 400"/>
          <p:cNvSpPr txBox="1">
            <a:spLocks noChangeArrowheads="1"/>
          </p:cNvSpPr>
          <p:nvPr/>
        </p:nvSpPr>
        <p:spPr bwMode="gray">
          <a:xfrm>
            <a:off x="750205" y="2745118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03</a:t>
            </a:r>
          </a:p>
        </p:txBody>
      </p:sp>
      <p:sp>
        <p:nvSpPr>
          <p:cNvPr id="199057" name="AutoShape 401"/>
          <p:cNvSpPr>
            <a:spLocks noChangeArrowheads="1"/>
          </p:cNvSpPr>
          <p:nvPr/>
        </p:nvSpPr>
        <p:spPr bwMode="gray">
          <a:xfrm>
            <a:off x="802592" y="3481290"/>
            <a:ext cx="5881543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8" name="Text Box 402"/>
          <p:cNvSpPr txBox="1">
            <a:spLocks noChangeArrowheads="1"/>
          </p:cNvSpPr>
          <p:nvPr/>
        </p:nvSpPr>
        <p:spPr bwMode="gray">
          <a:xfrm>
            <a:off x="1412192" y="3589240"/>
            <a:ext cx="496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Weighted Partitions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9" name="Oval 403"/>
          <p:cNvSpPr>
            <a:spLocks noChangeArrowheads="1"/>
          </p:cNvSpPr>
          <p:nvPr/>
        </p:nvSpPr>
        <p:spPr bwMode="gray">
          <a:xfrm>
            <a:off x="718455" y="3444466"/>
            <a:ext cx="600075" cy="615950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60" name="Text Box 404"/>
          <p:cNvSpPr txBox="1">
            <a:spLocks noChangeArrowheads="1"/>
          </p:cNvSpPr>
          <p:nvPr/>
        </p:nvSpPr>
        <p:spPr bwMode="gray">
          <a:xfrm>
            <a:off x="750205" y="3552416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04</a:t>
            </a:r>
          </a:p>
        </p:txBody>
      </p:sp>
      <p:sp>
        <p:nvSpPr>
          <p:cNvPr id="199067" name="Rectangle 411"/>
          <p:cNvSpPr>
            <a:spLocks noGrp="1" noChangeArrowheads="1"/>
          </p:cNvSpPr>
          <p:nvPr>
            <p:ph type="title"/>
          </p:nvPr>
        </p:nvSpPr>
        <p:spPr>
          <a:xfrm>
            <a:off x="1" y="17463"/>
            <a:ext cx="9144000" cy="862012"/>
          </a:xfrm>
        </p:spPr>
        <p:txBody>
          <a:bodyPr/>
          <a:lstStyle/>
          <a:p>
            <a:r>
              <a:rPr lang="en-US" sz="4000" dirty="0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42" name="AutoShape 391"/>
          <p:cNvSpPr>
            <a:spLocks noChangeArrowheads="1"/>
          </p:cNvSpPr>
          <p:nvPr/>
        </p:nvSpPr>
        <p:spPr bwMode="gray">
          <a:xfrm>
            <a:off x="774686" y="4278190"/>
            <a:ext cx="5845055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326"/>
          <p:cNvSpPr txBox="1">
            <a:spLocks noChangeArrowheads="1"/>
          </p:cNvSpPr>
          <p:nvPr/>
        </p:nvSpPr>
        <p:spPr bwMode="gray">
          <a:xfrm>
            <a:off x="1384285" y="4386140"/>
            <a:ext cx="48748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Mapping Partition Problems to SCSPs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Oval 381"/>
          <p:cNvSpPr>
            <a:spLocks noChangeArrowheads="1"/>
          </p:cNvSpPr>
          <p:nvPr/>
        </p:nvSpPr>
        <p:spPr bwMode="gray">
          <a:xfrm>
            <a:off x="690549" y="4241367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380"/>
          <p:cNvSpPr txBox="1">
            <a:spLocks noChangeArrowheads="1"/>
          </p:cNvSpPr>
          <p:nvPr/>
        </p:nvSpPr>
        <p:spPr bwMode="gray">
          <a:xfrm>
            <a:off x="722299" y="4349317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05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7" name="AutoShape 393"/>
          <p:cNvSpPr>
            <a:spLocks noChangeArrowheads="1"/>
          </p:cNvSpPr>
          <p:nvPr/>
        </p:nvSpPr>
        <p:spPr bwMode="gray">
          <a:xfrm>
            <a:off x="761807" y="5126161"/>
            <a:ext cx="5857934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394"/>
          <p:cNvSpPr txBox="1">
            <a:spLocks noChangeArrowheads="1"/>
          </p:cNvSpPr>
          <p:nvPr/>
        </p:nvSpPr>
        <p:spPr bwMode="gray">
          <a:xfrm>
            <a:off x="1371407" y="5234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Implementation in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Jacop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Oval 395"/>
          <p:cNvSpPr>
            <a:spLocks noChangeArrowheads="1"/>
          </p:cNvSpPr>
          <p:nvPr/>
        </p:nvSpPr>
        <p:spPr bwMode="gray">
          <a:xfrm>
            <a:off x="677670" y="5089337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96"/>
          <p:cNvSpPr txBox="1">
            <a:spLocks noChangeArrowheads="1"/>
          </p:cNvSpPr>
          <p:nvPr/>
        </p:nvSpPr>
        <p:spPr bwMode="gray">
          <a:xfrm>
            <a:off x="709420" y="5197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06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7" name="AutoShape 397"/>
          <p:cNvSpPr>
            <a:spLocks noChangeArrowheads="1"/>
          </p:cNvSpPr>
          <p:nvPr/>
        </p:nvSpPr>
        <p:spPr bwMode="gray">
          <a:xfrm>
            <a:off x="748928" y="5937538"/>
            <a:ext cx="5896571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398"/>
          <p:cNvSpPr txBox="1">
            <a:spLocks noChangeArrowheads="1"/>
          </p:cNvSpPr>
          <p:nvPr/>
        </p:nvSpPr>
        <p:spPr bwMode="gray">
          <a:xfrm>
            <a:off x="1358529" y="6045488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Summary and Future 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Oval 399"/>
          <p:cNvSpPr>
            <a:spLocks noChangeArrowheads="1"/>
          </p:cNvSpPr>
          <p:nvPr/>
        </p:nvSpPr>
        <p:spPr bwMode="gray">
          <a:xfrm>
            <a:off x="664792" y="5900714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400"/>
          <p:cNvSpPr txBox="1">
            <a:spLocks noChangeArrowheads="1"/>
          </p:cNvSpPr>
          <p:nvPr/>
        </p:nvSpPr>
        <p:spPr bwMode="gray">
          <a:xfrm>
            <a:off x="696542" y="6008664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07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gray">
          <a:xfrm rot="5400000" flipV="1">
            <a:off x="7512337" y="3610072"/>
            <a:ext cx="739071" cy="1931827"/>
          </a:xfrm>
          <a:prstGeom prst="upArrow">
            <a:avLst>
              <a:gd name="adj1" fmla="val 65157"/>
              <a:gd name="adj2" fmla="val 48347"/>
            </a:avLst>
          </a:prstGeom>
          <a:gradFill rotWithShape="1">
            <a:gsLst>
              <a:gs pos="0">
                <a:srgbClr val="66CCFF"/>
              </a:gs>
              <a:gs pos="100000">
                <a:srgbClr val="FCFB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ttangolo 33"/>
          <p:cNvSpPr/>
          <p:nvPr/>
        </p:nvSpPr>
        <p:spPr bwMode="auto">
          <a:xfrm>
            <a:off x="244697" y="1107584"/>
            <a:ext cx="8627160" cy="5249674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           From Partition problems to SCSP</a:t>
            </a:r>
            <a:endParaRPr lang="en-US" sz="4000" dirty="0"/>
          </a:p>
        </p:txBody>
      </p:sp>
      <p:sp>
        <p:nvSpPr>
          <p:cNvPr id="69" name="CasellaDiTesto 68"/>
          <p:cNvSpPr txBox="1"/>
          <p:nvPr/>
        </p:nvSpPr>
        <p:spPr>
          <a:xfrm>
            <a:off x="432977" y="2503099"/>
            <a:ext cx="3823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4000" dirty="0" smtClean="0">
                <a:latin typeface="Lucida Calligraphy" pitchFamily="66" charset="0"/>
                <a:cs typeface="Calibri" pitchFamily="34" charset="0"/>
              </a:rPr>
              <a:t>M</a:t>
            </a:r>
            <a:r>
              <a:rPr lang="it-IT" sz="4000" b="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it-IT" sz="4000" b="0" dirty="0" err="1" smtClean="0">
                <a:latin typeface="Calibri" pitchFamily="34" charset="0"/>
                <a:cs typeface="Calibri" pitchFamily="34" charset="0"/>
              </a:rPr>
              <a:t>AFs</a:t>
            </a:r>
            <a:r>
              <a:rPr lang="it-IT" sz="4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40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 SCSP</a:t>
            </a:r>
            <a:endParaRPr lang="it-IT" sz="4000" b="0" baseline="-25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4"/>
          <p:cNvSpPr>
            <a:spLocks noChangeArrowheads="1"/>
          </p:cNvSpPr>
          <p:nvPr/>
        </p:nvSpPr>
        <p:spPr bwMode="gray">
          <a:xfrm>
            <a:off x="4513829" y="1728326"/>
            <a:ext cx="3970337" cy="3727450"/>
          </a:xfrm>
          <a:prstGeom prst="roundRect">
            <a:avLst>
              <a:gd name="adj" fmla="val 2259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27"/>
          <p:cNvSpPr>
            <a:spLocks noChangeArrowheads="1"/>
          </p:cNvSpPr>
          <p:nvPr/>
        </p:nvSpPr>
        <p:spPr bwMode="gray">
          <a:xfrm>
            <a:off x="4690041" y="2166476"/>
            <a:ext cx="3700463" cy="297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it-IT" dirty="0" err="1" smtClean="0">
                <a:solidFill>
                  <a:srgbClr val="D30B0B"/>
                </a:solidFill>
                <a:sym typeface="Wingdings" pitchFamily="2" charset="2"/>
              </a:rPr>
              <a:t>Variables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	</a:t>
            </a:r>
          </a:p>
          <a:p>
            <a:pPr algn="l">
              <a:lnSpc>
                <a:spcPct val="120000"/>
              </a:lnSpc>
            </a:pP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V=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{a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1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a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,…,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n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}</a:t>
            </a:r>
          </a:p>
          <a:p>
            <a:pPr algn="l">
              <a:lnSpc>
                <a:spcPct val="120000"/>
              </a:lnSpc>
            </a:pP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each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argument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represents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variable</a:t>
            </a:r>
            <a:endParaRPr lang="it-IT" sz="2000" b="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algn="l">
              <a:lnSpc>
                <a:spcPct val="120000"/>
              </a:lnSpc>
            </a:pPr>
            <a:endParaRPr lang="en-US" sz="1400" dirty="0"/>
          </a:p>
          <a:p>
            <a:pPr algn="l"/>
            <a:r>
              <a:rPr lang="en-US" dirty="0" smtClean="0">
                <a:solidFill>
                  <a:srgbClr val="D30B0B"/>
                </a:solidFill>
              </a:rPr>
              <a:t>Domains</a:t>
            </a:r>
            <a:endParaRPr lang="en-US" dirty="0">
              <a:solidFill>
                <a:srgbClr val="D30B0B"/>
              </a:solidFill>
            </a:endParaRPr>
          </a:p>
          <a:p>
            <a:pPr algn="l"/>
            <a:r>
              <a:rPr lang="it-IT" sz="20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D=</a:t>
            </a:r>
            <a:r>
              <a:rPr lang="it-IT" sz="20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{1,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…n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}  the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value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of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variable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is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the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coalition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of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the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argument</a:t>
            </a:r>
            <a:endParaRPr lang="it-IT" b="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algn="l"/>
            <a:endParaRPr lang="it-IT" b="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algn="l"/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e.g. a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1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=2 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means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argument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1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belongs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to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coalition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2</a:t>
            </a:r>
            <a:endParaRPr lang="en-US" sz="1400" dirty="0"/>
          </a:p>
        </p:txBody>
      </p: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4910704" y="1418763"/>
            <a:ext cx="3230562" cy="538163"/>
            <a:chOff x="1259" y="2302"/>
            <a:chExt cx="1368" cy="240"/>
          </a:xfrm>
        </p:grpSpPr>
        <p:sp>
          <p:nvSpPr>
            <p:cNvPr id="8" name="AutoShape 36"/>
            <p:cNvSpPr>
              <a:spLocks noChangeArrowheads="1"/>
            </p:cNvSpPr>
            <p:nvPr/>
          </p:nvSpPr>
          <p:spPr bwMode="gray">
            <a:xfrm>
              <a:off x="1259" y="2302"/>
              <a:ext cx="1368" cy="240"/>
            </a:xfrm>
            <a:prstGeom prst="roundRect">
              <a:avLst>
                <a:gd name="adj" fmla="val 14583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5882"/>
                    <a:invGamma/>
                  </a:schemeClr>
                </a:gs>
              </a:gsLst>
              <a:lin ang="5400000" scaled="1"/>
            </a:gradFill>
            <a:ln w="19050" algn="ctr">
              <a:solidFill>
                <a:schemeClr val="accent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Freeform 37"/>
            <p:cNvSpPr>
              <a:spLocks/>
            </p:cNvSpPr>
            <p:nvPr/>
          </p:nvSpPr>
          <p:spPr bwMode="gray">
            <a:xfrm>
              <a:off x="1262" y="2352"/>
              <a:ext cx="1360" cy="183"/>
            </a:xfrm>
            <a:custGeom>
              <a:avLst/>
              <a:gdLst/>
              <a:ahLst/>
              <a:cxnLst>
                <a:cxn ang="0">
                  <a:pos x="3" y="44"/>
                </a:cxn>
                <a:cxn ang="0">
                  <a:pos x="3" y="143"/>
                </a:cxn>
                <a:cxn ang="0">
                  <a:pos x="52" y="183"/>
                </a:cxn>
                <a:cxn ang="0">
                  <a:pos x="1315" y="183"/>
                </a:cxn>
                <a:cxn ang="0">
                  <a:pos x="1360" y="140"/>
                </a:cxn>
                <a:cxn ang="0">
                  <a:pos x="1360" y="0"/>
                </a:cxn>
                <a:cxn ang="0">
                  <a:pos x="985" y="96"/>
                </a:cxn>
                <a:cxn ang="0">
                  <a:pos x="316" y="15"/>
                </a:cxn>
                <a:cxn ang="0">
                  <a:pos x="3" y="44"/>
                </a:cxn>
              </a:cxnLst>
              <a:rect l="0" t="0" r="r" b="b"/>
              <a:pathLst>
                <a:path w="1360" h="183">
                  <a:moveTo>
                    <a:pt x="3" y="44"/>
                  </a:moveTo>
                  <a:lnTo>
                    <a:pt x="3" y="143"/>
                  </a:lnTo>
                  <a:cubicBezTo>
                    <a:pt x="4" y="162"/>
                    <a:pt x="0" y="181"/>
                    <a:pt x="52" y="183"/>
                  </a:cubicBezTo>
                  <a:lnTo>
                    <a:pt x="1315" y="183"/>
                  </a:lnTo>
                  <a:cubicBezTo>
                    <a:pt x="1351" y="183"/>
                    <a:pt x="1360" y="168"/>
                    <a:pt x="1360" y="140"/>
                  </a:cubicBezTo>
                  <a:lnTo>
                    <a:pt x="1360" y="0"/>
                  </a:lnTo>
                  <a:cubicBezTo>
                    <a:pt x="1281" y="26"/>
                    <a:pt x="1213" y="95"/>
                    <a:pt x="985" y="96"/>
                  </a:cubicBezTo>
                  <a:cubicBezTo>
                    <a:pt x="802" y="101"/>
                    <a:pt x="481" y="26"/>
                    <a:pt x="316" y="15"/>
                  </a:cubicBezTo>
                  <a:cubicBezTo>
                    <a:pt x="152" y="6"/>
                    <a:pt x="70" y="40"/>
                    <a:pt x="3" y="4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63922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" name="Text Box 28"/>
          <p:cNvSpPr txBox="1">
            <a:spLocks noChangeArrowheads="1"/>
          </p:cNvSpPr>
          <p:nvPr/>
        </p:nvSpPr>
        <p:spPr bwMode="gray">
          <a:xfrm>
            <a:off x="5242491" y="1460038"/>
            <a:ext cx="2443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FF"/>
                </a:solidFill>
              </a:rPr>
              <a:t>SCSP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89858" y="5529943"/>
            <a:ext cx="48086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“b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attacks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a”  “b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is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parent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of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a”</a:t>
            </a:r>
          </a:p>
          <a:p>
            <a:pPr algn="l"/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“c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attacks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b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attacks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a”  “c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is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grandparent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of</a:t>
            </a:r>
            <a:r>
              <a:rPr lang="it-IT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a”  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           From Partition problems to SCSP</a:t>
            </a:r>
            <a:endParaRPr lang="en-US" sz="4000" dirty="0"/>
          </a:p>
        </p:txBody>
      </p:sp>
      <p:sp>
        <p:nvSpPr>
          <p:cNvPr id="7" name="AutoShape 34"/>
          <p:cNvSpPr>
            <a:spLocks noChangeArrowheads="1"/>
          </p:cNvSpPr>
          <p:nvPr/>
        </p:nvSpPr>
        <p:spPr bwMode="gray">
          <a:xfrm>
            <a:off x="790126" y="2102904"/>
            <a:ext cx="7659811" cy="1686903"/>
          </a:xfrm>
          <a:prstGeom prst="roundRect">
            <a:avLst>
              <a:gd name="adj" fmla="val 2259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" name="Group 35"/>
          <p:cNvGrpSpPr>
            <a:grpSpLocks/>
          </p:cNvGrpSpPr>
          <p:nvPr/>
        </p:nvGrpSpPr>
        <p:grpSpPr bwMode="auto">
          <a:xfrm>
            <a:off x="782197" y="1804358"/>
            <a:ext cx="7667740" cy="538163"/>
            <a:chOff x="1259" y="2302"/>
            <a:chExt cx="1368" cy="240"/>
          </a:xfrm>
        </p:grpSpPr>
        <p:sp>
          <p:nvSpPr>
            <p:cNvPr id="10" name="AutoShape 36"/>
            <p:cNvSpPr>
              <a:spLocks noChangeArrowheads="1"/>
            </p:cNvSpPr>
            <p:nvPr/>
          </p:nvSpPr>
          <p:spPr bwMode="gray">
            <a:xfrm>
              <a:off x="1259" y="2302"/>
              <a:ext cx="1368" cy="240"/>
            </a:xfrm>
            <a:prstGeom prst="roundRect">
              <a:avLst>
                <a:gd name="adj" fmla="val 14583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5882"/>
                    <a:invGamma/>
                  </a:schemeClr>
                </a:gs>
              </a:gsLst>
              <a:lin ang="5400000" scaled="1"/>
            </a:gradFill>
            <a:ln w="19050" algn="ctr">
              <a:solidFill>
                <a:schemeClr val="accent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Freeform 37"/>
            <p:cNvSpPr>
              <a:spLocks/>
            </p:cNvSpPr>
            <p:nvPr/>
          </p:nvSpPr>
          <p:spPr bwMode="gray">
            <a:xfrm>
              <a:off x="1262" y="2352"/>
              <a:ext cx="1360" cy="183"/>
            </a:xfrm>
            <a:custGeom>
              <a:avLst/>
              <a:gdLst/>
              <a:ahLst/>
              <a:cxnLst>
                <a:cxn ang="0">
                  <a:pos x="3" y="44"/>
                </a:cxn>
                <a:cxn ang="0">
                  <a:pos x="3" y="143"/>
                </a:cxn>
                <a:cxn ang="0">
                  <a:pos x="52" y="183"/>
                </a:cxn>
                <a:cxn ang="0">
                  <a:pos x="1315" y="183"/>
                </a:cxn>
                <a:cxn ang="0">
                  <a:pos x="1360" y="140"/>
                </a:cxn>
                <a:cxn ang="0">
                  <a:pos x="1360" y="0"/>
                </a:cxn>
                <a:cxn ang="0">
                  <a:pos x="985" y="96"/>
                </a:cxn>
                <a:cxn ang="0">
                  <a:pos x="316" y="15"/>
                </a:cxn>
                <a:cxn ang="0">
                  <a:pos x="3" y="44"/>
                </a:cxn>
              </a:cxnLst>
              <a:rect l="0" t="0" r="r" b="b"/>
              <a:pathLst>
                <a:path w="1360" h="183">
                  <a:moveTo>
                    <a:pt x="3" y="44"/>
                  </a:moveTo>
                  <a:lnTo>
                    <a:pt x="3" y="143"/>
                  </a:lnTo>
                  <a:cubicBezTo>
                    <a:pt x="4" y="162"/>
                    <a:pt x="0" y="181"/>
                    <a:pt x="52" y="183"/>
                  </a:cubicBezTo>
                  <a:lnTo>
                    <a:pt x="1315" y="183"/>
                  </a:lnTo>
                  <a:cubicBezTo>
                    <a:pt x="1351" y="183"/>
                    <a:pt x="1360" y="168"/>
                    <a:pt x="1360" y="140"/>
                  </a:cubicBezTo>
                  <a:lnTo>
                    <a:pt x="1360" y="0"/>
                  </a:lnTo>
                  <a:cubicBezTo>
                    <a:pt x="1281" y="26"/>
                    <a:pt x="1213" y="95"/>
                    <a:pt x="985" y="96"/>
                  </a:cubicBezTo>
                  <a:cubicBezTo>
                    <a:pt x="802" y="101"/>
                    <a:pt x="481" y="26"/>
                    <a:pt x="316" y="15"/>
                  </a:cubicBezTo>
                  <a:cubicBezTo>
                    <a:pt x="152" y="6"/>
                    <a:pt x="70" y="40"/>
                    <a:pt x="3" y="4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63922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2" name="Text Box 28"/>
          <p:cNvSpPr txBox="1">
            <a:spLocks noChangeArrowheads="1"/>
          </p:cNvSpPr>
          <p:nvPr/>
        </p:nvSpPr>
        <p:spPr bwMode="gray">
          <a:xfrm>
            <a:off x="1342518" y="1834616"/>
            <a:ext cx="6125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FF"/>
                </a:solidFill>
              </a:rPr>
              <a:t>Conflict-free constraints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780180" y="1936025"/>
            <a:ext cx="7713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it-IT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algn="l"/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(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to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find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an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l-GR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α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-conflict-free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partition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)</a:t>
            </a:r>
          </a:p>
          <a:p>
            <a:pPr algn="l"/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If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Ra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j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and W(a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j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 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c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j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(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=k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j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=k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. </a:t>
            </a:r>
          </a:p>
          <a:p>
            <a:pPr algn="l"/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Otherwise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c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j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(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=k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j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=l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)=1 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with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l≠k</a:t>
            </a:r>
          </a:p>
          <a:p>
            <a:pPr algn="l"/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2048982" y="1277956"/>
            <a:ext cx="4876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AFs=</a:t>
            </a:r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&lt;A,R,W,S&gt;   </a:t>
            </a:r>
            <a:r>
              <a:rPr lang="it-IT" sz="24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where</a:t>
            </a:r>
            <a:r>
              <a:rPr lang="it-IT" sz="2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S=</a:t>
            </a:r>
            <a:r>
              <a:rPr lang="it-IT" sz="2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&lt;A,+,x,0,1&gt;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4" name="AutoShape 34"/>
          <p:cNvSpPr>
            <a:spLocks noChangeArrowheads="1"/>
          </p:cNvSpPr>
          <p:nvPr/>
        </p:nvSpPr>
        <p:spPr bwMode="gray">
          <a:xfrm>
            <a:off x="821340" y="4293424"/>
            <a:ext cx="7659811" cy="1686903"/>
          </a:xfrm>
          <a:prstGeom prst="roundRect">
            <a:avLst>
              <a:gd name="adj" fmla="val 2259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5" name="Group 35"/>
          <p:cNvGrpSpPr>
            <a:grpSpLocks/>
          </p:cNvGrpSpPr>
          <p:nvPr/>
        </p:nvGrpSpPr>
        <p:grpSpPr bwMode="auto">
          <a:xfrm>
            <a:off x="813411" y="3994878"/>
            <a:ext cx="7667740" cy="538163"/>
            <a:chOff x="1259" y="2302"/>
            <a:chExt cx="1368" cy="240"/>
          </a:xfrm>
        </p:grpSpPr>
        <p:sp>
          <p:nvSpPr>
            <p:cNvPr id="16" name="AutoShape 36"/>
            <p:cNvSpPr>
              <a:spLocks noChangeArrowheads="1"/>
            </p:cNvSpPr>
            <p:nvPr/>
          </p:nvSpPr>
          <p:spPr bwMode="gray">
            <a:xfrm>
              <a:off x="1259" y="2302"/>
              <a:ext cx="1368" cy="240"/>
            </a:xfrm>
            <a:prstGeom prst="roundRect">
              <a:avLst>
                <a:gd name="adj" fmla="val 14583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5882"/>
                    <a:invGamma/>
                  </a:schemeClr>
                </a:gs>
              </a:gsLst>
              <a:lin ang="5400000" scaled="1"/>
            </a:gradFill>
            <a:ln w="19050" algn="ctr">
              <a:solidFill>
                <a:schemeClr val="accent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Freeform 37"/>
            <p:cNvSpPr>
              <a:spLocks/>
            </p:cNvSpPr>
            <p:nvPr/>
          </p:nvSpPr>
          <p:spPr bwMode="gray">
            <a:xfrm>
              <a:off x="1262" y="2352"/>
              <a:ext cx="1360" cy="183"/>
            </a:xfrm>
            <a:custGeom>
              <a:avLst/>
              <a:gdLst/>
              <a:ahLst/>
              <a:cxnLst>
                <a:cxn ang="0">
                  <a:pos x="3" y="44"/>
                </a:cxn>
                <a:cxn ang="0">
                  <a:pos x="3" y="143"/>
                </a:cxn>
                <a:cxn ang="0">
                  <a:pos x="52" y="183"/>
                </a:cxn>
                <a:cxn ang="0">
                  <a:pos x="1315" y="183"/>
                </a:cxn>
                <a:cxn ang="0">
                  <a:pos x="1360" y="140"/>
                </a:cxn>
                <a:cxn ang="0">
                  <a:pos x="1360" y="0"/>
                </a:cxn>
                <a:cxn ang="0">
                  <a:pos x="985" y="96"/>
                </a:cxn>
                <a:cxn ang="0">
                  <a:pos x="316" y="15"/>
                </a:cxn>
                <a:cxn ang="0">
                  <a:pos x="3" y="44"/>
                </a:cxn>
              </a:cxnLst>
              <a:rect l="0" t="0" r="r" b="b"/>
              <a:pathLst>
                <a:path w="1360" h="183">
                  <a:moveTo>
                    <a:pt x="3" y="44"/>
                  </a:moveTo>
                  <a:lnTo>
                    <a:pt x="3" y="143"/>
                  </a:lnTo>
                  <a:cubicBezTo>
                    <a:pt x="4" y="162"/>
                    <a:pt x="0" y="181"/>
                    <a:pt x="52" y="183"/>
                  </a:cubicBezTo>
                  <a:lnTo>
                    <a:pt x="1315" y="183"/>
                  </a:lnTo>
                  <a:cubicBezTo>
                    <a:pt x="1351" y="183"/>
                    <a:pt x="1360" y="168"/>
                    <a:pt x="1360" y="140"/>
                  </a:cubicBezTo>
                  <a:lnTo>
                    <a:pt x="1360" y="0"/>
                  </a:lnTo>
                  <a:cubicBezTo>
                    <a:pt x="1281" y="26"/>
                    <a:pt x="1213" y="95"/>
                    <a:pt x="985" y="96"/>
                  </a:cubicBezTo>
                  <a:cubicBezTo>
                    <a:pt x="802" y="101"/>
                    <a:pt x="481" y="26"/>
                    <a:pt x="316" y="15"/>
                  </a:cubicBezTo>
                  <a:cubicBezTo>
                    <a:pt x="152" y="6"/>
                    <a:pt x="70" y="40"/>
                    <a:pt x="3" y="4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63922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8" name="Text Box 28"/>
          <p:cNvSpPr txBox="1">
            <a:spLocks noChangeArrowheads="1"/>
          </p:cNvSpPr>
          <p:nvPr/>
        </p:nvSpPr>
        <p:spPr bwMode="gray">
          <a:xfrm>
            <a:off x="1373732" y="4025136"/>
            <a:ext cx="63768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FF"/>
                </a:solidFill>
              </a:rPr>
              <a:t>Admissible constraints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24248" y="4579997"/>
            <a:ext cx="76212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(At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least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a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grandparent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must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be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taken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in the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same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coalition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algn="l"/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Let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</a:rPr>
              <a:t>f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be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’s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parent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 and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g1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,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g2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, …,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</a:rPr>
              <a:t>gk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all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’s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grandparents</a:t>
            </a:r>
            <a:endParaRPr lang="it-IT" sz="2400" b="0" baseline="-25000" dirty="0" smtClean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C 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a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g1, 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g2…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gk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(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=h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g1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=j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1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g2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=j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, …,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gk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=j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k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)=0  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if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j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≠h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for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all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j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endParaRPr lang="it-IT" sz="2400" b="0" baseline="-250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algn="l"/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C 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a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g1, 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g2…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gk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(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=h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g1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=j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1,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g2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=j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, …,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gk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=j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k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)=1  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otherwise</a:t>
            </a:r>
            <a:endParaRPr lang="it-IT" sz="2400" b="0" baseline="-250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algn="l"/>
            <a:endParaRPr lang="it-IT" sz="2400" b="0" baseline="-25000" dirty="0" smtClean="0">
              <a:latin typeface="Calibri" pitchFamily="34" charset="0"/>
              <a:cs typeface="Calibri" pitchFamily="34" charset="0"/>
            </a:endParaRPr>
          </a:p>
          <a:p>
            <a:pPr algn="l"/>
            <a:endParaRPr lang="it-IT" sz="2400" b="0" baseline="-250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           From Partition problems to SCSP</a:t>
            </a:r>
            <a:endParaRPr lang="en-US" sz="4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-2145099" y="4256869"/>
            <a:ext cx="8319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it-IT" sz="2400" b="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algn="l"/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2" name="AutoShape 34"/>
          <p:cNvSpPr>
            <a:spLocks noChangeArrowheads="1"/>
          </p:cNvSpPr>
          <p:nvPr/>
        </p:nvSpPr>
        <p:spPr bwMode="gray">
          <a:xfrm>
            <a:off x="783573" y="1802093"/>
            <a:ext cx="7684152" cy="2036482"/>
          </a:xfrm>
          <a:prstGeom prst="roundRect">
            <a:avLst>
              <a:gd name="adj" fmla="val 2259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it-IT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algn="l"/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(</a:t>
            </a:r>
            <a:r>
              <a:rPr lang="it-IT" sz="22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If</a:t>
            </a:r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a</a:t>
            </a:r>
            <a:r>
              <a:rPr lang="it-IT" sz="2200" b="0" baseline="-25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2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is</a:t>
            </a:r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in the </a:t>
            </a:r>
            <a:r>
              <a:rPr lang="it-IT" sz="22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coalition</a:t>
            </a:r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j, </a:t>
            </a:r>
            <a:r>
              <a:rPr lang="it-IT" sz="22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all</a:t>
            </a:r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2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its</a:t>
            </a:r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2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grandchildren</a:t>
            </a:r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2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must</a:t>
            </a:r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2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be</a:t>
            </a:r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in the </a:t>
            </a:r>
            <a:r>
              <a:rPr lang="it-IT" sz="22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same</a:t>
            </a:r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</a:p>
          <a:p>
            <a:pPr algn="l"/>
            <a:r>
              <a:rPr lang="it-IT" sz="22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Coalition</a:t>
            </a:r>
            <a:r>
              <a:rPr lang="it-IT" sz="22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)</a:t>
            </a:r>
          </a:p>
          <a:p>
            <a:pPr algn="l"/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Let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s1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,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s2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, …,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</a:rPr>
              <a:t>sk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’s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grandchildren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l"/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C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s1,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s2…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sk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(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=j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s1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=j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a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s2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=j , …,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sk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=j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)=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1 (0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otherwise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</a:t>
            </a:r>
            <a:endParaRPr lang="it-IT" sz="2400" b="0" baseline="-250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775644" y="1408297"/>
            <a:ext cx="7667740" cy="538163"/>
            <a:chOff x="1259" y="2302"/>
            <a:chExt cx="1368" cy="240"/>
          </a:xfrm>
        </p:grpSpPr>
        <p:sp>
          <p:nvSpPr>
            <p:cNvPr id="14" name="AutoShape 36"/>
            <p:cNvSpPr>
              <a:spLocks noChangeArrowheads="1"/>
            </p:cNvSpPr>
            <p:nvPr/>
          </p:nvSpPr>
          <p:spPr bwMode="gray">
            <a:xfrm>
              <a:off x="1259" y="2302"/>
              <a:ext cx="1368" cy="240"/>
            </a:xfrm>
            <a:prstGeom prst="roundRect">
              <a:avLst>
                <a:gd name="adj" fmla="val 14583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5882"/>
                    <a:invGamma/>
                  </a:schemeClr>
                </a:gs>
              </a:gsLst>
              <a:lin ang="5400000" scaled="1"/>
            </a:gradFill>
            <a:ln w="19050" algn="ctr">
              <a:solidFill>
                <a:schemeClr val="accent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gray">
            <a:xfrm>
              <a:off x="1262" y="2352"/>
              <a:ext cx="1360" cy="183"/>
            </a:xfrm>
            <a:custGeom>
              <a:avLst/>
              <a:gdLst/>
              <a:ahLst/>
              <a:cxnLst>
                <a:cxn ang="0">
                  <a:pos x="3" y="44"/>
                </a:cxn>
                <a:cxn ang="0">
                  <a:pos x="3" y="143"/>
                </a:cxn>
                <a:cxn ang="0">
                  <a:pos x="52" y="183"/>
                </a:cxn>
                <a:cxn ang="0">
                  <a:pos x="1315" y="183"/>
                </a:cxn>
                <a:cxn ang="0">
                  <a:pos x="1360" y="140"/>
                </a:cxn>
                <a:cxn ang="0">
                  <a:pos x="1360" y="0"/>
                </a:cxn>
                <a:cxn ang="0">
                  <a:pos x="985" y="96"/>
                </a:cxn>
                <a:cxn ang="0">
                  <a:pos x="316" y="15"/>
                </a:cxn>
                <a:cxn ang="0">
                  <a:pos x="3" y="44"/>
                </a:cxn>
              </a:cxnLst>
              <a:rect l="0" t="0" r="r" b="b"/>
              <a:pathLst>
                <a:path w="1360" h="183">
                  <a:moveTo>
                    <a:pt x="3" y="44"/>
                  </a:moveTo>
                  <a:lnTo>
                    <a:pt x="3" y="143"/>
                  </a:lnTo>
                  <a:cubicBezTo>
                    <a:pt x="4" y="162"/>
                    <a:pt x="0" y="181"/>
                    <a:pt x="52" y="183"/>
                  </a:cubicBezTo>
                  <a:lnTo>
                    <a:pt x="1315" y="183"/>
                  </a:lnTo>
                  <a:cubicBezTo>
                    <a:pt x="1351" y="183"/>
                    <a:pt x="1360" y="168"/>
                    <a:pt x="1360" y="140"/>
                  </a:cubicBezTo>
                  <a:lnTo>
                    <a:pt x="1360" y="0"/>
                  </a:lnTo>
                  <a:cubicBezTo>
                    <a:pt x="1281" y="26"/>
                    <a:pt x="1213" y="95"/>
                    <a:pt x="985" y="96"/>
                  </a:cubicBezTo>
                  <a:cubicBezTo>
                    <a:pt x="802" y="101"/>
                    <a:pt x="481" y="26"/>
                    <a:pt x="316" y="15"/>
                  </a:cubicBezTo>
                  <a:cubicBezTo>
                    <a:pt x="152" y="6"/>
                    <a:pt x="70" y="40"/>
                    <a:pt x="3" y="4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63922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6" name="Text Box 28"/>
          <p:cNvSpPr txBox="1">
            <a:spLocks noChangeArrowheads="1"/>
          </p:cNvSpPr>
          <p:nvPr/>
        </p:nvSpPr>
        <p:spPr bwMode="gray">
          <a:xfrm>
            <a:off x="1335965" y="1438555"/>
            <a:ext cx="6109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FF"/>
                </a:solidFill>
              </a:rPr>
              <a:t>Complete constraints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23" name="AutoShape 34"/>
          <p:cNvSpPr>
            <a:spLocks noChangeArrowheads="1"/>
          </p:cNvSpPr>
          <p:nvPr/>
        </p:nvSpPr>
        <p:spPr bwMode="gray">
          <a:xfrm>
            <a:off x="829020" y="4562474"/>
            <a:ext cx="7676805" cy="2085975"/>
          </a:xfrm>
          <a:prstGeom prst="roundRect">
            <a:avLst>
              <a:gd name="adj" fmla="val 2259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If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a</a:t>
            </a:r>
            <a:r>
              <a:rPr lang="it-IT" sz="2400" b="0" baseline="-25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in K and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it-IT" sz="2400" b="0" baseline="-250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not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, at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least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an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attack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to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it-IT" sz="2400" b="0" baseline="-250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must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come</a:t>
            </a:r>
          </a:p>
          <a:p>
            <a:pPr algn="l"/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from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a</a:t>
            </a:r>
            <a:r>
              <a:rPr lang="it-IT" sz="2400" b="0" baseline="-25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it-IT" sz="2400" b="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algn="l"/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Let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b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</a:rPr>
              <a:t>1,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…,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b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</a:rPr>
              <a:t>n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all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arguments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attacking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</a:rPr>
              <a:t>J</a:t>
            </a:r>
            <a:endParaRPr lang="it-IT" sz="2400" b="0" baseline="-25000" dirty="0" smtClean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C 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i=k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it-IT" sz="16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J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≠k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1,…</a:t>
            </a:r>
            <a:r>
              <a:rPr lang="it-IT" sz="16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,</a:t>
            </a:r>
            <a:r>
              <a:rPr lang="it-IT" sz="16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</a:t>
            </a:r>
            <a:r>
              <a:rPr lang="it-IT" sz="16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n</a:t>
            </a:r>
            <a:r>
              <a:rPr lang="it-IT" sz="16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((b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1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=k) v (b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=k)</a:t>
            </a:r>
            <a:r>
              <a:rPr lang="it-IT" sz="2400" b="0" baseline="-25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v …. v (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</a:t>
            </a:r>
            <a:r>
              <a:rPr lang="it-IT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n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=k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))=1 (0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otherwise</a:t>
            </a:r>
            <a:r>
              <a:rPr lang="it-IT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</a:t>
            </a:r>
            <a:endParaRPr lang="it-IT" sz="2400" b="0" baseline="-250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grpSp>
        <p:nvGrpSpPr>
          <p:cNvPr id="24" name="Group 35"/>
          <p:cNvGrpSpPr>
            <a:grpSpLocks/>
          </p:cNvGrpSpPr>
          <p:nvPr/>
        </p:nvGrpSpPr>
        <p:grpSpPr bwMode="auto">
          <a:xfrm>
            <a:off x="849666" y="4201542"/>
            <a:ext cx="7667740" cy="538163"/>
            <a:chOff x="1259" y="2302"/>
            <a:chExt cx="1368" cy="240"/>
          </a:xfrm>
        </p:grpSpPr>
        <p:sp>
          <p:nvSpPr>
            <p:cNvPr id="25" name="AutoShape 36"/>
            <p:cNvSpPr>
              <a:spLocks noChangeArrowheads="1"/>
            </p:cNvSpPr>
            <p:nvPr/>
          </p:nvSpPr>
          <p:spPr bwMode="gray">
            <a:xfrm>
              <a:off x="1259" y="2302"/>
              <a:ext cx="1368" cy="240"/>
            </a:xfrm>
            <a:prstGeom prst="roundRect">
              <a:avLst>
                <a:gd name="adj" fmla="val 14583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5882"/>
                    <a:invGamma/>
                  </a:schemeClr>
                </a:gs>
              </a:gsLst>
              <a:lin ang="5400000" scaled="1"/>
            </a:gradFill>
            <a:ln w="19050" algn="ctr">
              <a:solidFill>
                <a:schemeClr val="accent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Freeform 37"/>
            <p:cNvSpPr>
              <a:spLocks/>
            </p:cNvSpPr>
            <p:nvPr/>
          </p:nvSpPr>
          <p:spPr bwMode="gray">
            <a:xfrm>
              <a:off x="1262" y="2352"/>
              <a:ext cx="1360" cy="183"/>
            </a:xfrm>
            <a:custGeom>
              <a:avLst/>
              <a:gdLst/>
              <a:ahLst/>
              <a:cxnLst>
                <a:cxn ang="0">
                  <a:pos x="3" y="44"/>
                </a:cxn>
                <a:cxn ang="0">
                  <a:pos x="3" y="143"/>
                </a:cxn>
                <a:cxn ang="0">
                  <a:pos x="52" y="183"/>
                </a:cxn>
                <a:cxn ang="0">
                  <a:pos x="1315" y="183"/>
                </a:cxn>
                <a:cxn ang="0">
                  <a:pos x="1360" y="140"/>
                </a:cxn>
                <a:cxn ang="0">
                  <a:pos x="1360" y="0"/>
                </a:cxn>
                <a:cxn ang="0">
                  <a:pos x="985" y="96"/>
                </a:cxn>
                <a:cxn ang="0">
                  <a:pos x="316" y="15"/>
                </a:cxn>
                <a:cxn ang="0">
                  <a:pos x="3" y="44"/>
                </a:cxn>
              </a:cxnLst>
              <a:rect l="0" t="0" r="r" b="b"/>
              <a:pathLst>
                <a:path w="1360" h="183">
                  <a:moveTo>
                    <a:pt x="3" y="44"/>
                  </a:moveTo>
                  <a:lnTo>
                    <a:pt x="3" y="143"/>
                  </a:lnTo>
                  <a:cubicBezTo>
                    <a:pt x="4" y="162"/>
                    <a:pt x="0" y="181"/>
                    <a:pt x="52" y="183"/>
                  </a:cubicBezTo>
                  <a:lnTo>
                    <a:pt x="1315" y="183"/>
                  </a:lnTo>
                  <a:cubicBezTo>
                    <a:pt x="1351" y="183"/>
                    <a:pt x="1360" y="168"/>
                    <a:pt x="1360" y="140"/>
                  </a:cubicBezTo>
                  <a:lnTo>
                    <a:pt x="1360" y="0"/>
                  </a:lnTo>
                  <a:cubicBezTo>
                    <a:pt x="1281" y="26"/>
                    <a:pt x="1213" y="95"/>
                    <a:pt x="985" y="96"/>
                  </a:cubicBezTo>
                  <a:cubicBezTo>
                    <a:pt x="802" y="101"/>
                    <a:pt x="481" y="26"/>
                    <a:pt x="316" y="15"/>
                  </a:cubicBezTo>
                  <a:cubicBezTo>
                    <a:pt x="152" y="6"/>
                    <a:pt x="70" y="40"/>
                    <a:pt x="3" y="4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63922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7" name="Text Box 28"/>
          <p:cNvSpPr txBox="1">
            <a:spLocks noChangeArrowheads="1"/>
          </p:cNvSpPr>
          <p:nvPr/>
        </p:nvSpPr>
        <p:spPr bwMode="gray">
          <a:xfrm>
            <a:off x="1409987" y="4231800"/>
            <a:ext cx="6192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FF"/>
                </a:solidFill>
              </a:rPr>
              <a:t>Stable constraints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47" name="AutoShape 391"/>
          <p:cNvSpPr>
            <a:spLocks noChangeArrowheads="1"/>
          </p:cNvSpPr>
          <p:nvPr/>
        </p:nvSpPr>
        <p:spPr bwMode="gray">
          <a:xfrm>
            <a:off x="802592" y="1086383"/>
            <a:ext cx="5817149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8982" name="Text Box 326"/>
          <p:cNvSpPr txBox="1">
            <a:spLocks noChangeArrowheads="1"/>
          </p:cNvSpPr>
          <p:nvPr/>
        </p:nvSpPr>
        <p:spPr bwMode="gray">
          <a:xfrm>
            <a:off x="1412192" y="1194333"/>
            <a:ext cx="4640866" cy="41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Dung Argumentation Framework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37" name="Oval 381"/>
          <p:cNvSpPr>
            <a:spLocks noChangeArrowheads="1"/>
          </p:cNvSpPr>
          <p:nvPr/>
        </p:nvSpPr>
        <p:spPr bwMode="gray">
          <a:xfrm>
            <a:off x="718455" y="1049560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36" name="Text Box 380"/>
          <p:cNvSpPr txBox="1">
            <a:spLocks noChangeArrowheads="1"/>
          </p:cNvSpPr>
          <p:nvPr/>
        </p:nvSpPr>
        <p:spPr bwMode="gray">
          <a:xfrm>
            <a:off x="750205" y="1157510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Verdana" pitchFamily="34" charset="0"/>
              </a:rPr>
              <a:t>01</a:t>
            </a:r>
          </a:p>
        </p:txBody>
      </p:sp>
      <p:sp>
        <p:nvSpPr>
          <p:cNvPr id="199049" name="AutoShape 393"/>
          <p:cNvSpPr>
            <a:spLocks noChangeArrowheads="1"/>
          </p:cNvSpPr>
          <p:nvPr/>
        </p:nvSpPr>
        <p:spPr bwMode="gray">
          <a:xfrm>
            <a:off x="802591" y="1863161"/>
            <a:ext cx="5842907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0" name="Text Box 394"/>
          <p:cNvSpPr txBox="1">
            <a:spLocks noChangeArrowheads="1"/>
          </p:cNvSpPr>
          <p:nvPr/>
        </p:nvSpPr>
        <p:spPr bwMode="gray">
          <a:xfrm>
            <a:off x="1412192" y="1971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Semirings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and Soft Constraints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1" name="Oval 395"/>
          <p:cNvSpPr>
            <a:spLocks noChangeArrowheads="1"/>
          </p:cNvSpPr>
          <p:nvPr/>
        </p:nvSpPr>
        <p:spPr bwMode="gray">
          <a:xfrm>
            <a:off x="718455" y="1839216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2" name="Text Box 396"/>
          <p:cNvSpPr txBox="1">
            <a:spLocks noChangeArrowheads="1"/>
          </p:cNvSpPr>
          <p:nvPr/>
        </p:nvSpPr>
        <p:spPr bwMode="gray">
          <a:xfrm>
            <a:off x="750205" y="1934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02</a:t>
            </a:r>
          </a:p>
        </p:txBody>
      </p:sp>
      <p:sp>
        <p:nvSpPr>
          <p:cNvPr id="199053" name="AutoShape 397"/>
          <p:cNvSpPr>
            <a:spLocks noChangeArrowheads="1"/>
          </p:cNvSpPr>
          <p:nvPr/>
        </p:nvSpPr>
        <p:spPr bwMode="gray">
          <a:xfrm>
            <a:off x="802591" y="2673992"/>
            <a:ext cx="5817149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4" name="Text Box 398"/>
          <p:cNvSpPr txBox="1">
            <a:spLocks noChangeArrowheads="1"/>
          </p:cNvSpPr>
          <p:nvPr/>
        </p:nvSpPr>
        <p:spPr bwMode="gray">
          <a:xfrm>
            <a:off x="1412192" y="2781942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Extension to Coalitions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5" name="Oval 399"/>
          <p:cNvSpPr>
            <a:spLocks noChangeArrowheads="1"/>
          </p:cNvSpPr>
          <p:nvPr/>
        </p:nvSpPr>
        <p:spPr bwMode="gray">
          <a:xfrm>
            <a:off x="718455" y="2637168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6" name="Text Box 400"/>
          <p:cNvSpPr txBox="1">
            <a:spLocks noChangeArrowheads="1"/>
          </p:cNvSpPr>
          <p:nvPr/>
        </p:nvSpPr>
        <p:spPr bwMode="gray">
          <a:xfrm>
            <a:off x="750205" y="2745118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03</a:t>
            </a:r>
          </a:p>
        </p:txBody>
      </p:sp>
      <p:sp>
        <p:nvSpPr>
          <p:cNvPr id="199057" name="AutoShape 401"/>
          <p:cNvSpPr>
            <a:spLocks noChangeArrowheads="1"/>
          </p:cNvSpPr>
          <p:nvPr/>
        </p:nvSpPr>
        <p:spPr bwMode="gray">
          <a:xfrm>
            <a:off x="802592" y="3481290"/>
            <a:ext cx="5881543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8" name="Text Box 402"/>
          <p:cNvSpPr txBox="1">
            <a:spLocks noChangeArrowheads="1"/>
          </p:cNvSpPr>
          <p:nvPr/>
        </p:nvSpPr>
        <p:spPr bwMode="gray">
          <a:xfrm>
            <a:off x="1412192" y="3589240"/>
            <a:ext cx="496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Weighted Partitions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9" name="Oval 403"/>
          <p:cNvSpPr>
            <a:spLocks noChangeArrowheads="1"/>
          </p:cNvSpPr>
          <p:nvPr/>
        </p:nvSpPr>
        <p:spPr bwMode="gray">
          <a:xfrm>
            <a:off x="718455" y="3444466"/>
            <a:ext cx="600075" cy="615950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60" name="Text Box 404"/>
          <p:cNvSpPr txBox="1">
            <a:spLocks noChangeArrowheads="1"/>
          </p:cNvSpPr>
          <p:nvPr/>
        </p:nvSpPr>
        <p:spPr bwMode="gray">
          <a:xfrm>
            <a:off x="750205" y="3552416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04</a:t>
            </a:r>
          </a:p>
        </p:txBody>
      </p:sp>
      <p:sp>
        <p:nvSpPr>
          <p:cNvPr id="199067" name="Rectangle 411"/>
          <p:cNvSpPr>
            <a:spLocks noGrp="1" noChangeArrowheads="1"/>
          </p:cNvSpPr>
          <p:nvPr>
            <p:ph type="title"/>
          </p:nvPr>
        </p:nvSpPr>
        <p:spPr>
          <a:xfrm>
            <a:off x="1" y="17463"/>
            <a:ext cx="9144000" cy="862012"/>
          </a:xfrm>
        </p:spPr>
        <p:txBody>
          <a:bodyPr/>
          <a:lstStyle/>
          <a:p>
            <a:r>
              <a:rPr lang="en-US" sz="4000" dirty="0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42" name="AutoShape 391"/>
          <p:cNvSpPr>
            <a:spLocks noChangeArrowheads="1"/>
          </p:cNvSpPr>
          <p:nvPr/>
        </p:nvSpPr>
        <p:spPr bwMode="gray">
          <a:xfrm>
            <a:off x="774686" y="4278190"/>
            <a:ext cx="5845055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326"/>
          <p:cNvSpPr txBox="1">
            <a:spLocks noChangeArrowheads="1"/>
          </p:cNvSpPr>
          <p:nvPr/>
        </p:nvSpPr>
        <p:spPr bwMode="gray">
          <a:xfrm>
            <a:off x="1384285" y="4386140"/>
            <a:ext cx="48748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Mapping Partition Problems to SCSPs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Oval 381"/>
          <p:cNvSpPr>
            <a:spLocks noChangeArrowheads="1"/>
          </p:cNvSpPr>
          <p:nvPr/>
        </p:nvSpPr>
        <p:spPr bwMode="gray">
          <a:xfrm>
            <a:off x="690549" y="4241367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380"/>
          <p:cNvSpPr txBox="1">
            <a:spLocks noChangeArrowheads="1"/>
          </p:cNvSpPr>
          <p:nvPr/>
        </p:nvSpPr>
        <p:spPr bwMode="gray">
          <a:xfrm>
            <a:off x="722299" y="4349317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05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7" name="AutoShape 393"/>
          <p:cNvSpPr>
            <a:spLocks noChangeArrowheads="1"/>
          </p:cNvSpPr>
          <p:nvPr/>
        </p:nvSpPr>
        <p:spPr bwMode="gray">
          <a:xfrm>
            <a:off x="761807" y="5126161"/>
            <a:ext cx="5857934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394"/>
          <p:cNvSpPr txBox="1">
            <a:spLocks noChangeArrowheads="1"/>
          </p:cNvSpPr>
          <p:nvPr/>
        </p:nvSpPr>
        <p:spPr bwMode="gray">
          <a:xfrm>
            <a:off x="1371407" y="5234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Implementation in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Jacop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Oval 395"/>
          <p:cNvSpPr>
            <a:spLocks noChangeArrowheads="1"/>
          </p:cNvSpPr>
          <p:nvPr/>
        </p:nvSpPr>
        <p:spPr bwMode="gray">
          <a:xfrm>
            <a:off x="677670" y="5089337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96"/>
          <p:cNvSpPr txBox="1">
            <a:spLocks noChangeArrowheads="1"/>
          </p:cNvSpPr>
          <p:nvPr/>
        </p:nvSpPr>
        <p:spPr bwMode="gray">
          <a:xfrm>
            <a:off x="709420" y="5197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06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7" name="AutoShape 397"/>
          <p:cNvSpPr>
            <a:spLocks noChangeArrowheads="1"/>
          </p:cNvSpPr>
          <p:nvPr/>
        </p:nvSpPr>
        <p:spPr bwMode="gray">
          <a:xfrm>
            <a:off x="748928" y="5937538"/>
            <a:ext cx="5896571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398"/>
          <p:cNvSpPr txBox="1">
            <a:spLocks noChangeArrowheads="1"/>
          </p:cNvSpPr>
          <p:nvPr/>
        </p:nvSpPr>
        <p:spPr bwMode="gray">
          <a:xfrm>
            <a:off x="1358529" y="6045488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Summary and Future 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Oval 399"/>
          <p:cNvSpPr>
            <a:spLocks noChangeArrowheads="1"/>
          </p:cNvSpPr>
          <p:nvPr/>
        </p:nvSpPr>
        <p:spPr bwMode="gray">
          <a:xfrm>
            <a:off x="664792" y="5900714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400"/>
          <p:cNvSpPr txBox="1">
            <a:spLocks noChangeArrowheads="1"/>
          </p:cNvSpPr>
          <p:nvPr/>
        </p:nvSpPr>
        <p:spPr bwMode="gray">
          <a:xfrm>
            <a:off x="696542" y="6008664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07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gray">
          <a:xfrm rot="5400000" flipV="1">
            <a:off x="7512337" y="4485836"/>
            <a:ext cx="739071" cy="1931827"/>
          </a:xfrm>
          <a:prstGeom prst="upArrow">
            <a:avLst>
              <a:gd name="adj1" fmla="val 65157"/>
              <a:gd name="adj2" fmla="val 48347"/>
            </a:avLst>
          </a:prstGeom>
          <a:gradFill rotWithShape="1">
            <a:gsLst>
              <a:gs pos="0">
                <a:srgbClr val="66CCFF"/>
              </a:gs>
              <a:gs pos="100000">
                <a:srgbClr val="FCFB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650" name="Titolo 1"/>
          <p:cNvSpPr>
            <a:spLocks noGrp="1"/>
          </p:cNvSpPr>
          <p:nvPr>
            <p:ph type="title"/>
          </p:nvPr>
        </p:nvSpPr>
        <p:spPr>
          <a:xfrm>
            <a:off x="673100" y="17463"/>
            <a:ext cx="8470900" cy="862012"/>
          </a:xfrm>
        </p:spPr>
        <p:txBody>
          <a:bodyPr/>
          <a:lstStyle/>
          <a:p>
            <a:pPr eaLnBrk="1" hangingPunct="1"/>
            <a:r>
              <a:rPr lang="it-IT" sz="3600" dirty="0" err="1" smtClean="0"/>
              <a:t>Solving</a:t>
            </a:r>
            <a:r>
              <a:rPr lang="it-IT" sz="3600" dirty="0" smtClean="0"/>
              <a:t> </a:t>
            </a:r>
            <a:r>
              <a:rPr lang="it-IT" sz="3600" dirty="0" err="1" smtClean="0"/>
              <a:t>with</a:t>
            </a:r>
            <a:r>
              <a:rPr lang="it-IT" sz="3600" dirty="0" smtClean="0"/>
              <a:t> </a:t>
            </a:r>
            <a:r>
              <a:rPr lang="it-IT" sz="3600" dirty="0" err="1" smtClean="0"/>
              <a:t>JaCoP</a:t>
            </a:r>
            <a:endParaRPr lang="it-IT" sz="3600" dirty="0" smtClean="0"/>
          </a:p>
        </p:txBody>
      </p:sp>
      <p:sp>
        <p:nvSpPr>
          <p:cNvPr id="27651" name="Segnaposto contenuto 2"/>
          <p:cNvSpPr>
            <a:spLocks noGrp="1"/>
          </p:cNvSpPr>
          <p:nvPr>
            <p:ph idx="1"/>
          </p:nvPr>
        </p:nvSpPr>
        <p:spPr>
          <a:xfrm>
            <a:off x="3602038" y="1600200"/>
            <a:ext cx="5084762" cy="4525963"/>
          </a:xfrm>
        </p:spPr>
        <p:txBody>
          <a:bodyPr/>
          <a:lstStyle/>
          <a:p>
            <a:pPr eaLnBrk="1" hangingPunct="1"/>
            <a:r>
              <a:rPr lang="it-IT" sz="2000" dirty="0" smtClean="0">
                <a:solidFill>
                  <a:schemeClr val="accent1"/>
                </a:solidFill>
              </a:rPr>
              <a:t>The Java </a:t>
            </a:r>
            <a:r>
              <a:rPr lang="it-IT" sz="2000" dirty="0" err="1" smtClean="0">
                <a:solidFill>
                  <a:schemeClr val="accent1"/>
                </a:solidFill>
              </a:rPr>
              <a:t>Constraint</a:t>
            </a:r>
            <a:r>
              <a:rPr lang="it-IT" sz="2000" dirty="0" smtClean="0">
                <a:solidFill>
                  <a:schemeClr val="accent1"/>
                </a:solidFill>
              </a:rPr>
              <a:t> </a:t>
            </a:r>
            <a:r>
              <a:rPr lang="it-IT" sz="2000" dirty="0" err="1" smtClean="0">
                <a:solidFill>
                  <a:schemeClr val="accent1"/>
                </a:solidFill>
              </a:rPr>
              <a:t>Programming</a:t>
            </a:r>
            <a:r>
              <a:rPr lang="it-IT" sz="2000" dirty="0" smtClean="0">
                <a:solidFill>
                  <a:schemeClr val="accent1"/>
                </a:solidFill>
              </a:rPr>
              <a:t> solver (</a:t>
            </a:r>
            <a:r>
              <a:rPr lang="it-IT" sz="2000" dirty="0" err="1" smtClean="0">
                <a:solidFill>
                  <a:schemeClr val="accent1"/>
                </a:solidFill>
              </a:rPr>
              <a:t>JaCoP</a:t>
            </a:r>
            <a:r>
              <a:rPr lang="it-IT" sz="2000" dirty="0" smtClean="0">
                <a:solidFill>
                  <a:schemeClr val="accent1"/>
                </a:solidFill>
              </a:rPr>
              <a:t>) </a:t>
            </a:r>
            <a:r>
              <a:rPr lang="it-IT" sz="2000" dirty="0" err="1" smtClean="0">
                <a:solidFill>
                  <a:schemeClr val="accent1"/>
                </a:solidFill>
              </a:rPr>
              <a:t>is</a:t>
            </a:r>
            <a:r>
              <a:rPr lang="it-IT" sz="2000" dirty="0" smtClean="0">
                <a:solidFill>
                  <a:schemeClr val="accent1"/>
                </a:solidFill>
              </a:rPr>
              <a:t> a Java </a:t>
            </a:r>
            <a:r>
              <a:rPr lang="it-IT" sz="2000" dirty="0" err="1" smtClean="0">
                <a:solidFill>
                  <a:schemeClr val="accent1"/>
                </a:solidFill>
              </a:rPr>
              <a:t>library</a:t>
            </a:r>
            <a:r>
              <a:rPr lang="it-IT" sz="2000" dirty="0" smtClean="0">
                <a:solidFill>
                  <a:schemeClr val="accent1"/>
                </a:solidFill>
              </a:rPr>
              <a:t>, </a:t>
            </a:r>
            <a:r>
              <a:rPr lang="it-IT" sz="2000" dirty="0" err="1" smtClean="0">
                <a:solidFill>
                  <a:schemeClr val="accent1"/>
                </a:solidFill>
              </a:rPr>
              <a:t>which</a:t>
            </a:r>
            <a:r>
              <a:rPr lang="it-IT" sz="2000" dirty="0" smtClean="0">
                <a:solidFill>
                  <a:schemeClr val="accent1"/>
                </a:solidFill>
              </a:rPr>
              <a:t> </a:t>
            </a:r>
            <a:r>
              <a:rPr lang="it-IT" sz="2000" dirty="0" err="1" smtClean="0">
                <a:solidFill>
                  <a:schemeClr val="accent1"/>
                </a:solidFill>
              </a:rPr>
              <a:t>provides</a:t>
            </a:r>
            <a:r>
              <a:rPr lang="it-IT" sz="2000" dirty="0" smtClean="0">
                <a:solidFill>
                  <a:schemeClr val="accent1"/>
                </a:solidFill>
              </a:rPr>
              <a:t> Java </a:t>
            </a:r>
            <a:r>
              <a:rPr lang="it-IT" sz="2000" dirty="0" err="1" smtClean="0">
                <a:solidFill>
                  <a:schemeClr val="accent1"/>
                </a:solidFill>
              </a:rPr>
              <a:t>user</a:t>
            </a:r>
            <a:r>
              <a:rPr lang="it-IT" sz="2000" dirty="0" smtClean="0">
                <a:solidFill>
                  <a:schemeClr val="accent1"/>
                </a:solidFill>
              </a:rPr>
              <a:t> </a:t>
            </a:r>
            <a:r>
              <a:rPr lang="it-IT" sz="2000" dirty="0" err="1" smtClean="0">
                <a:solidFill>
                  <a:schemeClr val="accent1"/>
                </a:solidFill>
              </a:rPr>
              <a:t>with</a:t>
            </a:r>
            <a:r>
              <a:rPr lang="it-IT" sz="2000" dirty="0" smtClean="0">
                <a:solidFill>
                  <a:schemeClr val="accent1"/>
                </a:solidFill>
              </a:rPr>
              <a:t> Finite Domain </a:t>
            </a:r>
            <a:r>
              <a:rPr lang="it-IT" sz="2000" dirty="0" err="1" smtClean="0">
                <a:solidFill>
                  <a:schemeClr val="accent1"/>
                </a:solidFill>
              </a:rPr>
              <a:t>Constraint</a:t>
            </a:r>
            <a:r>
              <a:rPr lang="it-IT" sz="2000" dirty="0" smtClean="0">
                <a:solidFill>
                  <a:schemeClr val="accent1"/>
                </a:solidFill>
              </a:rPr>
              <a:t> </a:t>
            </a:r>
            <a:r>
              <a:rPr lang="it-IT" sz="2000" dirty="0" err="1" smtClean="0">
                <a:solidFill>
                  <a:schemeClr val="accent1"/>
                </a:solidFill>
              </a:rPr>
              <a:t>Programming</a:t>
            </a:r>
            <a:r>
              <a:rPr lang="it-IT" sz="2000" dirty="0" smtClean="0">
                <a:solidFill>
                  <a:schemeClr val="accent1"/>
                </a:solidFill>
              </a:rPr>
              <a:t> </a:t>
            </a:r>
            <a:r>
              <a:rPr lang="it-IT" sz="2000" dirty="0" err="1" smtClean="0">
                <a:solidFill>
                  <a:schemeClr val="accent1"/>
                </a:solidFill>
              </a:rPr>
              <a:t>paradigm</a:t>
            </a:r>
            <a:r>
              <a:rPr lang="it-IT" sz="2000" dirty="0" smtClean="0">
                <a:solidFill>
                  <a:schemeClr val="accent1"/>
                </a:solidFill>
              </a:rPr>
              <a:t>. </a:t>
            </a:r>
          </a:p>
          <a:p>
            <a:pPr lvl="1" eaLnBrk="1" hangingPunct="1"/>
            <a:r>
              <a:rPr lang="it-IT" sz="1600" dirty="0" err="1" smtClean="0">
                <a:latin typeface="Calibri" pitchFamily="34" charset="0"/>
              </a:rPr>
              <a:t>arithmetical</a:t>
            </a:r>
            <a:r>
              <a:rPr lang="it-IT" sz="1600" dirty="0" smtClean="0">
                <a:latin typeface="Calibri" pitchFamily="34" charset="0"/>
              </a:rPr>
              <a:t> </a:t>
            </a:r>
            <a:r>
              <a:rPr lang="it-IT" sz="1600" dirty="0" err="1" smtClean="0">
                <a:latin typeface="Calibri" pitchFamily="34" charset="0"/>
              </a:rPr>
              <a:t>constraints</a:t>
            </a:r>
            <a:r>
              <a:rPr lang="it-IT" sz="1600" dirty="0" smtClean="0">
                <a:latin typeface="Calibri" pitchFamily="34" charset="0"/>
              </a:rPr>
              <a:t>, </a:t>
            </a:r>
            <a:r>
              <a:rPr lang="it-IT" sz="1600" dirty="0" err="1" smtClean="0">
                <a:latin typeface="Calibri" pitchFamily="34" charset="0"/>
              </a:rPr>
              <a:t>equalities</a:t>
            </a:r>
            <a:r>
              <a:rPr lang="it-IT" sz="1600" dirty="0" smtClean="0">
                <a:latin typeface="Calibri" pitchFamily="34" charset="0"/>
              </a:rPr>
              <a:t> and </a:t>
            </a:r>
            <a:r>
              <a:rPr lang="it-IT" sz="1600" dirty="0" err="1" smtClean="0">
                <a:latin typeface="Calibri" pitchFamily="34" charset="0"/>
              </a:rPr>
              <a:t>inequalities</a:t>
            </a:r>
            <a:r>
              <a:rPr lang="it-IT" sz="1600" dirty="0" smtClean="0">
                <a:latin typeface="Calibri" pitchFamily="34" charset="0"/>
              </a:rPr>
              <a:t>, </a:t>
            </a:r>
            <a:r>
              <a:rPr lang="it-IT" sz="1600" dirty="0" err="1" smtClean="0">
                <a:latin typeface="Calibri" pitchFamily="34" charset="0"/>
              </a:rPr>
              <a:t>logical</a:t>
            </a:r>
            <a:r>
              <a:rPr lang="it-IT" sz="1600" dirty="0" smtClean="0">
                <a:latin typeface="Calibri" pitchFamily="34" charset="0"/>
              </a:rPr>
              <a:t>, </a:t>
            </a:r>
            <a:r>
              <a:rPr lang="it-IT" sz="1600" dirty="0" err="1" smtClean="0">
                <a:latin typeface="Calibri" pitchFamily="34" charset="0"/>
              </a:rPr>
              <a:t>reified</a:t>
            </a:r>
            <a:r>
              <a:rPr lang="it-IT" sz="1600" dirty="0" smtClean="0">
                <a:latin typeface="Calibri" pitchFamily="34" charset="0"/>
              </a:rPr>
              <a:t> and </a:t>
            </a:r>
            <a:r>
              <a:rPr lang="it-IT" sz="1600" dirty="0" err="1" smtClean="0">
                <a:latin typeface="Calibri" pitchFamily="34" charset="0"/>
              </a:rPr>
              <a:t>conditional</a:t>
            </a:r>
            <a:r>
              <a:rPr lang="it-IT" sz="1600" dirty="0" smtClean="0">
                <a:latin typeface="Calibri" pitchFamily="34" charset="0"/>
              </a:rPr>
              <a:t> </a:t>
            </a:r>
            <a:r>
              <a:rPr lang="it-IT" sz="1600" dirty="0" err="1" smtClean="0">
                <a:latin typeface="Calibri" pitchFamily="34" charset="0"/>
              </a:rPr>
              <a:t>constraints</a:t>
            </a:r>
            <a:r>
              <a:rPr lang="it-IT" sz="1600" dirty="0" smtClean="0">
                <a:latin typeface="Calibri" pitchFamily="34" charset="0"/>
              </a:rPr>
              <a:t>, </a:t>
            </a:r>
            <a:r>
              <a:rPr lang="it-IT" sz="1600" dirty="0" err="1" smtClean="0">
                <a:latin typeface="Calibri" pitchFamily="34" charset="0"/>
              </a:rPr>
              <a:t>combinatorial</a:t>
            </a:r>
            <a:r>
              <a:rPr lang="it-IT" sz="1600" dirty="0" smtClean="0">
                <a:latin typeface="Calibri" pitchFamily="34" charset="0"/>
              </a:rPr>
              <a:t> (global) </a:t>
            </a:r>
            <a:r>
              <a:rPr lang="it-IT" sz="1600" dirty="0" err="1" smtClean="0">
                <a:latin typeface="Calibri" pitchFamily="34" charset="0"/>
              </a:rPr>
              <a:t>constraints</a:t>
            </a:r>
            <a:r>
              <a:rPr lang="it-IT" sz="1600" dirty="0" smtClean="0">
                <a:latin typeface="Calibri" pitchFamily="34" charset="0"/>
              </a:rPr>
              <a:t>.</a:t>
            </a:r>
          </a:p>
          <a:p>
            <a:pPr lvl="1" eaLnBrk="1" hangingPunct="1"/>
            <a:r>
              <a:rPr lang="it-IT" sz="1600" dirty="0" err="1" smtClean="0">
                <a:latin typeface="Calibri" pitchFamily="34" charset="0"/>
              </a:rPr>
              <a:t>pruning</a:t>
            </a:r>
            <a:r>
              <a:rPr lang="it-IT" sz="1600" dirty="0" smtClean="0">
                <a:latin typeface="Calibri" pitchFamily="34" charset="0"/>
              </a:rPr>
              <a:t> </a:t>
            </a:r>
            <a:r>
              <a:rPr lang="it-IT" sz="1600" dirty="0" err="1" smtClean="0">
                <a:latin typeface="Calibri" pitchFamily="34" charset="0"/>
              </a:rPr>
              <a:t>events</a:t>
            </a:r>
            <a:r>
              <a:rPr lang="it-IT" sz="1600" dirty="0" smtClean="0">
                <a:latin typeface="Calibri" pitchFamily="34" charset="0"/>
              </a:rPr>
              <a:t>, multiple </a:t>
            </a:r>
            <a:r>
              <a:rPr lang="it-IT" sz="1600" dirty="0" err="1" smtClean="0">
                <a:latin typeface="Calibri" pitchFamily="34" charset="0"/>
              </a:rPr>
              <a:t>constraint</a:t>
            </a:r>
            <a:r>
              <a:rPr lang="it-IT" sz="1600" dirty="0" smtClean="0">
                <a:latin typeface="Calibri" pitchFamily="34" charset="0"/>
              </a:rPr>
              <a:t> </a:t>
            </a:r>
            <a:r>
              <a:rPr lang="it-IT" sz="1600" dirty="0" err="1" smtClean="0">
                <a:latin typeface="Calibri" pitchFamily="34" charset="0"/>
              </a:rPr>
              <a:t>queues</a:t>
            </a:r>
            <a:r>
              <a:rPr lang="it-IT" sz="1600" dirty="0" smtClean="0">
                <a:latin typeface="Calibri" pitchFamily="34" charset="0"/>
              </a:rPr>
              <a:t>, </a:t>
            </a:r>
            <a:r>
              <a:rPr lang="it-IT" sz="1600" dirty="0" err="1" smtClean="0">
                <a:latin typeface="Calibri" pitchFamily="34" charset="0"/>
              </a:rPr>
              <a:t>special</a:t>
            </a:r>
            <a:r>
              <a:rPr lang="it-IT" sz="1600" dirty="0" smtClean="0">
                <a:latin typeface="Calibri" pitchFamily="34" charset="0"/>
              </a:rPr>
              <a:t> data </a:t>
            </a:r>
            <a:r>
              <a:rPr lang="it-IT" sz="1600" dirty="0" err="1" smtClean="0">
                <a:latin typeface="Calibri" pitchFamily="34" charset="0"/>
              </a:rPr>
              <a:t>structures</a:t>
            </a:r>
            <a:r>
              <a:rPr lang="it-IT" sz="1600" dirty="0" smtClean="0">
                <a:latin typeface="Calibri" pitchFamily="34" charset="0"/>
              </a:rPr>
              <a:t> </a:t>
            </a:r>
            <a:r>
              <a:rPr lang="it-IT" sz="1600" dirty="0" err="1" smtClean="0">
                <a:latin typeface="Calibri" pitchFamily="34" charset="0"/>
              </a:rPr>
              <a:t>to</a:t>
            </a:r>
            <a:r>
              <a:rPr lang="it-IT" sz="1600" dirty="0" smtClean="0">
                <a:latin typeface="Calibri" pitchFamily="34" charset="0"/>
              </a:rPr>
              <a:t> </a:t>
            </a:r>
            <a:r>
              <a:rPr lang="it-IT" sz="1600" dirty="0" err="1" smtClean="0">
                <a:latin typeface="Calibri" pitchFamily="34" charset="0"/>
              </a:rPr>
              <a:t>handle</a:t>
            </a:r>
            <a:r>
              <a:rPr lang="it-IT" sz="1600" dirty="0" smtClean="0">
                <a:latin typeface="Calibri" pitchFamily="34" charset="0"/>
              </a:rPr>
              <a:t> </a:t>
            </a:r>
            <a:r>
              <a:rPr lang="it-IT" sz="1600" dirty="0" err="1" smtClean="0">
                <a:latin typeface="Calibri" pitchFamily="34" charset="0"/>
              </a:rPr>
              <a:t>efficiently</a:t>
            </a:r>
            <a:r>
              <a:rPr lang="it-IT" sz="1600" dirty="0" smtClean="0">
                <a:latin typeface="Calibri" pitchFamily="34" charset="0"/>
              </a:rPr>
              <a:t> backtracking, iterative </a:t>
            </a:r>
            <a:r>
              <a:rPr lang="it-IT" sz="1600" dirty="0" err="1" smtClean="0">
                <a:latin typeface="Calibri" pitchFamily="34" charset="0"/>
              </a:rPr>
              <a:t>constraint</a:t>
            </a:r>
            <a:r>
              <a:rPr lang="it-IT" sz="1600" dirty="0" smtClean="0">
                <a:latin typeface="Calibri" pitchFamily="34" charset="0"/>
              </a:rPr>
              <a:t> processing, and </a:t>
            </a:r>
            <a:r>
              <a:rPr lang="it-IT" sz="1600" dirty="0" err="1" smtClean="0">
                <a:latin typeface="Calibri" pitchFamily="34" charset="0"/>
              </a:rPr>
              <a:t>many</a:t>
            </a:r>
            <a:r>
              <a:rPr lang="it-IT" sz="1600" dirty="0" smtClean="0">
                <a:latin typeface="Calibri" pitchFamily="34" charset="0"/>
              </a:rPr>
              <a:t> more.</a:t>
            </a:r>
          </a:p>
        </p:txBody>
      </p:sp>
      <p:pic>
        <p:nvPicPr>
          <p:cNvPr id="27657" name="Immagine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175" y="1366838"/>
            <a:ext cx="2943225" cy="294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8" name="Rettangolo 19"/>
          <p:cNvSpPr>
            <a:spLocks noChangeArrowheads="1"/>
          </p:cNvSpPr>
          <p:nvPr/>
        </p:nvSpPr>
        <p:spPr bwMode="auto">
          <a:xfrm>
            <a:off x="520474" y="5699352"/>
            <a:ext cx="81962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 dirty="0"/>
              <a:t>K. </a:t>
            </a:r>
            <a:r>
              <a:rPr lang="it-IT" sz="1800" dirty="0" err="1"/>
              <a:t>Kuchcinski</a:t>
            </a:r>
            <a:r>
              <a:rPr lang="it-IT" sz="1800" dirty="0"/>
              <a:t> and R. </a:t>
            </a:r>
            <a:r>
              <a:rPr lang="it-IT" sz="1800" dirty="0" err="1"/>
              <a:t>Szymanek</a:t>
            </a:r>
            <a:r>
              <a:rPr lang="it-IT" sz="1800" dirty="0"/>
              <a:t>. </a:t>
            </a:r>
            <a:r>
              <a:rPr lang="it-IT" sz="1800" dirty="0" err="1"/>
              <a:t>Jacop</a:t>
            </a:r>
            <a:r>
              <a:rPr lang="it-IT" sz="1800" dirty="0"/>
              <a:t> - java </a:t>
            </a:r>
            <a:r>
              <a:rPr lang="it-IT" sz="1800" dirty="0" err="1"/>
              <a:t>constraint</a:t>
            </a:r>
            <a:r>
              <a:rPr lang="it-IT" sz="1800" dirty="0"/>
              <a:t> </a:t>
            </a:r>
            <a:r>
              <a:rPr lang="it-IT" sz="1800" dirty="0" err="1"/>
              <a:t>programming</a:t>
            </a:r>
            <a:r>
              <a:rPr lang="it-IT" sz="1800" dirty="0"/>
              <a:t> solver</a:t>
            </a:r>
            <a:r>
              <a:rPr lang="it-IT" sz="1800" dirty="0" smtClean="0"/>
              <a:t>, 2001</a:t>
            </a:r>
            <a:r>
              <a:rPr lang="it-IT" sz="1800" dirty="0"/>
              <a:t>. http://jacop.osolpro.com/.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674" name="Titolo 1"/>
          <p:cNvSpPr>
            <a:spLocks noGrp="1"/>
          </p:cNvSpPr>
          <p:nvPr>
            <p:ph type="title"/>
          </p:nvPr>
        </p:nvSpPr>
        <p:spPr>
          <a:xfrm>
            <a:off x="698500" y="17463"/>
            <a:ext cx="8445500" cy="862012"/>
          </a:xfrm>
        </p:spPr>
        <p:txBody>
          <a:bodyPr/>
          <a:lstStyle/>
          <a:p>
            <a:pPr eaLnBrk="1" hangingPunct="1"/>
            <a:r>
              <a:rPr lang="it-IT" sz="3600" dirty="0" err="1" smtClean="0"/>
              <a:t>Solving</a:t>
            </a:r>
            <a:r>
              <a:rPr lang="it-IT" sz="3600" dirty="0" smtClean="0"/>
              <a:t> </a:t>
            </a:r>
            <a:r>
              <a:rPr lang="it-IT" sz="3600" dirty="0" err="1" smtClean="0"/>
              <a:t>with</a:t>
            </a:r>
            <a:r>
              <a:rPr lang="it-IT" sz="3600" dirty="0" smtClean="0"/>
              <a:t> </a:t>
            </a:r>
            <a:r>
              <a:rPr lang="it-IT" sz="3600" dirty="0" err="1" smtClean="0"/>
              <a:t>JaCoP</a:t>
            </a:r>
            <a:endParaRPr lang="it-IT" sz="3600" dirty="0" smtClean="0"/>
          </a:p>
        </p:txBody>
      </p:sp>
      <p:pic>
        <p:nvPicPr>
          <p:cNvPr id="28680" name="Immagine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175" y="1366838"/>
            <a:ext cx="2943225" cy="294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Immagine 2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23650" y="1393371"/>
            <a:ext cx="4610991" cy="5017636"/>
          </a:xfrm>
          <a:prstGeom prst="rect">
            <a:avLst/>
          </a:prstGeom>
          <a:ln w="38100" cap="sq">
            <a:solidFill>
              <a:schemeClr val="bg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47" name="AutoShape 391"/>
          <p:cNvSpPr>
            <a:spLocks noChangeArrowheads="1"/>
          </p:cNvSpPr>
          <p:nvPr/>
        </p:nvSpPr>
        <p:spPr bwMode="gray">
          <a:xfrm>
            <a:off x="802592" y="1086383"/>
            <a:ext cx="5817149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8982" name="Text Box 326"/>
          <p:cNvSpPr txBox="1">
            <a:spLocks noChangeArrowheads="1"/>
          </p:cNvSpPr>
          <p:nvPr/>
        </p:nvSpPr>
        <p:spPr bwMode="gray">
          <a:xfrm>
            <a:off x="1412192" y="1194333"/>
            <a:ext cx="4640866" cy="41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Dung Argumentation Framework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37" name="Oval 381"/>
          <p:cNvSpPr>
            <a:spLocks noChangeArrowheads="1"/>
          </p:cNvSpPr>
          <p:nvPr/>
        </p:nvSpPr>
        <p:spPr bwMode="gray">
          <a:xfrm>
            <a:off x="718455" y="1049560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36" name="Text Box 380"/>
          <p:cNvSpPr txBox="1">
            <a:spLocks noChangeArrowheads="1"/>
          </p:cNvSpPr>
          <p:nvPr/>
        </p:nvSpPr>
        <p:spPr bwMode="gray">
          <a:xfrm>
            <a:off x="750205" y="1157510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Verdana" pitchFamily="34" charset="0"/>
              </a:rPr>
              <a:t>01</a:t>
            </a:r>
          </a:p>
        </p:txBody>
      </p:sp>
      <p:sp>
        <p:nvSpPr>
          <p:cNvPr id="199049" name="AutoShape 393"/>
          <p:cNvSpPr>
            <a:spLocks noChangeArrowheads="1"/>
          </p:cNvSpPr>
          <p:nvPr/>
        </p:nvSpPr>
        <p:spPr bwMode="gray">
          <a:xfrm>
            <a:off x="802591" y="1863161"/>
            <a:ext cx="5842907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0" name="Text Box 394"/>
          <p:cNvSpPr txBox="1">
            <a:spLocks noChangeArrowheads="1"/>
          </p:cNvSpPr>
          <p:nvPr/>
        </p:nvSpPr>
        <p:spPr bwMode="gray">
          <a:xfrm>
            <a:off x="1412192" y="1971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Semirings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and Soft Constraints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1" name="Oval 395"/>
          <p:cNvSpPr>
            <a:spLocks noChangeArrowheads="1"/>
          </p:cNvSpPr>
          <p:nvPr/>
        </p:nvSpPr>
        <p:spPr bwMode="gray">
          <a:xfrm>
            <a:off x="718455" y="1839216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2" name="Text Box 396"/>
          <p:cNvSpPr txBox="1">
            <a:spLocks noChangeArrowheads="1"/>
          </p:cNvSpPr>
          <p:nvPr/>
        </p:nvSpPr>
        <p:spPr bwMode="gray">
          <a:xfrm>
            <a:off x="750205" y="1934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02</a:t>
            </a:r>
          </a:p>
        </p:txBody>
      </p:sp>
      <p:sp>
        <p:nvSpPr>
          <p:cNvPr id="199053" name="AutoShape 397"/>
          <p:cNvSpPr>
            <a:spLocks noChangeArrowheads="1"/>
          </p:cNvSpPr>
          <p:nvPr/>
        </p:nvSpPr>
        <p:spPr bwMode="gray">
          <a:xfrm>
            <a:off x="802591" y="2673992"/>
            <a:ext cx="5817149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4" name="Text Box 398"/>
          <p:cNvSpPr txBox="1">
            <a:spLocks noChangeArrowheads="1"/>
          </p:cNvSpPr>
          <p:nvPr/>
        </p:nvSpPr>
        <p:spPr bwMode="gray">
          <a:xfrm>
            <a:off x="1412192" y="2781942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Extension to Coalitions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5" name="Oval 399"/>
          <p:cNvSpPr>
            <a:spLocks noChangeArrowheads="1"/>
          </p:cNvSpPr>
          <p:nvPr/>
        </p:nvSpPr>
        <p:spPr bwMode="gray">
          <a:xfrm>
            <a:off x="718455" y="2637168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6" name="Text Box 400"/>
          <p:cNvSpPr txBox="1">
            <a:spLocks noChangeArrowheads="1"/>
          </p:cNvSpPr>
          <p:nvPr/>
        </p:nvSpPr>
        <p:spPr bwMode="gray">
          <a:xfrm>
            <a:off x="750205" y="2745118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03</a:t>
            </a:r>
          </a:p>
        </p:txBody>
      </p:sp>
      <p:sp>
        <p:nvSpPr>
          <p:cNvPr id="199057" name="AutoShape 401"/>
          <p:cNvSpPr>
            <a:spLocks noChangeArrowheads="1"/>
          </p:cNvSpPr>
          <p:nvPr/>
        </p:nvSpPr>
        <p:spPr bwMode="gray">
          <a:xfrm>
            <a:off x="802592" y="3481290"/>
            <a:ext cx="5881543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8" name="Text Box 402"/>
          <p:cNvSpPr txBox="1">
            <a:spLocks noChangeArrowheads="1"/>
          </p:cNvSpPr>
          <p:nvPr/>
        </p:nvSpPr>
        <p:spPr bwMode="gray">
          <a:xfrm>
            <a:off x="1412192" y="3589240"/>
            <a:ext cx="496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Weighted Partitions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9" name="Oval 403"/>
          <p:cNvSpPr>
            <a:spLocks noChangeArrowheads="1"/>
          </p:cNvSpPr>
          <p:nvPr/>
        </p:nvSpPr>
        <p:spPr bwMode="gray">
          <a:xfrm>
            <a:off x="718455" y="3444466"/>
            <a:ext cx="600075" cy="615950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60" name="Text Box 404"/>
          <p:cNvSpPr txBox="1">
            <a:spLocks noChangeArrowheads="1"/>
          </p:cNvSpPr>
          <p:nvPr/>
        </p:nvSpPr>
        <p:spPr bwMode="gray">
          <a:xfrm>
            <a:off x="750205" y="3552416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04</a:t>
            </a:r>
          </a:p>
        </p:txBody>
      </p:sp>
      <p:sp>
        <p:nvSpPr>
          <p:cNvPr id="199067" name="Rectangle 411"/>
          <p:cNvSpPr>
            <a:spLocks noGrp="1" noChangeArrowheads="1"/>
          </p:cNvSpPr>
          <p:nvPr>
            <p:ph type="title"/>
          </p:nvPr>
        </p:nvSpPr>
        <p:spPr>
          <a:xfrm>
            <a:off x="1" y="17463"/>
            <a:ext cx="9144000" cy="862012"/>
          </a:xfrm>
        </p:spPr>
        <p:txBody>
          <a:bodyPr/>
          <a:lstStyle/>
          <a:p>
            <a:r>
              <a:rPr lang="en-US" sz="4000" dirty="0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42" name="AutoShape 391"/>
          <p:cNvSpPr>
            <a:spLocks noChangeArrowheads="1"/>
          </p:cNvSpPr>
          <p:nvPr/>
        </p:nvSpPr>
        <p:spPr bwMode="gray">
          <a:xfrm>
            <a:off x="774686" y="4278190"/>
            <a:ext cx="5845055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326"/>
          <p:cNvSpPr txBox="1">
            <a:spLocks noChangeArrowheads="1"/>
          </p:cNvSpPr>
          <p:nvPr/>
        </p:nvSpPr>
        <p:spPr bwMode="gray">
          <a:xfrm>
            <a:off x="1384285" y="4386140"/>
            <a:ext cx="48748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Mapping Partition Problems to SCSPs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Oval 381"/>
          <p:cNvSpPr>
            <a:spLocks noChangeArrowheads="1"/>
          </p:cNvSpPr>
          <p:nvPr/>
        </p:nvSpPr>
        <p:spPr bwMode="gray">
          <a:xfrm>
            <a:off x="690549" y="4241367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380"/>
          <p:cNvSpPr txBox="1">
            <a:spLocks noChangeArrowheads="1"/>
          </p:cNvSpPr>
          <p:nvPr/>
        </p:nvSpPr>
        <p:spPr bwMode="gray">
          <a:xfrm>
            <a:off x="722299" y="4349317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05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7" name="AutoShape 393"/>
          <p:cNvSpPr>
            <a:spLocks noChangeArrowheads="1"/>
          </p:cNvSpPr>
          <p:nvPr/>
        </p:nvSpPr>
        <p:spPr bwMode="gray">
          <a:xfrm>
            <a:off x="761807" y="5126161"/>
            <a:ext cx="5857934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394"/>
          <p:cNvSpPr txBox="1">
            <a:spLocks noChangeArrowheads="1"/>
          </p:cNvSpPr>
          <p:nvPr/>
        </p:nvSpPr>
        <p:spPr bwMode="gray">
          <a:xfrm>
            <a:off x="1371407" y="5234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Implementation in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Jacop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Oval 395"/>
          <p:cNvSpPr>
            <a:spLocks noChangeArrowheads="1"/>
          </p:cNvSpPr>
          <p:nvPr/>
        </p:nvSpPr>
        <p:spPr bwMode="gray">
          <a:xfrm>
            <a:off x="677670" y="5089337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96"/>
          <p:cNvSpPr txBox="1">
            <a:spLocks noChangeArrowheads="1"/>
          </p:cNvSpPr>
          <p:nvPr/>
        </p:nvSpPr>
        <p:spPr bwMode="gray">
          <a:xfrm>
            <a:off x="709420" y="5197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06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7" name="AutoShape 397"/>
          <p:cNvSpPr>
            <a:spLocks noChangeArrowheads="1"/>
          </p:cNvSpPr>
          <p:nvPr/>
        </p:nvSpPr>
        <p:spPr bwMode="gray">
          <a:xfrm>
            <a:off x="748928" y="5937538"/>
            <a:ext cx="5896571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58" name="Text Box 398"/>
          <p:cNvSpPr txBox="1">
            <a:spLocks noChangeArrowheads="1"/>
          </p:cNvSpPr>
          <p:nvPr/>
        </p:nvSpPr>
        <p:spPr bwMode="gray">
          <a:xfrm>
            <a:off x="1358529" y="6045488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Summary and Future 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Oval 399"/>
          <p:cNvSpPr>
            <a:spLocks noChangeArrowheads="1"/>
          </p:cNvSpPr>
          <p:nvPr/>
        </p:nvSpPr>
        <p:spPr bwMode="gray">
          <a:xfrm>
            <a:off x="664792" y="5900714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400"/>
          <p:cNvSpPr txBox="1">
            <a:spLocks noChangeArrowheads="1"/>
          </p:cNvSpPr>
          <p:nvPr/>
        </p:nvSpPr>
        <p:spPr bwMode="gray">
          <a:xfrm>
            <a:off x="696542" y="6008664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07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gray">
          <a:xfrm rot="5400000" flipV="1">
            <a:off x="7512337" y="5232826"/>
            <a:ext cx="739071" cy="1931827"/>
          </a:xfrm>
          <a:prstGeom prst="upArrow">
            <a:avLst>
              <a:gd name="adj1" fmla="val 65157"/>
              <a:gd name="adj2" fmla="val 48347"/>
            </a:avLst>
          </a:prstGeom>
          <a:gradFill rotWithShape="1">
            <a:gsLst>
              <a:gs pos="0">
                <a:srgbClr val="66CCFF"/>
              </a:gs>
              <a:gs pos="100000">
                <a:srgbClr val="FCFB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0" name="Freeform 40"/>
          <p:cNvSpPr>
            <a:spLocks/>
          </p:cNvSpPr>
          <p:nvPr/>
        </p:nvSpPr>
        <p:spPr bwMode="gray">
          <a:xfrm>
            <a:off x="3805238" y="3588879"/>
            <a:ext cx="1265237" cy="803275"/>
          </a:xfrm>
          <a:custGeom>
            <a:avLst/>
            <a:gdLst/>
            <a:ahLst/>
            <a:cxnLst>
              <a:cxn ang="0">
                <a:pos x="390" y="0"/>
              </a:cxn>
              <a:cxn ang="0">
                <a:pos x="448" y="64"/>
              </a:cxn>
              <a:cxn ang="0">
                <a:pos x="797" y="495"/>
              </a:cxn>
              <a:cxn ang="0">
                <a:pos x="390" y="355"/>
              </a:cxn>
              <a:cxn ang="0">
                <a:pos x="0" y="506"/>
              </a:cxn>
              <a:cxn ang="0">
                <a:pos x="390" y="0"/>
              </a:cxn>
            </a:cxnLst>
            <a:rect l="0" t="0" r="r" b="b"/>
            <a:pathLst>
              <a:path w="797" h="506">
                <a:moveTo>
                  <a:pt x="390" y="0"/>
                </a:moveTo>
                <a:lnTo>
                  <a:pt x="448" y="64"/>
                </a:lnTo>
                <a:lnTo>
                  <a:pt x="797" y="495"/>
                </a:lnTo>
                <a:lnTo>
                  <a:pt x="390" y="355"/>
                </a:lnTo>
                <a:lnTo>
                  <a:pt x="0" y="506"/>
                </a:lnTo>
                <a:lnTo>
                  <a:pt x="390" y="0"/>
                </a:lnTo>
                <a:close/>
              </a:path>
            </a:pathLst>
          </a:custGeom>
          <a:gradFill rotWithShape="1">
            <a:gsLst>
              <a:gs pos="0">
                <a:srgbClr val="9999FF"/>
              </a:gs>
              <a:gs pos="100000">
                <a:srgbClr val="9999FF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106" name="Freeform 26"/>
          <p:cNvSpPr>
            <a:spLocks/>
          </p:cNvSpPr>
          <p:nvPr/>
        </p:nvSpPr>
        <p:spPr bwMode="gray">
          <a:xfrm>
            <a:off x="4443413" y="2610979"/>
            <a:ext cx="1735137" cy="1117600"/>
          </a:xfrm>
          <a:custGeom>
            <a:avLst/>
            <a:gdLst/>
            <a:ahLst/>
            <a:cxnLst>
              <a:cxn ang="0">
                <a:pos x="64" y="704"/>
              </a:cxn>
              <a:cxn ang="0">
                <a:pos x="0" y="622"/>
              </a:cxn>
              <a:cxn ang="0">
                <a:pos x="820" y="0"/>
              </a:cxn>
              <a:cxn ang="0">
                <a:pos x="1093" y="453"/>
              </a:cxn>
              <a:cxn ang="0">
                <a:pos x="64" y="704"/>
              </a:cxn>
            </a:cxnLst>
            <a:rect l="0" t="0" r="r" b="b"/>
            <a:pathLst>
              <a:path w="1093" h="704">
                <a:moveTo>
                  <a:pt x="64" y="704"/>
                </a:moveTo>
                <a:lnTo>
                  <a:pt x="0" y="622"/>
                </a:lnTo>
                <a:lnTo>
                  <a:pt x="820" y="0"/>
                </a:lnTo>
                <a:lnTo>
                  <a:pt x="1093" y="453"/>
                </a:lnTo>
                <a:lnTo>
                  <a:pt x="64" y="704"/>
                </a:lnTo>
                <a:close/>
              </a:path>
            </a:pathLst>
          </a:custGeom>
          <a:gradFill rotWithShape="1">
            <a:gsLst>
              <a:gs pos="0">
                <a:srgbClr val="DAB720"/>
              </a:gs>
              <a:gs pos="100000">
                <a:srgbClr val="DAB72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107" name="Freeform 27"/>
          <p:cNvSpPr>
            <a:spLocks/>
          </p:cNvSpPr>
          <p:nvPr/>
        </p:nvSpPr>
        <p:spPr bwMode="gray">
          <a:xfrm>
            <a:off x="2973388" y="2637966"/>
            <a:ext cx="1470025" cy="1117600"/>
          </a:xfrm>
          <a:custGeom>
            <a:avLst/>
            <a:gdLst/>
            <a:ahLst/>
            <a:cxnLst>
              <a:cxn ang="0">
                <a:pos x="926" y="611"/>
              </a:cxn>
              <a:cxn ang="0">
                <a:pos x="844" y="704"/>
              </a:cxn>
              <a:cxn ang="0">
                <a:pos x="0" y="489"/>
              </a:cxn>
              <a:cxn ang="0">
                <a:pos x="315" y="0"/>
              </a:cxn>
              <a:cxn ang="0">
                <a:pos x="926" y="611"/>
              </a:cxn>
            </a:cxnLst>
            <a:rect l="0" t="0" r="r" b="b"/>
            <a:pathLst>
              <a:path w="926" h="704">
                <a:moveTo>
                  <a:pt x="926" y="611"/>
                </a:moveTo>
                <a:lnTo>
                  <a:pt x="844" y="704"/>
                </a:lnTo>
                <a:lnTo>
                  <a:pt x="0" y="489"/>
                </a:lnTo>
                <a:lnTo>
                  <a:pt x="315" y="0"/>
                </a:lnTo>
                <a:lnTo>
                  <a:pt x="926" y="611"/>
                </a:lnTo>
                <a:close/>
              </a:path>
            </a:pathLst>
          </a:custGeom>
          <a:gradFill rotWithShape="1">
            <a:gsLst>
              <a:gs pos="0">
                <a:srgbClr val="A3C975">
                  <a:gamma/>
                  <a:tint val="0"/>
                  <a:invGamma/>
                  <a:alpha val="0"/>
                </a:srgbClr>
              </a:gs>
              <a:gs pos="100000">
                <a:srgbClr val="A3C975"/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>
                <a:cs typeface="Calibri" pitchFamily="34" charset="0"/>
              </a:rPr>
              <a:t>Introduction</a:t>
            </a:r>
            <a:endParaRPr lang="en-US" sz="4000" dirty="0">
              <a:cs typeface="Calibri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209675" y="1352091"/>
            <a:ext cx="2257425" cy="2257425"/>
            <a:chOff x="867" y="738"/>
            <a:chExt cx="1422" cy="1422"/>
          </a:xfrm>
        </p:grpSpPr>
        <p:sp>
          <p:nvSpPr>
            <p:cNvPr id="430088" name="Oval 8"/>
            <p:cNvSpPr>
              <a:spLocks noChangeArrowheads="1"/>
            </p:cNvSpPr>
            <p:nvPr/>
          </p:nvSpPr>
          <p:spPr bwMode="gray">
            <a:xfrm>
              <a:off x="867" y="738"/>
              <a:ext cx="1422" cy="1422"/>
            </a:xfrm>
            <a:prstGeom prst="ellipse">
              <a:avLst/>
            </a:prstGeom>
            <a:gradFill rotWithShape="1">
              <a:gsLst>
                <a:gs pos="0">
                  <a:srgbClr val="A3C975">
                    <a:gamma/>
                    <a:shade val="76078"/>
                    <a:invGamma/>
                  </a:srgbClr>
                </a:gs>
                <a:gs pos="100000">
                  <a:srgbClr val="A3C975"/>
                </a:gs>
              </a:gsLst>
              <a:lin ang="2700000" scaled="1"/>
            </a:gradFill>
            <a:ln w="38100" algn="ctr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30090" name="Oval 10"/>
            <p:cNvSpPr>
              <a:spLocks noChangeArrowheads="1"/>
            </p:cNvSpPr>
            <p:nvPr/>
          </p:nvSpPr>
          <p:spPr bwMode="gray">
            <a:xfrm>
              <a:off x="909" y="774"/>
              <a:ext cx="1337" cy="1348"/>
            </a:xfrm>
            <a:prstGeom prst="ellipse">
              <a:avLst/>
            </a:prstGeom>
            <a:gradFill rotWithShape="1">
              <a:gsLst>
                <a:gs pos="0">
                  <a:srgbClr val="A3C975"/>
                </a:gs>
                <a:gs pos="100000">
                  <a:srgbClr val="A3C975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430092" name="Rectangle 12"/>
          <p:cNvSpPr>
            <a:spLocks noChangeArrowheads="1"/>
          </p:cNvSpPr>
          <p:nvPr/>
        </p:nvSpPr>
        <p:spPr bwMode="gray">
          <a:xfrm>
            <a:off x="1312863" y="2307766"/>
            <a:ext cx="1946275" cy="8912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1600" b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“We do not want immigrates with the right to vote”</a:t>
            </a:r>
            <a:endParaRPr lang="en-US" sz="1600" b="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700713" y="1352091"/>
            <a:ext cx="2257425" cy="2257425"/>
            <a:chOff x="867" y="738"/>
            <a:chExt cx="1422" cy="1422"/>
          </a:xfrm>
        </p:grpSpPr>
        <p:sp>
          <p:nvSpPr>
            <p:cNvPr id="430095" name="Oval 15"/>
            <p:cNvSpPr>
              <a:spLocks noChangeArrowheads="1"/>
            </p:cNvSpPr>
            <p:nvPr/>
          </p:nvSpPr>
          <p:spPr bwMode="gray">
            <a:xfrm>
              <a:off x="867" y="738"/>
              <a:ext cx="1422" cy="1422"/>
            </a:xfrm>
            <a:prstGeom prst="ellipse">
              <a:avLst/>
            </a:prstGeom>
            <a:gradFill rotWithShape="1">
              <a:gsLst>
                <a:gs pos="0">
                  <a:srgbClr val="D3CE73">
                    <a:gamma/>
                    <a:shade val="76078"/>
                    <a:invGamma/>
                  </a:srgbClr>
                </a:gs>
                <a:gs pos="100000">
                  <a:srgbClr val="D3CE73"/>
                </a:gs>
              </a:gsLst>
              <a:lin ang="2700000" scaled="1"/>
            </a:gradFill>
            <a:ln w="38100" algn="ctr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30096" name="Oval 16"/>
            <p:cNvSpPr>
              <a:spLocks noChangeArrowheads="1"/>
            </p:cNvSpPr>
            <p:nvPr/>
          </p:nvSpPr>
          <p:spPr bwMode="gray">
            <a:xfrm>
              <a:off x="909" y="774"/>
              <a:ext cx="1337" cy="1348"/>
            </a:xfrm>
            <a:prstGeom prst="ellipse">
              <a:avLst/>
            </a:prstGeom>
            <a:gradFill rotWithShape="1">
              <a:gsLst>
                <a:gs pos="0">
                  <a:srgbClr val="D3CE73"/>
                </a:gs>
                <a:gs pos="100000">
                  <a:srgbClr val="D3CE73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430098" name="Rectangle 18"/>
          <p:cNvSpPr>
            <a:spLocks noChangeArrowheads="1"/>
          </p:cNvSpPr>
          <p:nvPr/>
        </p:nvSpPr>
        <p:spPr bwMode="gray">
          <a:xfrm>
            <a:off x="5803900" y="2250616"/>
            <a:ext cx="2035175" cy="12654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1400" b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“We need a multicultural and open society in order to enrich the life of everyone and boost our economy”</a:t>
            </a:r>
            <a:endParaRPr lang="en-US" sz="1400" b="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336925" y="4123866"/>
            <a:ext cx="2257425" cy="2257425"/>
            <a:chOff x="867" y="738"/>
            <a:chExt cx="1422" cy="1422"/>
          </a:xfrm>
        </p:grpSpPr>
        <p:sp>
          <p:nvSpPr>
            <p:cNvPr id="430101" name="Oval 21"/>
            <p:cNvSpPr>
              <a:spLocks noChangeArrowheads="1"/>
            </p:cNvSpPr>
            <p:nvPr/>
          </p:nvSpPr>
          <p:spPr bwMode="gray">
            <a:xfrm>
              <a:off x="867" y="738"/>
              <a:ext cx="1422" cy="1422"/>
            </a:xfrm>
            <a:prstGeom prst="ellipse">
              <a:avLst/>
            </a:prstGeom>
            <a:gradFill rotWithShape="1">
              <a:gsLst>
                <a:gs pos="0">
                  <a:srgbClr val="9999FF">
                    <a:gamma/>
                    <a:shade val="76078"/>
                    <a:invGamma/>
                  </a:srgbClr>
                </a:gs>
                <a:gs pos="100000">
                  <a:srgbClr val="9999FF"/>
                </a:gs>
              </a:gsLst>
              <a:lin ang="2700000" scaled="1"/>
            </a:gradFill>
            <a:ln w="38100" algn="ctr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30102" name="Oval 22"/>
            <p:cNvSpPr>
              <a:spLocks noChangeArrowheads="1"/>
            </p:cNvSpPr>
            <p:nvPr/>
          </p:nvSpPr>
          <p:spPr bwMode="gray">
            <a:xfrm>
              <a:off x="909" y="774"/>
              <a:ext cx="1337" cy="1348"/>
            </a:xfrm>
            <a:prstGeom prst="ellipse">
              <a:avLst/>
            </a:prstGeom>
            <a:gradFill rotWithShape="1">
              <a:gsLst>
                <a:gs pos="0">
                  <a:srgbClr val="9999FF"/>
                </a:gs>
                <a:gs pos="100000">
                  <a:srgbClr val="9999FF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430104" name="Rectangle 24"/>
          <p:cNvSpPr>
            <a:spLocks noChangeArrowheads="1"/>
          </p:cNvSpPr>
          <p:nvPr/>
        </p:nvSpPr>
        <p:spPr bwMode="gray">
          <a:xfrm>
            <a:off x="3440113" y="5079541"/>
            <a:ext cx="1946275" cy="6204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1600" b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“Immigration must be stopped”</a:t>
            </a:r>
            <a:endParaRPr lang="en-US" sz="1600" b="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114" name="Freeform 34"/>
          <p:cNvSpPr>
            <a:spLocks/>
          </p:cNvSpPr>
          <p:nvPr/>
        </p:nvSpPr>
        <p:spPr bwMode="gray">
          <a:xfrm>
            <a:off x="3448050" y="4188954"/>
            <a:ext cx="2024063" cy="785812"/>
          </a:xfrm>
          <a:custGeom>
            <a:avLst/>
            <a:gdLst/>
            <a:ahLst/>
            <a:cxnLst>
              <a:cxn ang="0">
                <a:pos x="0" y="495"/>
              </a:cxn>
              <a:cxn ang="0">
                <a:pos x="1291" y="488"/>
              </a:cxn>
              <a:cxn ang="0">
                <a:pos x="1079" y="156"/>
              </a:cxn>
              <a:cxn ang="0">
                <a:pos x="635" y="0"/>
              </a:cxn>
              <a:cxn ang="0">
                <a:pos x="230" y="143"/>
              </a:cxn>
              <a:cxn ang="0">
                <a:pos x="0" y="495"/>
              </a:cxn>
            </a:cxnLst>
            <a:rect l="0" t="0" r="r" b="b"/>
            <a:pathLst>
              <a:path w="1291" h="495">
                <a:moveTo>
                  <a:pt x="0" y="495"/>
                </a:moveTo>
                <a:lnTo>
                  <a:pt x="1291" y="488"/>
                </a:lnTo>
                <a:cubicBezTo>
                  <a:pt x="1255" y="336"/>
                  <a:pt x="1163" y="231"/>
                  <a:pt x="1079" y="156"/>
                </a:cubicBezTo>
                <a:cubicBezTo>
                  <a:pt x="995" y="81"/>
                  <a:pt x="854" y="0"/>
                  <a:pt x="635" y="0"/>
                </a:cubicBezTo>
                <a:cubicBezTo>
                  <a:pt x="416" y="0"/>
                  <a:pt x="340" y="63"/>
                  <a:pt x="230" y="143"/>
                </a:cubicBezTo>
                <a:cubicBezTo>
                  <a:pt x="120" y="223"/>
                  <a:pt x="6" y="413"/>
                  <a:pt x="0" y="495"/>
                </a:cubicBezTo>
                <a:close/>
              </a:path>
            </a:pathLst>
          </a:custGeom>
          <a:solidFill>
            <a:srgbClr val="9999FF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103" name="Rectangle 23"/>
          <p:cNvSpPr>
            <a:spLocks noChangeArrowheads="1"/>
          </p:cNvSpPr>
          <p:nvPr/>
        </p:nvSpPr>
        <p:spPr bwMode="black">
          <a:xfrm>
            <a:off x="3586163" y="4501691"/>
            <a:ext cx="18367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3300"/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Argument 2</a:t>
            </a:r>
            <a:endParaRPr lang="en-US" sz="20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115" name="Freeform 35"/>
          <p:cNvSpPr>
            <a:spLocks/>
          </p:cNvSpPr>
          <p:nvPr/>
        </p:nvSpPr>
        <p:spPr bwMode="gray">
          <a:xfrm>
            <a:off x="5810250" y="1407654"/>
            <a:ext cx="2033588" cy="781050"/>
          </a:xfrm>
          <a:custGeom>
            <a:avLst/>
            <a:gdLst/>
            <a:ahLst/>
            <a:cxnLst>
              <a:cxn ang="0">
                <a:pos x="0" y="490"/>
              </a:cxn>
              <a:cxn ang="0">
                <a:pos x="1293" y="492"/>
              </a:cxn>
              <a:cxn ang="0">
                <a:pos x="1081" y="160"/>
              </a:cxn>
              <a:cxn ang="0">
                <a:pos x="648" y="0"/>
              </a:cxn>
              <a:cxn ang="0">
                <a:pos x="232" y="147"/>
              </a:cxn>
              <a:cxn ang="0">
                <a:pos x="0" y="490"/>
              </a:cxn>
            </a:cxnLst>
            <a:rect l="0" t="0" r="r" b="b"/>
            <a:pathLst>
              <a:path w="1293" h="492">
                <a:moveTo>
                  <a:pt x="0" y="490"/>
                </a:moveTo>
                <a:lnTo>
                  <a:pt x="1293" y="492"/>
                </a:lnTo>
                <a:cubicBezTo>
                  <a:pt x="1257" y="340"/>
                  <a:pt x="1165" y="235"/>
                  <a:pt x="1081" y="160"/>
                </a:cubicBezTo>
                <a:cubicBezTo>
                  <a:pt x="997" y="85"/>
                  <a:pt x="867" y="0"/>
                  <a:pt x="648" y="0"/>
                </a:cubicBezTo>
                <a:cubicBezTo>
                  <a:pt x="429" y="0"/>
                  <a:pt x="342" y="67"/>
                  <a:pt x="232" y="147"/>
                </a:cubicBezTo>
                <a:cubicBezTo>
                  <a:pt x="122" y="227"/>
                  <a:pt x="18" y="421"/>
                  <a:pt x="0" y="490"/>
                </a:cubicBezTo>
                <a:close/>
              </a:path>
            </a:pathLst>
          </a:custGeom>
          <a:solidFill>
            <a:srgbClr val="D3CE73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116" name="Freeform 36"/>
          <p:cNvSpPr>
            <a:spLocks/>
          </p:cNvSpPr>
          <p:nvPr/>
        </p:nvSpPr>
        <p:spPr bwMode="gray">
          <a:xfrm>
            <a:off x="1311275" y="1409241"/>
            <a:ext cx="2038350" cy="785813"/>
          </a:xfrm>
          <a:custGeom>
            <a:avLst/>
            <a:gdLst/>
            <a:ahLst/>
            <a:cxnLst>
              <a:cxn ang="0">
                <a:pos x="0" y="495"/>
              </a:cxn>
              <a:cxn ang="0">
                <a:pos x="1284" y="492"/>
              </a:cxn>
              <a:cxn ang="0">
                <a:pos x="1072" y="160"/>
              </a:cxn>
              <a:cxn ang="0">
                <a:pos x="639" y="0"/>
              </a:cxn>
              <a:cxn ang="0">
                <a:pos x="223" y="147"/>
              </a:cxn>
              <a:cxn ang="0">
                <a:pos x="0" y="495"/>
              </a:cxn>
            </a:cxnLst>
            <a:rect l="0" t="0" r="r" b="b"/>
            <a:pathLst>
              <a:path w="1284" h="495">
                <a:moveTo>
                  <a:pt x="0" y="495"/>
                </a:moveTo>
                <a:lnTo>
                  <a:pt x="1284" y="492"/>
                </a:lnTo>
                <a:cubicBezTo>
                  <a:pt x="1248" y="340"/>
                  <a:pt x="1156" y="235"/>
                  <a:pt x="1072" y="160"/>
                </a:cubicBezTo>
                <a:cubicBezTo>
                  <a:pt x="988" y="85"/>
                  <a:pt x="858" y="0"/>
                  <a:pt x="639" y="0"/>
                </a:cubicBezTo>
                <a:cubicBezTo>
                  <a:pt x="420" y="0"/>
                  <a:pt x="333" y="67"/>
                  <a:pt x="223" y="147"/>
                </a:cubicBezTo>
                <a:cubicBezTo>
                  <a:pt x="113" y="227"/>
                  <a:pt x="18" y="426"/>
                  <a:pt x="0" y="495"/>
                </a:cubicBezTo>
                <a:close/>
              </a:path>
            </a:pathLst>
          </a:custGeom>
          <a:solidFill>
            <a:srgbClr val="A3C975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097" name="Rectangle 17"/>
          <p:cNvSpPr>
            <a:spLocks noChangeArrowheads="1"/>
          </p:cNvSpPr>
          <p:nvPr/>
        </p:nvSpPr>
        <p:spPr bwMode="black">
          <a:xfrm>
            <a:off x="5921375" y="1720391"/>
            <a:ext cx="18367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3300"/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Argument 3</a:t>
            </a:r>
            <a:endParaRPr lang="en-US" sz="20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089" name="Rectangle 9"/>
          <p:cNvSpPr>
            <a:spLocks noChangeArrowheads="1"/>
          </p:cNvSpPr>
          <p:nvPr/>
        </p:nvSpPr>
        <p:spPr bwMode="black">
          <a:xfrm>
            <a:off x="1439863" y="1729916"/>
            <a:ext cx="18367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3300"/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Argument 1</a:t>
            </a:r>
            <a:endParaRPr lang="en-US" sz="20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109" name="Text Box 29"/>
          <p:cNvSpPr txBox="1">
            <a:spLocks noChangeArrowheads="1"/>
          </p:cNvSpPr>
          <p:nvPr/>
        </p:nvSpPr>
        <p:spPr bwMode="gray">
          <a:xfrm>
            <a:off x="3541712" y="1139825"/>
            <a:ext cx="2058987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Statements for different political parties</a:t>
            </a:r>
            <a:endParaRPr lang="en-US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ttangolo arrotondato 25"/>
          <p:cNvSpPr/>
          <p:nvPr/>
        </p:nvSpPr>
        <p:spPr bwMode="auto">
          <a:xfrm rot="19115942">
            <a:off x="1975010" y="771535"/>
            <a:ext cx="2910455" cy="5996825"/>
          </a:xfrm>
          <a:prstGeom prst="roundRect">
            <a:avLst/>
          </a:prstGeom>
          <a:noFill/>
          <a:ln w="2857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prstShdw prst="shdw13" dist="53882" dir="2700000">
              <a:srgbClr val="080808">
                <a:alpha val="50000"/>
              </a:srgb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7" name="Group 160"/>
          <p:cNvGrpSpPr>
            <a:grpSpLocks/>
          </p:cNvGrpSpPr>
          <p:nvPr/>
        </p:nvGrpSpPr>
        <p:grpSpPr bwMode="auto">
          <a:xfrm rot="291726">
            <a:off x="5378845" y="5302036"/>
            <a:ext cx="995531" cy="1147080"/>
            <a:chOff x="1971" y="2318"/>
            <a:chExt cx="482" cy="596"/>
          </a:xfrm>
        </p:grpSpPr>
        <p:sp>
          <p:nvSpPr>
            <p:cNvPr id="28" name="Oval 161"/>
            <p:cNvSpPr>
              <a:spLocks noChangeArrowheads="1"/>
            </p:cNvSpPr>
            <p:nvPr/>
          </p:nvSpPr>
          <p:spPr bwMode="gray">
            <a:xfrm>
              <a:off x="2149" y="2318"/>
              <a:ext cx="126" cy="123"/>
            </a:xfrm>
            <a:prstGeom prst="ellipse">
              <a:avLst/>
            </a:prstGeom>
            <a:solidFill>
              <a:srgbClr val="FEE3AC"/>
            </a:solidFill>
            <a:ln w="19050">
              <a:round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2" dir="t"/>
            </a:scene3d>
            <a:sp3d extrusionH="87300" prstMaterial="legacyMetal">
              <a:bevelT w="13500" h="13500" prst="angle"/>
              <a:bevelB w="13500" h="13500" prst="angle"/>
              <a:extrusionClr>
                <a:srgbClr val="FFB219"/>
              </a:extrusionClr>
            </a:sp3d>
          </p:spPr>
          <p:txBody>
            <a:bodyPr wrap="none" anchor="ctr">
              <a:flatTx/>
            </a:bodyPr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9" name="Freeform 162"/>
            <p:cNvSpPr>
              <a:spLocks/>
            </p:cNvSpPr>
            <p:nvPr/>
          </p:nvSpPr>
          <p:spPr bwMode="gray">
            <a:xfrm>
              <a:off x="1971" y="2336"/>
              <a:ext cx="482" cy="578"/>
            </a:xfrm>
            <a:custGeom>
              <a:avLst/>
              <a:gdLst/>
              <a:ahLst/>
              <a:cxnLst>
                <a:cxn ang="0">
                  <a:pos x="1376" y="696"/>
                </a:cxn>
                <a:cxn ang="0">
                  <a:pos x="1639" y="920"/>
                </a:cxn>
                <a:cxn ang="0">
                  <a:pos x="1926" y="708"/>
                </a:cxn>
                <a:cxn ang="0">
                  <a:pos x="2940" y="66"/>
                </a:cxn>
                <a:cxn ang="0">
                  <a:pos x="3204" y="78"/>
                </a:cxn>
                <a:cxn ang="0">
                  <a:pos x="3072" y="444"/>
                </a:cxn>
                <a:cxn ang="0">
                  <a:pos x="2139" y="1081"/>
                </a:cxn>
                <a:cxn ang="0">
                  <a:pos x="2476" y="2372"/>
                </a:cxn>
                <a:cxn ang="0">
                  <a:pos x="2251" y="2435"/>
                </a:cxn>
                <a:cxn ang="0">
                  <a:pos x="2614" y="3589"/>
                </a:cxn>
                <a:cxn ang="0">
                  <a:pos x="2539" y="3925"/>
                </a:cxn>
                <a:cxn ang="0">
                  <a:pos x="2226" y="3689"/>
                </a:cxn>
                <a:cxn ang="0">
                  <a:pos x="1789" y="2534"/>
                </a:cxn>
                <a:cxn ang="0">
                  <a:pos x="1414" y="2534"/>
                </a:cxn>
                <a:cxn ang="0">
                  <a:pos x="1051" y="3689"/>
                </a:cxn>
                <a:cxn ang="0">
                  <a:pos x="789" y="3925"/>
                </a:cxn>
                <a:cxn ang="0">
                  <a:pos x="676" y="3577"/>
                </a:cxn>
                <a:cxn ang="0">
                  <a:pos x="1001" y="2459"/>
                </a:cxn>
                <a:cxn ang="0">
                  <a:pos x="751" y="2397"/>
                </a:cxn>
                <a:cxn ang="0">
                  <a:pos x="1126" y="1081"/>
                </a:cxn>
                <a:cxn ang="0">
                  <a:pos x="139" y="497"/>
                </a:cxn>
                <a:cxn ang="0">
                  <a:pos x="60" y="180"/>
                </a:cxn>
                <a:cxn ang="0">
                  <a:pos x="389" y="162"/>
                </a:cxn>
                <a:cxn ang="0">
                  <a:pos x="1376" y="696"/>
                </a:cxn>
              </a:cxnLst>
              <a:rect l="0" t="0" r="r" b="b"/>
              <a:pathLst>
                <a:path w="3312" h="3962">
                  <a:moveTo>
                    <a:pt x="1376" y="696"/>
                  </a:moveTo>
                  <a:cubicBezTo>
                    <a:pt x="1401" y="795"/>
                    <a:pt x="1489" y="920"/>
                    <a:pt x="1639" y="920"/>
                  </a:cubicBezTo>
                  <a:cubicBezTo>
                    <a:pt x="1801" y="920"/>
                    <a:pt x="1876" y="795"/>
                    <a:pt x="1926" y="708"/>
                  </a:cubicBezTo>
                  <a:lnTo>
                    <a:pt x="2940" y="66"/>
                  </a:lnTo>
                  <a:cubicBezTo>
                    <a:pt x="3042" y="0"/>
                    <a:pt x="3142" y="16"/>
                    <a:pt x="3204" y="78"/>
                  </a:cubicBezTo>
                  <a:cubicBezTo>
                    <a:pt x="3267" y="140"/>
                    <a:pt x="3312" y="264"/>
                    <a:pt x="3072" y="444"/>
                  </a:cubicBezTo>
                  <a:lnTo>
                    <a:pt x="2139" y="1081"/>
                  </a:lnTo>
                  <a:lnTo>
                    <a:pt x="2476" y="2372"/>
                  </a:lnTo>
                  <a:lnTo>
                    <a:pt x="2251" y="2435"/>
                  </a:lnTo>
                  <a:lnTo>
                    <a:pt x="2614" y="3589"/>
                  </a:lnTo>
                  <a:cubicBezTo>
                    <a:pt x="2651" y="3751"/>
                    <a:pt x="2639" y="3863"/>
                    <a:pt x="2539" y="3925"/>
                  </a:cubicBezTo>
                  <a:cubicBezTo>
                    <a:pt x="2401" y="3962"/>
                    <a:pt x="2289" y="3863"/>
                    <a:pt x="2226" y="3689"/>
                  </a:cubicBezTo>
                  <a:cubicBezTo>
                    <a:pt x="2101" y="3453"/>
                    <a:pt x="1876" y="2720"/>
                    <a:pt x="1789" y="2534"/>
                  </a:cubicBezTo>
                  <a:lnTo>
                    <a:pt x="1414" y="2534"/>
                  </a:lnTo>
                  <a:cubicBezTo>
                    <a:pt x="1339" y="2770"/>
                    <a:pt x="1151" y="3465"/>
                    <a:pt x="1051" y="3689"/>
                  </a:cubicBezTo>
                  <a:cubicBezTo>
                    <a:pt x="1001" y="3838"/>
                    <a:pt x="914" y="3950"/>
                    <a:pt x="789" y="3925"/>
                  </a:cubicBezTo>
                  <a:cubicBezTo>
                    <a:pt x="714" y="3875"/>
                    <a:pt x="614" y="3838"/>
                    <a:pt x="676" y="3577"/>
                  </a:cubicBezTo>
                  <a:lnTo>
                    <a:pt x="1001" y="2459"/>
                  </a:lnTo>
                  <a:lnTo>
                    <a:pt x="751" y="2397"/>
                  </a:lnTo>
                  <a:lnTo>
                    <a:pt x="1126" y="1081"/>
                  </a:lnTo>
                  <a:lnTo>
                    <a:pt x="139" y="497"/>
                  </a:lnTo>
                  <a:cubicBezTo>
                    <a:pt x="54" y="402"/>
                    <a:pt x="0" y="342"/>
                    <a:pt x="60" y="180"/>
                  </a:cubicBezTo>
                  <a:cubicBezTo>
                    <a:pt x="186" y="102"/>
                    <a:pt x="214" y="112"/>
                    <a:pt x="389" y="162"/>
                  </a:cubicBezTo>
                  <a:lnTo>
                    <a:pt x="1376" y="696"/>
                  </a:lnTo>
                  <a:close/>
                </a:path>
              </a:pathLst>
            </a:custGeom>
            <a:solidFill>
              <a:srgbClr val="FEE3AC"/>
            </a:solidFill>
            <a:ln w="19050" cmpd="sng">
              <a:round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2" dir="t"/>
            </a:scene3d>
            <a:sp3d extrusionH="87300" prstMaterial="legacyMetal">
              <a:bevelT w="13500" h="13500" prst="angle"/>
              <a:bevelB w="13500" h="13500" prst="angle"/>
              <a:extrusionClr>
                <a:srgbClr val="FFB219"/>
              </a:extrusionClr>
            </a:sp3d>
          </p:spPr>
          <p:txBody>
            <a:bodyPr>
              <a:flatTx/>
            </a:bodyPr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0" name="Group 163"/>
          <p:cNvGrpSpPr>
            <a:grpSpLocks/>
          </p:cNvGrpSpPr>
          <p:nvPr/>
        </p:nvGrpSpPr>
        <p:grpSpPr bwMode="auto">
          <a:xfrm rot="291726">
            <a:off x="1838891" y="3361542"/>
            <a:ext cx="1055420" cy="1154530"/>
            <a:chOff x="1971" y="2318"/>
            <a:chExt cx="482" cy="596"/>
          </a:xfrm>
        </p:grpSpPr>
        <p:sp>
          <p:nvSpPr>
            <p:cNvPr id="31" name="Oval 164"/>
            <p:cNvSpPr>
              <a:spLocks noChangeArrowheads="1"/>
            </p:cNvSpPr>
            <p:nvPr/>
          </p:nvSpPr>
          <p:spPr bwMode="gray">
            <a:xfrm>
              <a:off x="2149" y="2318"/>
              <a:ext cx="126" cy="123"/>
            </a:xfrm>
            <a:prstGeom prst="ellipse">
              <a:avLst/>
            </a:prstGeom>
            <a:solidFill>
              <a:srgbClr val="FFCC00"/>
            </a:solidFill>
            <a:ln w="19050">
              <a:round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2" dir="t"/>
            </a:scene3d>
            <a:sp3d extrusionH="36500" prstMaterial="legacyMatte">
              <a:bevelT w="13500" h="13500" prst="angle"/>
              <a:bevelB w="13500" h="13500" prst="angle"/>
              <a:extrusionClr>
                <a:srgbClr val="FFB219"/>
              </a:extrusionClr>
            </a:sp3d>
          </p:spPr>
          <p:txBody>
            <a:bodyPr wrap="none" anchor="ctr">
              <a:flatTx/>
            </a:bodyPr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2" name="Freeform 165"/>
            <p:cNvSpPr>
              <a:spLocks/>
            </p:cNvSpPr>
            <p:nvPr/>
          </p:nvSpPr>
          <p:spPr bwMode="gray">
            <a:xfrm>
              <a:off x="1971" y="2336"/>
              <a:ext cx="482" cy="578"/>
            </a:xfrm>
            <a:custGeom>
              <a:avLst/>
              <a:gdLst/>
              <a:ahLst/>
              <a:cxnLst>
                <a:cxn ang="0">
                  <a:pos x="1376" y="696"/>
                </a:cxn>
                <a:cxn ang="0">
                  <a:pos x="1639" y="920"/>
                </a:cxn>
                <a:cxn ang="0">
                  <a:pos x="1926" y="708"/>
                </a:cxn>
                <a:cxn ang="0">
                  <a:pos x="2940" y="66"/>
                </a:cxn>
                <a:cxn ang="0">
                  <a:pos x="3204" y="78"/>
                </a:cxn>
                <a:cxn ang="0">
                  <a:pos x="3072" y="444"/>
                </a:cxn>
                <a:cxn ang="0">
                  <a:pos x="2139" y="1081"/>
                </a:cxn>
                <a:cxn ang="0">
                  <a:pos x="2476" y="2372"/>
                </a:cxn>
                <a:cxn ang="0">
                  <a:pos x="2251" y="2435"/>
                </a:cxn>
                <a:cxn ang="0">
                  <a:pos x="2614" y="3589"/>
                </a:cxn>
                <a:cxn ang="0">
                  <a:pos x="2539" y="3925"/>
                </a:cxn>
                <a:cxn ang="0">
                  <a:pos x="2226" y="3689"/>
                </a:cxn>
                <a:cxn ang="0">
                  <a:pos x="1789" y="2534"/>
                </a:cxn>
                <a:cxn ang="0">
                  <a:pos x="1414" y="2534"/>
                </a:cxn>
                <a:cxn ang="0">
                  <a:pos x="1051" y="3689"/>
                </a:cxn>
                <a:cxn ang="0">
                  <a:pos x="789" y="3925"/>
                </a:cxn>
                <a:cxn ang="0">
                  <a:pos x="676" y="3577"/>
                </a:cxn>
                <a:cxn ang="0">
                  <a:pos x="1001" y="2459"/>
                </a:cxn>
                <a:cxn ang="0">
                  <a:pos x="751" y="2397"/>
                </a:cxn>
                <a:cxn ang="0">
                  <a:pos x="1126" y="1081"/>
                </a:cxn>
                <a:cxn ang="0">
                  <a:pos x="139" y="497"/>
                </a:cxn>
                <a:cxn ang="0">
                  <a:pos x="60" y="180"/>
                </a:cxn>
                <a:cxn ang="0">
                  <a:pos x="389" y="162"/>
                </a:cxn>
                <a:cxn ang="0">
                  <a:pos x="1376" y="696"/>
                </a:cxn>
              </a:cxnLst>
              <a:rect l="0" t="0" r="r" b="b"/>
              <a:pathLst>
                <a:path w="3312" h="3962">
                  <a:moveTo>
                    <a:pt x="1376" y="696"/>
                  </a:moveTo>
                  <a:cubicBezTo>
                    <a:pt x="1401" y="795"/>
                    <a:pt x="1489" y="920"/>
                    <a:pt x="1639" y="920"/>
                  </a:cubicBezTo>
                  <a:cubicBezTo>
                    <a:pt x="1801" y="920"/>
                    <a:pt x="1876" y="795"/>
                    <a:pt x="1926" y="708"/>
                  </a:cubicBezTo>
                  <a:lnTo>
                    <a:pt x="2940" y="66"/>
                  </a:lnTo>
                  <a:cubicBezTo>
                    <a:pt x="3042" y="0"/>
                    <a:pt x="3142" y="16"/>
                    <a:pt x="3204" y="78"/>
                  </a:cubicBezTo>
                  <a:cubicBezTo>
                    <a:pt x="3267" y="140"/>
                    <a:pt x="3312" y="264"/>
                    <a:pt x="3072" y="444"/>
                  </a:cubicBezTo>
                  <a:lnTo>
                    <a:pt x="2139" y="1081"/>
                  </a:lnTo>
                  <a:lnTo>
                    <a:pt x="2476" y="2372"/>
                  </a:lnTo>
                  <a:lnTo>
                    <a:pt x="2251" y="2435"/>
                  </a:lnTo>
                  <a:lnTo>
                    <a:pt x="2614" y="3589"/>
                  </a:lnTo>
                  <a:cubicBezTo>
                    <a:pt x="2651" y="3751"/>
                    <a:pt x="2639" y="3863"/>
                    <a:pt x="2539" y="3925"/>
                  </a:cubicBezTo>
                  <a:cubicBezTo>
                    <a:pt x="2401" y="3962"/>
                    <a:pt x="2289" y="3863"/>
                    <a:pt x="2226" y="3689"/>
                  </a:cubicBezTo>
                  <a:cubicBezTo>
                    <a:pt x="2101" y="3453"/>
                    <a:pt x="1876" y="2720"/>
                    <a:pt x="1789" y="2534"/>
                  </a:cubicBezTo>
                  <a:lnTo>
                    <a:pt x="1414" y="2534"/>
                  </a:lnTo>
                  <a:cubicBezTo>
                    <a:pt x="1339" y="2770"/>
                    <a:pt x="1151" y="3465"/>
                    <a:pt x="1051" y="3689"/>
                  </a:cubicBezTo>
                  <a:cubicBezTo>
                    <a:pt x="1001" y="3838"/>
                    <a:pt x="914" y="3950"/>
                    <a:pt x="789" y="3925"/>
                  </a:cubicBezTo>
                  <a:cubicBezTo>
                    <a:pt x="714" y="3875"/>
                    <a:pt x="614" y="3838"/>
                    <a:pt x="676" y="3577"/>
                  </a:cubicBezTo>
                  <a:lnTo>
                    <a:pt x="1001" y="2459"/>
                  </a:lnTo>
                  <a:lnTo>
                    <a:pt x="751" y="2397"/>
                  </a:lnTo>
                  <a:lnTo>
                    <a:pt x="1126" y="1081"/>
                  </a:lnTo>
                  <a:lnTo>
                    <a:pt x="139" y="497"/>
                  </a:lnTo>
                  <a:cubicBezTo>
                    <a:pt x="54" y="402"/>
                    <a:pt x="0" y="342"/>
                    <a:pt x="60" y="180"/>
                  </a:cubicBezTo>
                  <a:cubicBezTo>
                    <a:pt x="186" y="102"/>
                    <a:pt x="214" y="112"/>
                    <a:pt x="389" y="162"/>
                  </a:cubicBezTo>
                  <a:lnTo>
                    <a:pt x="1376" y="696"/>
                  </a:lnTo>
                  <a:close/>
                </a:path>
              </a:pathLst>
            </a:custGeom>
            <a:solidFill>
              <a:srgbClr val="FFCC00"/>
            </a:solidFill>
            <a:ln w="19050" cmpd="sng">
              <a:round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2" dir="t"/>
            </a:scene3d>
            <a:sp3d extrusionH="36500" prstMaterial="legacyMatte">
              <a:bevelT w="13500" h="13500" prst="angle"/>
              <a:bevelB w="13500" h="13500" prst="angle"/>
              <a:extrusionClr>
                <a:srgbClr val="FFB219"/>
              </a:extrusionClr>
            </a:sp3d>
          </p:spPr>
          <p:txBody>
            <a:bodyPr>
              <a:flatTx/>
            </a:bodyPr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3" name="Group 166"/>
          <p:cNvGrpSpPr>
            <a:grpSpLocks/>
          </p:cNvGrpSpPr>
          <p:nvPr/>
        </p:nvGrpSpPr>
        <p:grpSpPr bwMode="auto">
          <a:xfrm rot="363836">
            <a:off x="6357712" y="3440675"/>
            <a:ext cx="1056999" cy="1057290"/>
            <a:chOff x="1971" y="2318"/>
            <a:chExt cx="482" cy="596"/>
          </a:xfrm>
        </p:grpSpPr>
        <p:sp>
          <p:nvSpPr>
            <p:cNvPr id="34" name="Oval 167"/>
            <p:cNvSpPr>
              <a:spLocks noChangeArrowheads="1"/>
            </p:cNvSpPr>
            <p:nvPr/>
          </p:nvSpPr>
          <p:spPr bwMode="gray">
            <a:xfrm>
              <a:off x="2149" y="2318"/>
              <a:ext cx="126" cy="123"/>
            </a:xfrm>
            <a:prstGeom prst="ellipse">
              <a:avLst/>
            </a:prstGeom>
            <a:solidFill>
              <a:srgbClr val="CC9900"/>
            </a:solidFill>
            <a:ln w="19050">
              <a:round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Normal2" dir="t"/>
            </a:scene3d>
            <a:sp3d extrusionH="11100" prstMaterial="legacyMatte">
              <a:bevelT w="13500" h="13500" prst="angle"/>
              <a:bevelB w="13500" h="13500" prst="angle"/>
              <a:extrusionClr>
                <a:srgbClr val="FFB219"/>
              </a:extrusionClr>
            </a:sp3d>
          </p:spPr>
          <p:txBody>
            <a:bodyPr wrap="none" anchor="ctr">
              <a:flatTx/>
            </a:bodyPr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5" name="Freeform 168"/>
            <p:cNvSpPr>
              <a:spLocks/>
            </p:cNvSpPr>
            <p:nvPr/>
          </p:nvSpPr>
          <p:spPr bwMode="gray">
            <a:xfrm>
              <a:off x="1971" y="2336"/>
              <a:ext cx="482" cy="578"/>
            </a:xfrm>
            <a:custGeom>
              <a:avLst/>
              <a:gdLst/>
              <a:ahLst/>
              <a:cxnLst>
                <a:cxn ang="0">
                  <a:pos x="1376" y="696"/>
                </a:cxn>
                <a:cxn ang="0">
                  <a:pos x="1639" y="920"/>
                </a:cxn>
                <a:cxn ang="0">
                  <a:pos x="1926" y="708"/>
                </a:cxn>
                <a:cxn ang="0">
                  <a:pos x="2940" y="66"/>
                </a:cxn>
                <a:cxn ang="0">
                  <a:pos x="3204" y="78"/>
                </a:cxn>
                <a:cxn ang="0">
                  <a:pos x="3072" y="444"/>
                </a:cxn>
                <a:cxn ang="0">
                  <a:pos x="2139" y="1081"/>
                </a:cxn>
                <a:cxn ang="0">
                  <a:pos x="2476" y="2372"/>
                </a:cxn>
                <a:cxn ang="0">
                  <a:pos x="2251" y="2435"/>
                </a:cxn>
                <a:cxn ang="0">
                  <a:pos x="2614" y="3589"/>
                </a:cxn>
                <a:cxn ang="0">
                  <a:pos x="2539" y="3925"/>
                </a:cxn>
                <a:cxn ang="0">
                  <a:pos x="2226" y="3689"/>
                </a:cxn>
                <a:cxn ang="0">
                  <a:pos x="1789" y="2534"/>
                </a:cxn>
                <a:cxn ang="0">
                  <a:pos x="1414" y="2534"/>
                </a:cxn>
                <a:cxn ang="0">
                  <a:pos x="1051" y="3689"/>
                </a:cxn>
                <a:cxn ang="0">
                  <a:pos x="789" y="3925"/>
                </a:cxn>
                <a:cxn ang="0">
                  <a:pos x="676" y="3577"/>
                </a:cxn>
                <a:cxn ang="0">
                  <a:pos x="1001" y="2459"/>
                </a:cxn>
                <a:cxn ang="0">
                  <a:pos x="751" y="2397"/>
                </a:cxn>
                <a:cxn ang="0">
                  <a:pos x="1126" y="1081"/>
                </a:cxn>
                <a:cxn ang="0">
                  <a:pos x="139" y="497"/>
                </a:cxn>
                <a:cxn ang="0">
                  <a:pos x="60" y="180"/>
                </a:cxn>
                <a:cxn ang="0">
                  <a:pos x="389" y="162"/>
                </a:cxn>
                <a:cxn ang="0">
                  <a:pos x="1376" y="696"/>
                </a:cxn>
              </a:cxnLst>
              <a:rect l="0" t="0" r="r" b="b"/>
              <a:pathLst>
                <a:path w="3312" h="3962">
                  <a:moveTo>
                    <a:pt x="1376" y="696"/>
                  </a:moveTo>
                  <a:cubicBezTo>
                    <a:pt x="1401" y="795"/>
                    <a:pt x="1489" y="920"/>
                    <a:pt x="1639" y="920"/>
                  </a:cubicBezTo>
                  <a:cubicBezTo>
                    <a:pt x="1801" y="920"/>
                    <a:pt x="1876" y="795"/>
                    <a:pt x="1926" y="708"/>
                  </a:cubicBezTo>
                  <a:lnTo>
                    <a:pt x="2940" y="66"/>
                  </a:lnTo>
                  <a:cubicBezTo>
                    <a:pt x="3042" y="0"/>
                    <a:pt x="3142" y="16"/>
                    <a:pt x="3204" y="78"/>
                  </a:cubicBezTo>
                  <a:cubicBezTo>
                    <a:pt x="3267" y="140"/>
                    <a:pt x="3312" y="264"/>
                    <a:pt x="3072" y="444"/>
                  </a:cubicBezTo>
                  <a:lnTo>
                    <a:pt x="2139" y="1081"/>
                  </a:lnTo>
                  <a:lnTo>
                    <a:pt x="2476" y="2372"/>
                  </a:lnTo>
                  <a:lnTo>
                    <a:pt x="2251" y="2435"/>
                  </a:lnTo>
                  <a:lnTo>
                    <a:pt x="2614" y="3589"/>
                  </a:lnTo>
                  <a:cubicBezTo>
                    <a:pt x="2651" y="3751"/>
                    <a:pt x="2639" y="3863"/>
                    <a:pt x="2539" y="3925"/>
                  </a:cubicBezTo>
                  <a:cubicBezTo>
                    <a:pt x="2401" y="3962"/>
                    <a:pt x="2289" y="3863"/>
                    <a:pt x="2226" y="3689"/>
                  </a:cubicBezTo>
                  <a:cubicBezTo>
                    <a:pt x="2101" y="3453"/>
                    <a:pt x="1876" y="2720"/>
                    <a:pt x="1789" y="2534"/>
                  </a:cubicBezTo>
                  <a:lnTo>
                    <a:pt x="1414" y="2534"/>
                  </a:lnTo>
                  <a:cubicBezTo>
                    <a:pt x="1339" y="2770"/>
                    <a:pt x="1151" y="3465"/>
                    <a:pt x="1051" y="3689"/>
                  </a:cubicBezTo>
                  <a:cubicBezTo>
                    <a:pt x="1001" y="3838"/>
                    <a:pt x="914" y="3950"/>
                    <a:pt x="789" y="3925"/>
                  </a:cubicBezTo>
                  <a:cubicBezTo>
                    <a:pt x="714" y="3875"/>
                    <a:pt x="614" y="3838"/>
                    <a:pt x="676" y="3577"/>
                  </a:cubicBezTo>
                  <a:lnTo>
                    <a:pt x="1001" y="2459"/>
                  </a:lnTo>
                  <a:lnTo>
                    <a:pt x="751" y="2397"/>
                  </a:lnTo>
                  <a:lnTo>
                    <a:pt x="1126" y="1081"/>
                  </a:lnTo>
                  <a:lnTo>
                    <a:pt x="139" y="497"/>
                  </a:lnTo>
                  <a:cubicBezTo>
                    <a:pt x="54" y="402"/>
                    <a:pt x="0" y="342"/>
                    <a:pt x="60" y="180"/>
                  </a:cubicBezTo>
                  <a:cubicBezTo>
                    <a:pt x="186" y="102"/>
                    <a:pt x="214" y="112"/>
                    <a:pt x="389" y="162"/>
                  </a:cubicBezTo>
                  <a:lnTo>
                    <a:pt x="1376" y="696"/>
                  </a:lnTo>
                  <a:close/>
                </a:path>
              </a:pathLst>
            </a:custGeom>
            <a:solidFill>
              <a:srgbClr val="CC9900"/>
            </a:solidFill>
            <a:ln w="19050" cmpd="sng">
              <a:round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Normal2" dir="t"/>
            </a:scene3d>
            <a:sp3d extrusionH="11100" prstMaterial="legacyMatte">
              <a:bevelT w="13500" h="13500" prst="angle"/>
              <a:bevelB w="13500" h="13500" prst="angle"/>
              <a:extrusionClr>
                <a:srgbClr val="FFB219"/>
              </a:extrusionClr>
            </a:sp3d>
          </p:spPr>
          <p:txBody>
            <a:bodyPr>
              <a:flatTx/>
            </a:bodyPr>
            <a:lstStyle/>
            <a:p>
              <a:endParaRPr lang="en-GB">
                <a:latin typeface="Calibri" pitchFamily="34" charset="0"/>
                <a:cs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0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0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0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30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0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0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0" grpId="0" animBg="1"/>
      <p:bldP spid="430106" grpId="0" animBg="1"/>
      <p:bldP spid="430098" grpId="0"/>
      <p:bldP spid="430104" grpId="0"/>
      <p:bldP spid="430114" grpId="0" animBg="1"/>
      <p:bldP spid="430103" grpId="0"/>
      <p:bldP spid="430115" grpId="0" animBg="1"/>
      <p:bldP spid="430097" grpId="0"/>
      <p:bldP spid="2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674" name="Titolo 1"/>
          <p:cNvSpPr>
            <a:spLocks noGrp="1"/>
          </p:cNvSpPr>
          <p:nvPr>
            <p:ph type="title"/>
          </p:nvPr>
        </p:nvSpPr>
        <p:spPr>
          <a:xfrm>
            <a:off x="698500" y="17463"/>
            <a:ext cx="8445500" cy="862012"/>
          </a:xfrm>
        </p:spPr>
        <p:txBody>
          <a:bodyPr/>
          <a:lstStyle/>
          <a:p>
            <a:pPr eaLnBrk="1" hangingPunct="1"/>
            <a:r>
              <a:rPr lang="it-IT" sz="3600" dirty="0" err="1" smtClean="0"/>
              <a:t>Furture</a:t>
            </a:r>
            <a:r>
              <a:rPr lang="it-IT" sz="3600" dirty="0" smtClean="0"/>
              <a:t> Works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09600" y="1943100"/>
            <a:ext cx="80645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it-IT" sz="2800" b="0" dirty="0" smtClean="0">
              <a:latin typeface="Calibri" pitchFamily="34" charset="0"/>
              <a:cs typeface="Calibri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Improve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the performance 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obtained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by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testing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different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solvers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constraint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techniques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l">
              <a:buFont typeface="Arial" pitchFamily="34" charset="0"/>
              <a:buChar char="•"/>
            </a:pPr>
            <a:endParaRPr lang="it-IT" sz="2800" b="0" dirty="0" smtClean="0">
              <a:latin typeface="Calibri" pitchFamily="34" charset="0"/>
              <a:cs typeface="Calibri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Implement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-conflict-free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l-GR" sz="2800" b="0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-stable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l-GR" sz="2800" b="0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-admissible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l-GR" sz="2800" b="0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-complete 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partitions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in 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Jacop</a:t>
            </a:r>
            <a:endParaRPr lang="it-IT" sz="2800" b="0" dirty="0" smtClean="0">
              <a:latin typeface="Calibri" pitchFamily="34" charset="0"/>
              <a:cs typeface="Calibri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it-IT" sz="2800" b="0" dirty="0" smtClean="0">
              <a:latin typeface="Calibri" pitchFamily="34" charset="0"/>
              <a:cs typeface="Calibri" pitchFamily="34" charset="0"/>
            </a:endParaRPr>
          </a:p>
          <a:p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674" name="Titolo 1"/>
          <p:cNvSpPr>
            <a:spLocks noGrp="1"/>
          </p:cNvSpPr>
          <p:nvPr>
            <p:ph type="title"/>
          </p:nvPr>
        </p:nvSpPr>
        <p:spPr>
          <a:xfrm>
            <a:off x="698500" y="17463"/>
            <a:ext cx="8445500" cy="862012"/>
          </a:xfrm>
        </p:spPr>
        <p:txBody>
          <a:bodyPr/>
          <a:lstStyle/>
          <a:p>
            <a:pPr eaLnBrk="1" hangingPunct="1"/>
            <a:r>
              <a:rPr lang="it-IT" sz="3600" dirty="0" err="1" smtClean="0"/>
              <a:t>References</a:t>
            </a:r>
            <a:endParaRPr lang="it-IT" sz="36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393700" y="1168400"/>
            <a:ext cx="83185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>
                <a:latin typeface="Calibri" pitchFamily="34" charset="0"/>
                <a:cs typeface="Calibri" pitchFamily="34" charset="0"/>
              </a:rPr>
              <a:t>1. L. </a:t>
            </a:r>
            <a:r>
              <a:rPr lang="en-US" b="0" dirty="0" err="1" smtClean="0">
                <a:latin typeface="Calibri" pitchFamily="34" charset="0"/>
                <a:cs typeface="Calibri" pitchFamily="34" charset="0"/>
              </a:rPr>
              <a:t>Amgoud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. An argumentation-based model for reasoning about coalition </a:t>
            </a:r>
            <a:r>
              <a:rPr lang="en-US" b="0" dirty="0" err="1" smtClean="0">
                <a:latin typeface="Calibri" pitchFamily="34" charset="0"/>
                <a:cs typeface="Calibri" pitchFamily="34" charset="0"/>
              </a:rPr>
              <a:t>struc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tures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. In </a:t>
            </a:r>
            <a:r>
              <a:rPr lang="it-IT" b="0" i="1" dirty="0" smtClean="0">
                <a:latin typeface="Calibri" pitchFamily="34" charset="0"/>
                <a:cs typeface="Calibri" pitchFamily="34" charset="0"/>
              </a:rPr>
              <a:t>ArgMAS05, volume 4049 </a:t>
            </a:r>
            <a:r>
              <a:rPr lang="it-IT" b="0" i="1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b="0" i="1" dirty="0" smtClean="0">
                <a:latin typeface="Calibri" pitchFamily="34" charset="0"/>
                <a:cs typeface="Calibri" pitchFamily="34" charset="0"/>
              </a:rPr>
              <a:t> LNCS, </a:t>
            </a:r>
            <a:r>
              <a:rPr lang="it-IT" b="0" i="1" dirty="0" err="1" smtClean="0">
                <a:latin typeface="Calibri" pitchFamily="34" charset="0"/>
                <a:cs typeface="Calibri" pitchFamily="34" charset="0"/>
              </a:rPr>
              <a:t>pages</a:t>
            </a:r>
            <a:r>
              <a:rPr lang="it-IT" b="0" i="1" dirty="0" smtClean="0">
                <a:latin typeface="Calibri" pitchFamily="34" charset="0"/>
                <a:cs typeface="Calibri" pitchFamily="34" charset="0"/>
              </a:rPr>
              <a:t> 217{228. </a:t>
            </a:r>
            <a:r>
              <a:rPr lang="it-IT" b="0" i="1" dirty="0" err="1" smtClean="0">
                <a:latin typeface="Calibri" pitchFamily="34" charset="0"/>
                <a:cs typeface="Calibri" pitchFamily="34" charset="0"/>
              </a:rPr>
              <a:t>Springer</a:t>
            </a:r>
            <a:r>
              <a:rPr lang="it-IT" b="0" i="1" dirty="0" smtClean="0">
                <a:latin typeface="Calibri" pitchFamily="34" charset="0"/>
                <a:cs typeface="Calibri" pitchFamily="34" charset="0"/>
              </a:rPr>
              <a:t>, 2005.</a:t>
            </a:r>
          </a:p>
          <a:p>
            <a:pPr algn="l"/>
            <a:r>
              <a:rPr lang="en-US" b="0" dirty="0" smtClean="0">
                <a:latin typeface="Calibri" pitchFamily="34" charset="0"/>
                <a:cs typeface="Calibri" pitchFamily="34" charset="0"/>
              </a:rPr>
              <a:t>2. K. R. Apt and A. </a:t>
            </a:r>
            <a:r>
              <a:rPr lang="en-US" b="0" dirty="0" err="1" smtClean="0">
                <a:latin typeface="Calibri" pitchFamily="34" charset="0"/>
                <a:cs typeface="Calibri" pitchFamily="34" charset="0"/>
              </a:rPr>
              <a:t>Witzel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. A generic approach to coalition formation. </a:t>
            </a:r>
            <a:r>
              <a:rPr lang="en-US" b="0" i="1" dirty="0" err="1" smtClean="0">
                <a:latin typeface="Calibri" pitchFamily="34" charset="0"/>
                <a:cs typeface="Calibri" pitchFamily="34" charset="0"/>
              </a:rPr>
              <a:t>CoRR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abs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/0709.0435, 2007.</a:t>
            </a:r>
          </a:p>
          <a:p>
            <a:pPr algn="l"/>
            <a:r>
              <a:rPr lang="en-US" b="0" dirty="0" smtClean="0">
                <a:latin typeface="Calibri" pitchFamily="34" charset="0"/>
                <a:cs typeface="Calibri" pitchFamily="34" charset="0"/>
              </a:rPr>
              <a:t>3. S. </a:t>
            </a:r>
            <a:r>
              <a:rPr lang="en-US" b="0" dirty="0" err="1" smtClean="0">
                <a:latin typeface="Calibri" pitchFamily="34" charset="0"/>
                <a:cs typeface="Calibri" pitchFamily="34" charset="0"/>
              </a:rPr>
              <a:t>Bistarelli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b="0" i="1" dirty="0" err="1" smtClean="0">
                <a:latin typeface="Calibri" pitchFamily="34" charset="0"/>
                <a:cs typeface="Calibri" pitchFamily="34" charset="0"/>
              </a:rPr>
              <a:t>Semirings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 for Soft Constraint Solving and Programming, volume 2962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b="0" i="1" dirty="0" smtClean="0">
                <a:latin typeface="Calibri" pitchFamily="34" charset="0"/>
                <a:cs typeface="Calibri" pitchFamily="34" charset="0"/>
              </a:rPr>
              <a:t>LNCS. </a:t>
            </a:r>
            <a:r>
              <a:rPr lang="it-IT" b="0" i="1" dirty="0" err="1" smtClean="0">
                <a:latin typeface="Calibri" pitchFamily="34" charset="0"/>
                <a:cs typeface="Calibri" pitchFamily="34" charset="0"/>
              </a:rPr>
              <a:t>Springer</a:t>
            </a:r>
            <a:r>
              <a:rPr lang="it-IT" b="0" i="1" dirty="0" smtClean="0">
                <a:latin typeface="Calibri" pitchFamily="34" charset="0"/>
                <a:cs typeface="Calibri" pitchFamily="34" charset="0"/>
              </a:rPr>
              <a:t>, 2004.</a:t>
            </a:r>
          </a:p>
          <a:p>
            <a:pPr algn="l"/>
            <a:r>
              <a:rPr lang="en-US" b="0" dirty="0" smtClean="0">
                <a:latin typeface="Calibri" pitchFamily="34" charset="0"/>
                <a:cs typeface="Calibri" pitchFamily="34" charset="0"/>
              </a:rPr>
              <a:t>4. S. </a:t>
            </a:r>
            <a:r>
              <a:rPr lang="en-US" b="0" dirty="0" err="1" smtClean="0">
                <a:latin typeface="Calibri" pitchFamily="34" charset="0"/>
                <a:cs typeface="Calibri" pitchFamily="34" charset="0"/>
              </a:rPr>
              <a:t>Bistarelli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, U. </a:t>
            </a:r>
            <a:r>
              <a:rPr lang="en-US" b="0" dirty="0" err="1" smtClean="0">
                <a:latin typeface="Calibri" pitchFamily="34" charset="0"/>
                <a:cs typeface="Calibri" pitchFamily="34" charset="0"/>
              </a:rPr>
              <a:t>Montanari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, and F. Rossi. </a:t>
            </a:r>
            <a:r>
              <a:rPr lang="en-US" b="0" dirty="0" err="1" smtClean="0">
                <a:latin typeface="Calibri" pitchFamily="34" charset="0"/>
                <a:cs typeface="Calibri" pitchFamily="34" charset="0"/>
              </a:rPr>
              <a:t>Semiring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-based Constraint Solving and Optimization. 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Journal of the ACM, 44(2):201{236, March </a:t>
            </a:r>
            <a:r>
              <a:rPr lang="en-US" sz="1700" b="0" i="1" dirty="0" smtClean="0">
                <a:latin typeface="Calibri" pitchFamily="34" charset="0"/>
                <a:cs typeface="Calibri" pitchFamily="34" charset="0"/>
              </a:rPr>
              <a:t>1997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l"/>
            <a:r>
              <a:rPr lang="it-IT" b="0" dirty="0" smtClean="0">
                <a:latin typeface="Calibri" pitchFamily="34" charset="0"/>
                <a:cs typeface="Calibri" pitchFamily="34" charset="0"/>
              </a:rPr>
              <a:t>5. S.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Bistarelli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and F. Santini. A common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computational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framework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for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semiring-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based argumentation systems. In 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ECAI'10, volume 215, pages 131{136. IOS Press, 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2010.</a:t>
            </a:r>
          </a:p>
          <a:p>
            <a:pPr algn="l"/>
            <a:r>
              <a:rPr lang="it-IT" b="0" dirty="0" smtClean="0">
                <a:latin typeface="Calibri" pitchFamily="34" charset="0"/>
                <a:cs typeface="Calibri" pitchFamily="34" charset="0"/>
              </a:rPr>
              <a:t>6. G.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Boella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, L.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van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der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Torre, and S.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Villata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. Social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viewpoints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for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arguing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about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coalitions. In 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PRIMA, volume 5357 of LNCS, pages 66{77. Springer, 2008.</a:t>
            </a:r>
          </a:p>
          <a:p>
            <a:pPr algn="l"/>
            <a:r>
              <a:rPr lang="en-US" b="0" dirty="0" smtClean="0">
                <a:latin typeface="Calibri" pitchFamily="34" charset="0"/>
                <a:cs typeface="Calibri" pitchFamily="34" charset="0"/>
              </a:rPr>
              <a:t>7. K. P. Bogart. 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Introductory </a:t>
            </a:r>
            <a:r>
              <a:rPr lang="en-US" b="0" i="1" dirty="0" err="1" smtClean="0">
                <a:latin typeface="Calibri" pitchFamily="34" charset="0"/>
                <a:cs typeface="Calibri" pitchFamily="34" charset="0"/>
              </a:rPr>
              <a:t>Combinatorics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. Academic Press, Inc., Orlando, FL,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USA, 2000.</a:t>
            </a:r>
          </a:p>
          <a:p>
            <a:pPr algn="l"/>
            <a:r>
              <a:rPr lang="en-US" b="0" dirty="0" smtClean="0">
                <a:latin typeface="Calibri" pitchFamily="34" charset="0"/>
                <a:cs typeface="Calibri" pitchFamily="34" charset="0"/>
              </a:rPr>
              <a:t>8. N. Bulling, J. Dix, and C. I. </a:t>
            </a:r>
            <a:r>
              <a:rPr lang="en-US" b="0" dirty="0" err="1" smtClean="0">
                <a:latin typeface="Calibri" pitchFamily="34" charset="0"/>
                <a:cs typeface="Calibri" pitchFamily="34" charset="0"/>
              </a:rPr>
              <a:t>Ches~nevar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b="0" dirty="0" err="1" smtClean="0">
                <a:latin typeface="Calibri" pitchFamily="34" charset="0"/>
                <a:cs typeface="Calibri" pitchFamily="34" charset="0"/>
              </a:rPr>
              <a:t>Modelling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 coalitions: </a:t>
            </a:r>
            <a:r>
              <a:rPr lang="en-US" b="0" dirty="0" err="1" smtClean="0">
                <a:latin typeface="Calibri" pitchFamily="34" charset="0"/>
                <a:cs typeface="Calibri" pitchFamily="34" charset="0"/>
              </a:rPr>
              <a:t>Atl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 + argumentation.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pages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681{688. IFAAMAS, 2008.</a:t>
            </a:r>
          </a:p>
          <a:p>
            <a:pPr algn="l"/>
            <a:r>
              <a:rPr lang="en-US" b="0" dirty="0" smtClean="0">
                <a:latin typeface="Calibri" pitchFamily="34" charset="0"/>
                <a:cs typeface="Calibri" pitchFamily="34" charset="0"/>
              </a:rPr>
              <a:t>9. P. M. Dung. On the acceptability of arguments and its fundamental role in</a:t>
            </a:r>
          </a:p>
          <a:p>
            <a:pPr algn="l"/>
            <a:r>
              <a:rPr lang="en-US" b="0" dirty="0" err="1" smtClean="0">
                <a:latin typeface="Calibri" pitchFamily="34" charset="0"/>
                <a:cs typeface="Calibri" pitchFamily="34" charset="0"/>
              </a:rPr>
              <a:t>nonmonotonic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 reasoning, logic programming and n-person games. </a:t>
            </a:r>
            <a:r>
              <a:rPr lang="en-US" b="0" i="1" dirty="0" err="1" smtClean="0">
                <a:latin typeface="Calibri" pitchFamily="34" charset="0"/>
                <a:cs typeface="Calibri" pitchFamily="34" charset="0"/>
              </a:rPr>
              <a:t>Artif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b="0" i="1" dirty="0" err="1" smtClean="0">
                <a:latin typeface="Calibri" pitchFamily="34" charset="0"/>
                <a:cs typeface="Calibri" pitchFamily="34" charset="0"/>
              </a:rPr>
              <a:t>Intell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.,</a:t>
            </a:r>
          </a:p>
          <a:p>
            <a:pPr algn="l"/>
            <a:r>
              <a:rPr lang="it-IT" b="0" dirty="0" smtClean="0">
                <a:latin typeface="Calibri" pitchFamily="34" charset="0"/>
                <a:cs typeface="Calibri" pitchFamily="34" charset="0"/>
              </a:rPr>
              <a:t>77(2):321{357, 1995.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/>
        </p:nvSpPr>
        <p:spPr bwMode="auto">
          <a:xfrm>
            <a:off x="244697" y="1107583"/>
            <a:ext cx="8706119" cy="552503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674" name="Titolo 1"/>
          <p:cNvSpPr>
            <a:spLocks noGrp="1"/>
          </p:cNvSpPr>
          <p:nvPr>
            <p:ph type="title"/>
          </p:nvPr>
        </p:nvSpPr>
        <p:spPr>
          <a:xfrm>
            <a:off x="698500" y="17463"/>
            <a:ext cx="8445500" cy="862012"/>
          </a:xfrm>
        </p:spPr>
        <p:txBody>
          <a:bodyPr/>
          <a:lstStyle/>
          <a:p>
            <a:pPr eaLnBrk="1" hangingPunct="1"/>
            <a:r>
              <a:rPr lang="it-IT" sz="3600" dirty="0" err="1" smtClean="0"/>
              <a:t>References</a:t>
            </a:r>
            <a:endParaRPr lang="it-IT" sz="36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330200" y="1155700"/>
            <a:ext cx="8547100" cy="5548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10. P. E. Dunne, A. Hunter, P. </a:t>
            </a:r>
            <a:r>
              <a:rPr lang="en-US" sz="1700" b="0" dirty="0" err="1" smtClean="0">
                <a:latin typeface="Calibri" pitchFamily="34" charset="0"/>
                <a:cs typeface="Calibri" pitchFamily="34" charset="0"/>
              </a:rPr>
              <a:t>McBurney</a:t>
            </a:r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, S. Parsons, and M. Wooldridge. Inconsistency tolerance in weighted argument systems. pages 851{858. IFAAMS, 2009.</a:t>
            </a:r>
          </a:p>
          <a:p>
            <a:pPr algn="l"/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11. W. D. Harvey and M. L. Ginsberg. Limited discrepancy search. In </a:t>
            </a:r>
            <a:r>
              <a:rPr lang="en-US" sz="1700" b="0" i="1" dirty="0" smtClean="0">
                <a:latin typeface="Calibri" pitchFamily="34" charset="0"/>
                <a:cs typeface="Calibri" pitchFamily="34" charset="0"/>
              </a:rPr>
              <a:t>IJCAI (1),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pages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 607{615, 1995.</a:t>
            </a:r>
          </a:p>
          <a:p>
            <a:pPr algn="l"/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12. B. </a:t>
            </a:r>
            <a:r>
              <a:rPr lang="en-US" sz="1700" b="0" dirty="0" err="1" smtClean="0">
                <a:latin typeface="Calibri" pitchFamily="34" charset="0"/>
                <a:cs typeface="Calibri" pitchFamily="34" charset="0"/>
              </a:rPr>
              <a:t>Horling</a:t>
            </a:r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 and V. Lesser. A survey of multi-agent organizational paradigms.</a:t>
            </a:r>
          </a:p>
          <a:p>
            <a:pPr algn="l"/>
            <a:r>
              <a:rPr lang="en-US" sz="1700" b="0" i="1" dirty="0" err="1" smtClean="0">
                <a:latin typeface="Calibri" pitchFamily="34" charset="0"/>
                <a:cs typeface="Calibri" pitchFamily="34" charset="0"/>
              </a:rPr>
              <a:t>Knowl</a:t>
            </a:r>
            <a:r>
              <a:rPr lang="en-US" sz="1700" b="0" i="1" dirty="0" smtClean="0">
                <a:latin typeface="Calibri" pitchFamily="34" charset="0"/>
                <a:cs typeface="Calibri" pitchFamily="34" charset="0"/>
              </a:rPr>
              <a:t>. Eng. Rev., 19(4):281{316, 2004.</a:t>
            </a:r>
          </a:p>
          <a:p>
            <a:pPr algn="l"/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13. G. </a:t>
            </a:r>
            <a:r>
              <a:rPr lang="en-US" sz="1700" b="0" dirty="0" err="1" smtClean="0">
                <a:latin typeface="Calibri" pitchFamily="34" charset="0"/>
                <a:cs typeface="Calibri" pitchFamily="34" charset="0"/>
              </a:rPr>
              <a:t>Katsirelos</a:t>
            </a:r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US" sz="1700" b="0" dirty="0" err="1" smtClean="0">
                <a:latin typeface="Calibri" pitchFamily="34" charset="0"/>
                <a:cs typeface="Calibri" pitchFamily="34" charset="0"/>
              </a:rPr>
              <a:t>T.Walsh</a:t>
            </a:r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. Dynamic symmetry breaking constraints. In </a:t>
            </a:r>
            <a:r>
              <a:rPr lang="en-US" sz="1700" b="0" i="1" dirty="0" smtClean="0">
                <a:latin typeface="Calibri" pitchFamily="34" charset="0"/>
                <a:cs typeface="Calibri" pitchFamily="34" charset="0"/>
              </a:rPr>
              <a:t>Workshop</a:t>
            </a:r>
          </a:p>
          <a:p>
            <a:pPr algn="l"/>
            <a:r>
              <a:rPr lang="en-US" sz="1700" b="0" i="1" dirty="0" smtClean="0">
                <a:latin typeface="Calibri" pitchFamily="34" charset="0"/>
                <a:cs typeface="Calibri" pitchFamily="34" charset="0"/>
              </a:rPr>
              <a:t>on Modeling and Solving Problems with Constraints (at ECAI08), pages 39{44.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Informal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 Proc., 2008.</a:t>
            </a:r>
          </a:p>
          <a:p>
            <a:pPr algn="l"/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14. J. Kleinberg. Navigation in a small world. </a:t>
            </a:r>
            <a:r>
              <a:rPr lang="en-US" sz="1700" b="0" i="1" dirty="0" smtClean="0">
                <a:latin typeface="Calibri" pitchFamily="34" charset="0"/>
                <a:cs typeface="Calibri" pitchFamily="34" charset="0"/>
              </a:rPr>
              <a:t>Nature, 406:845, 2000.</a:t>
            </a:r>
          </a:p>
          <a:p>
            <a:pPr algn="l"/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15. K.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Kuchcinski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 and R.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Szymanek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Jacop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 - java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constraint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programming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 solver,2001. http://jacop.osolpro.com/.</a:t>
            </a:r>
          </a:p>
          <a:p>
            <a:pPr algn="l"/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16. N.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Ohta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, V.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Conitzer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, R.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Ichimura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, Y.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Sakurai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, A.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Iwasaki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, and M.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Yokoo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Coalition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structure generation utilizing compact characteristic function representations. </a:t>
            </a:r>
            <a:r>
              <a:rPr lang="en-US" sz="1700" b="0" dirty="0" err="1" smtClean="0">
                <a:latin typeface="Calibri" pitchFamily="34" charset="0"/>
                <a:cs typeface="Calibri" pitchFamily="34" charset="0"/>
              </a:rPr>
              <a:t>In</a:t>
            </a:r>
            <a:r>
              <a:rPr lang="en-US" sz="1700" b="0" i="1" dirty="0" err="1" smtClean="0">
                <a:latin typeface="Calibri" pitchFamily="34" charset="0"/>
                <a:cs typeface="Calibri" pitchFamily="34" charset="0"/>
              </a:rPr>
              <a:t>CP</a:t>
            </a:r>
            <a:r>
              <a:rPr lang="en-US" sz="1700" b="0" i="1" dirty="0" smtClean="0">
                <a:latin typeface="Calibri" pitchFamily="34" charset="0"/>
                <a:cs typeface="Calibri" pitchFamily="34" charset="0"/>
              </a:rPr>
              <a:t>, volume 5732 of LNCS, pages 623{638. Springer, 2009.</a:t>
            </a:r>
          </a:p>
          <a:p>
            <a:pPr algn="l"/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17. J. </a:t>
            </a:r>
            <a:r>
              <a:rPr lang="en-US" sz="1700" b="0" dirty="0" err="1" smtClean="0">
                <a:latin typeface="Calibri" pitchFamily="34" charset="0"/>
                <a:cs typeface="Calibri" pitchFamily="34" charset="0"/>
              </a:rPr>
              <a:t>O'Madadhain</a:t>
            </a:r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, D. Fisher, S. White, and Y. </a:t>
            </a:r>
            <a:r>
              <a:rPr lang="en-US" sz="1700" b="0" dirty="0" err="1" smtClean="0">
                <a:latin typeface="Calibri" pitchFamily="34" charset="0"/>
                <a:cs typeface="Calibri" pitchFamily="34" charset="0"/>
              </a:rPr>
              <a:t>Boey</a:t>
            </a:r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. The JUNG (Java Universal Network/Graph) framework. Technical report, UC Irvine, 2003.</a:t>
            </a:r>
          </a:p>
          <a:p>
            <a:pPr algn="l"/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18. F. Rossi, P. van </a:t>
            </a:r>
            <a:r>
              <a:rPr lang="en-US" sz="1700" b="0" dirty="0" err="1" smtClean="0">
                <a:latin typeface="Calibri" pitchFamily="34" charset="0"/>
                <a:cs typeface="Calibri" pitchFamily="34" charset="0"/>
              </a:rPr>
              <a:t>Beek</a:t>
            </a:r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, and T. Walsh. </a:t>
            </a:r>
            <a:r>
              <a:rPr lang="en-US" sz="1700" b="0" i="1" dirty="0" smtClean="0">
                <a:latin typeface="Calibri" pitchFamily="34" charset="0"/>
                <a:cs typeface="Calibri" pitchFamily="34" charset="0"/>
              </a:rPr>
              <a:t>Handbook of Constraint Programming. Else</a:t>
            </a:r>
            <a:r>
              <a:rPr lang="it-IT" sz="1700" b="0" dirty="0" err="1" smtClean="0">
                <a:latin typeface="Calibri" pitchFamily="34" charset="0"/>
                <a:cs typeface="Calibri" pitchFamily="34" charset="0"/>
              </a:rPr>
              <a:t>vier</a:t>
            </a:r>
            <a:r>
              <a:rPr lang="it-IT" sz="1700" b="0" dirty="0" smtClean="0">
                <a:latin typeface="Calibri" pitchFamily="34" charset="0"/>
                <a:cs typeface="Calibri" pitchFamily="34" charset="0"/>
              </a:rPr>
              <a:t> Science Inc., NY, USA, 2006.</a:t>
            </a:r>
          </a:p>
          <a:p>
            <a:pPr algn="l"/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19. O. </a:t>
            </a:r>
            <a:r>
              <a:rPr lang="en-US" sz="1700" b="0" dirty="0" err="1" smtClean="0">
                <a:latin typeface="Calibri" pitchFamily="34" charset="0"/>
                <a:cs typeface="Calibri" pitchFamily="34" charset="0"/>
              </a:rPr>
              <a:t>Shehory</a:t>
            </a:r>
            <a:r>
              <a:rPr lang="en-US" sz="1700" b="0" dirty="0" smtClean="0">
                <a:latin typeface="Calibri" pitchFamily="34" charset="0"/>
                <a:cs typeface="Calibri" pitchFamily="34" charset="0"/>
              </a:rPr>
              <a:t> and S. Kraus. Task allocation via coalition formation among au</a:t>
            </a:r>
            <a:r>
              <a:rPr lang="fr-FR" sz="1700" b="0" dirty="0" err="1" smtClean="0">
                <a:latin typeface="Calibri" pitchFamily="34" charset="0"/>
                <a:cs typeface="Calibri" pitchFamily="34" charset="0"/>
              </a:rPr>
              <a:t>tonomous</a:t>
            </a:r>
            <a:r>
              <a:rPr lang="fr-FR" sz="1700" b="0" dirty="0" smtClean="0">
                <a:latin typeface="Calibri" pitchFamily="34" charset="0"/>
                <a:cs typeface="Calibri" pitchFamily="34" charset="0"/>
              </a:rPr>
              <a:t> agents. In </a:t>
            </a:r>
            <a:r>
              <a:rPr lang="fr-FR" sz="1700" b="0" i="1" dirty="0" smtClean="0">
                <a:latin typeface="Calibri" pitchFamily="34" charset="0"/>
                <a:cs typeface="Calibri" pitchFamily="34" charset="0"/>
              </a:rPr>
              <a:t>IJCAI (1), pages 655{661, 1995.</a:t>
            </a:r>
            <a:endParaRPr lang="it-IT" sz="1700" b="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491"/>
          <p:cNvSpPr>
            <a:spLocks noChangeArrowheads="1" noChangeShapeType="1" noTextEdit="1"/>
          </p:cNvSpPr>
          <p:nvPr/>
        </p:nvSpPr>
        <p:spPr bwMode="gray">
          <a:xfrm>
            <a:off x="1433285" y="2682648"/>
            <a:ext cx="5915025" cy="904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25"/>
              </a:avLst>
            </a:prstTxWarp>
          </a:bodyPr>
          <a:lstStyle/>
          <a:p>
            <a:r>
              <a:rPr lang="en-GB" sz="3600" kern="10" dirty="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prstShdw prst="shdw13" dist="53882" dir="2700000">
                    <a:srgbClr val="000000">
                      <a:alpha val="50000"/>
                    </a:srgbClr>
                  </a:prstShdw>
                </a:effectLst>
                <a:latin typeface="Arial Black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47" name="AutoShape 391"/>
          <p:cNvSpPr>
            <a:spLocks noChangeArrowheads="1"/>
          </p:cNvSpPr>
          <p:nvPr/>
        </p:nvSpPr>
        <p:spPr bwMode="gray">
          <a:xfrm>
            <a:off x="802592" y="1086383"/>
            <a:ext cx="5817149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8982" name="Text Box 326"/>
          <p:cNvSpPr txBox="1">
            <a:spLocks noChangeArrowheads="1"/>
          </p:cNvSpPr>
          <p:nvPr/>
        </p:nvSpPr>
        <p:spPr bwMode="gray">
          <a:xfrm>
            <a:off x="1412192" y="1194333"/>
            <a:ext cx="4640866" cy="41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Dung Argumentation Framework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37" name="Oval 381"/>
          <p:cNvSpPr>
            <a:spLocks noChangeArrowheads="1"/>
          </p:cNvSpPr>
          <p:nvPr/>
        </p:nvSpPr>
        <p:spPr bwMode="gray">
          <a:xfrm>
            <a:off x="718455" y="1049560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36" name="Text Box 380"/>
          <p:cNvSpPr txBox="1">
            <a:spLocks noChangeArrowheads="1"/>
          </p:cNvSpPr>
          <p:nvPr/>
        </p:nvSpPr>
        <p:spPr bwMode="gray">
          <a:xfrm>
            <a:off x="750205" y="1157510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Verdana" pitchFamily="34" charset="0"/>
              </a:rPr>
              <a:t>01</a:t>
            </a:r>
          </a:p>
        </p:txBody>
      </p:sp>
      <p:sp>
        <p:nvSpPr>
          <p:cNvPr id="199049" name="AutoShape 393"/>
          <p:cNvSpPr>
            <a:spLocks noChangeArrowheads="1"/>
          </p:cNvSpPr>
          <p:nvPr/>
        </p:nvSpPr>
        <p:spPr bwMode="gray">
          <a:xfrm>
            <a:off x="802591" y="1863161"/>
            <a:ext cx="5842907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0" name="Text Box 394"/>
          <p:cNvSpPr txBox="1">
            <a:spLocks noChangeArrowheads="1"/>
          </p:cNvSpPr>
          <p:nvPr/>
        </p:nvSpPr>
        <p:spPr bwMode="gray">
          <a:xfrm>
            <a:off x="1412192" y="1971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Semirings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and Soft Constraints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1" name="Oval 395"/>
          <p:cNvSpPr>
            <a:spLocks noChangeArrowheads="1"/>
          </p:cNvSpPr>
          <p:nvPr/>
        </p:nvSpPr>
        <p:spPr bwMode="gray">
          <a:xfrm>
            <a:off x="718455" y="1839216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2" name="Text Box 396"/>
          <p:cNvSpPr txBox="1">
            <a:spLocks noChangeArrowheads="1"/>
          </p:cNvSpPr>
          <p:nvPr/>
        </p:nvSpPr>
        <p:spPr bwMode="gray">
          <a:xfrm>
            <a:off x="750205" y="1934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02</a:t>
            </a:r>
          </a:p>
        </p:txBody>
      </p:sp>
      <p:sp>
        <p:nvSpPr>
          <p:cNvPr id="199053" name="AutoShape 397"/>
          <p:cNvSpPr>
            <a:spLocks noChangeArrowheads="1"/>
          </p:cNvSpPr>
          <p:nvPr/>
        </p:nvSpPr>
        <p:spPr bwMode="gray">
          <a:xfrm>
            <a:off x="802591" y="2673992"/>
            <a:ext cx="5817149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4" name="Text Box 398"/>
          <p:cNvSpPr txBox="1">
            <a:spLocks noChangeArrowheads="1"/>
          </p:cNvSpPr>
          <p:nvPr/>
        </p:nvSpPr>
        <p:spPr bwMode="gray">
          <a:xfrm>
            <a:off x="1412192" y="2781942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Extension to Coalitions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5" name="Oval 399"/>
          <p:cNvSpPr>
            <a:spLocks noChangeArrowheads="1"/>
          </p:cNvSpPr>
          <p:nvPr/>
        </p:nvSpPr>
        <p:spPr bwMode="gray">
          <a:xfrm>
            <a:off x="718455" y="2637168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6" name="Text Box 400"/>
          <p:cNvSpPr txBox="1">
            <a:spLocks noChangeArrowheads="1"/>
          </p:cNvSpPr>
          <p:nvPr/>
        </p:nvSpPr>
        <p:spPr bwMode="gray">
          <a:xfrm>
            <a:off x="750205" y="2745118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03</a:t>
            </a:r>
          </a:p>
        </p:txBody>
      </p:sp>
      <p:sp>
        <p:nvSpPr>
          <p:cNvPr id="199057" name="AutoShape 401"/>
          <p:cNvSpPr>
            <a:spLocks noChangeArrowheads="1"/>
          </p:cNvSpPr>
          <p:nvPr/>
        </p:nvSpPr>
        <p:spPr bwMode="gray">
          <a:xfrm>
            <a:off x="802592" y="3481290"/>
            <a:ext cx="5881543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8" name="Text Box 402"/>
          <p:cNvSpPr txBox="1">
            <a:spLocks noChangeArrowheads="1"/>
          </p:cNvSpPr>
          <p:nvPr/>
        </p:nvSpPr>
        <p:spPr bwMode="gray">
          <a:xfrm>
            <a:off x="1412192" y="3589240"/>
            <a:ext cx="496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Weighted Partitions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9" name="Oval 403"/>
          <p:cNvSpPr>
            <a:spLocks noChangeArrowheads="1"/>
          </p:cNvSpPr>
          <p:nvPr/>
        </p:nvSpPr>
        <p:spPr bwMode="gray">
          <a:xfrm>
            <a:off x="718455" y="3444466"/>
            <a:ext cx="600075" cy="615950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60" name="Text Box 404"/>
          <p:cNvSpPr txBox="1">
            <a:spLocks noChangeArrowheads="1"/>
          </p:cNvSpPr>
          <p:nvPr/>
        </p:nvSpPr>
        <p:spPr bwMode="gray">
          <a:xfrm>
            <a:off x="750205" y="3552416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04</a:t>
            </a:r>
          </a:p>
        </p:txBody>
      </p:sp>
      <p:sp>
        <p:nvSpPr>
          <p:cNvPr id="199067" name="Rectangle 411"/>
          <p:cNvSpPr>
            <a:spLocks noGrp="1" noChangeArrowheads="1"/>
          </p:cNvSpPr>
          <p:nvPr>
            <p:ph type="title"/>
          </p:nvPr>
        </p:nvSpPr>
        <p:spPr>
          <a:xfrm>
            <a:off x="1" y="17463"/>
            <a:ext cx="9144000" cy="862012"/>
          </a:xfrm>
        </p:spPr>
        <p:txBody>
          <a:bodyPr/>
          <a:lstStyle/>
          <a:p>
            <a:r>
              <a:rPr lang="en-US" sz="4000" dirty="0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42" name="AutoShape 391"/>
          <p:cNvSpPr>
            <a:spLocks noChangeArrowheads="1"/>
          </p:cNvSpPr>
          <p:nvPr/>
        </p:nvSpPr>
        <p:spPr bwMode="gray">
          <a:xfrm>
            <a:off x="774686" y="4278190"/>
            <a:ext cx="5845055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326"/>
          <p:cNvSpPr txBox="1">
            <a:spLocks noChangeArrowheads="1"/>
          </p:cNvSpPr>
          <p:nvPr/>
        </p:nvSpPr>
        <p:spPr bwMode="gray">
          <a:xfrm>
            <a:off x="1384285" y="4386140"/>
            <a:ext cx="48748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Mapping Partition Problems to SCSPs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Oval 381"/>
          <p:cNvSpPr>
            <a:spLocks noChangeArrowheads="1"/>
          </p:cNvSpPr>
          <p:nvPr/>
        </p:nvSpPr>
        <p:spPr bwMode="gray">
          <a:xfrm>
            <a:off x="690549" y="4241367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380"/>
          <p:cNvSpPr txBox="1">
            <a:spLocks noChangeArrowheads="1"/>
          </p:cNvSpPr>
          <p:nvPr/>
        </p:nvSpPr>
        <p:spPr bwMode="gray">
          <a:xfrm>
            <a:off x="722299" y="4349317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05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7" name="AutoShape 393"/>
          <p:cNvSpPr>
            <a:spLocks noChangeArrowheads="1"/>
          </p:cNvSpPr>
          <p:nvPr/>
        </p:nvSpPr>
        <p:spPr bwMode="gray">
          <a:xfrm>
            <a:off x="761807" y="5126161"/>
            <a:ext cx="5857934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394"/>
          <p:cNvSpPr txBox="1">
            <a:spLocks noChangeArrowheads="1"/>
          </p:cNvSpPr>
          <p:nvPr/>
        </p:nvSpPr>
        <p:spPr bwMode="gray">
          <a:xfrm>
            <a:off x="1371407" y="5234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Implementation in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Jacop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Oval 395"/>
          <p:cNvSpPr>
            <a:spLocks noChangeArrowheads="1"/>
          </p:cNvSpPr>
          <p:nvPr/>
        </p:nvSpPr>
        <p:spPr bwMode="gray">
          <a:xfrm>
            <a:off x="677670" y="5089337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96"/>
          <p:cNvSpPr txBox="1">
            <a:spLocks noChangeArrowheads="1"/>
          </p:cNvSpPr>
          <p:nvPr/>
        </p:nvSpPr>
        <p:spPr bwMode="gray">
          <a:xfrm>
            <a:off x="709420" y="5197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06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7" name="AutoShape 397"/>
          <p:cNvSpPr>
            <a:spLocks noChangeArrowheads="1"/>
          </p:cNvSpPr>
          <p:nvPr/>
        </p:nvSpPr>
        <p:spPr bwMode="gray">
          <a:xfrm>
            <a:off x="748928" y="5937538"/>
            <a:ext cx="5896571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398"/>
          <p:cNvSpPr txBox="1">
            <a:spLocks noChangeArrowheads="1"/>
          </p:cNvSpPr>
          <p:nvPr/>
        </p:nvSpPr>
        <p:spPr bwMode="gray">
          <a:xfrm>
            <a:off x="1358529" y="6045488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Summary and Future 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Oval 399"/>
          <p:cNvSpPr>
            <a:spLocks noChangeArrowheads="1"/>
          </p:cNvSpPr>
          <p:nvPr/>
        </p:nvSpPr>
        <p:spPr bwMode="gray">
          <a:xfrm>
            <a:off x="664792" y="5900714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400"/>
          <p:cNvSpPr txBox="1">
            <a:spLocks noChangeArrowheads="1"/>
          </p:cNvSpPr>
          <p:nvPr/>
        </p:nvSpPr>
        <p:spPr bwMode="gray">
          <a:xfrm>
            <a:off x="696542" y="6008664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07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47" name="AutoShape 391"/>
          <p:cNvSpPr>
            <a:spLocks noChangeArrowheads="1"/>
          </p:cNvSpPr>
          <p:nvPr/>
        </p:nvSpPr>
        <p:spPr bwMode="gray">
          <a:xfrm>
            <a:off x="802592" y="1086383"/>
            <a:ext cx="5817149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8982" name="Text Box 326"/>
          <p:cNvSpPr txBox="1">
            <a:spLocks noChangeArrowheads="1"/>
          </p:cNvSpPr>
          <p:nvPr/>
        </p:nvSpPr>
        <p:spPr bwMode="gray">
          <a:xfrm>
            <a:off x="1412192" y="1194333"/>
            <a:ext cx="4640866" cy="41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Dung Argumentation Framework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37" name="Oval 381"/>
          <p:cNvSpPr>
            <a:spLocks noChangeArrowheads="1"/>
          </p:cNvSpPr>
          <p:nvPr/>
        </p:nvSpPr>
        <p:spPr bwMode="gray">
          <a:xfrm>
            <a:off x="718455" y="1049560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36" name="Text Box 380"/>
          <p:cNvSpPr txBox="1">
            <a:spLocks noChangeArrowheads="1"/>
          </p:cNvSpPr>
          <p:nvPr/>
        </p:nvSpPr>
        <p:spPr bwMode="gray">
          <a:xfrm>
            <a:off x="750205" y="1157510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Verdana" pitchFamily="34" charset="0"/>
              </a:rPr>
              <a:t>01</a:t>
            </a:r>
          </a:p>
        </p:txBody>
      </p:sp>
      <p:sp>
        <p:nvSpPr>
          <p:cNvPr id="199049" name="AutoShape 393"/>
          <p:cNvSpPr>
            <a:spLocks noChangeArrowheads="1"/>
          </p:cNvSpPr>
          <p:nvPr/>
        </p:nvSpPr>
        <p:spPr bwMode="gray">
          <a:xfrm>
            <a:off x="802591" y="1863161"/>
            <a:ext cx="5842907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0" name="Text Box 394"/>
          <p:cNvSpPr txBox="1">
            <a:spLocks noChangeArrowheads="1"/>
          </p:cNvSpPr>
          <p:nvPr/>
        </p:nvSpPr>
        <p:spPr bwMode="gray">
          <a:xfrm>
            <a:off x="1412192" y="1971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Semirings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and Soft Constraints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1" name="Oval 395"/>
          <p:cNvSpPr>
            <a:spLocks noChangeArrowheads="1"/>
          </p:cNvSpPr>
          <p:nvPr/>
        </p:nvSpPr>
        <p:spPr bwMode="gray">
          <a:xfrm>
            <a:off x="718455" y="1839216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2" name="Text Box 396"/>
          <p:cNvSpPr txBox="1">
            <a:spLocks noChangeArrowheads="1"/>
          </p:cNvSpPr>
          <p:nvPr/>
        </p:nvSpPr>
        <p:spPr bwMode="gray">
          <a:xfrm>
            <a:off x="750205" y="1934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02</a:t>
            </a:r>
          </a:p>
        </p:txBody>
      </p:sp>
      <p:sp>
        <p:nvSpPr>
          <p:cNvPr id="199053" name="AutoShape 397"/>
          <p:cNvSpPr>
            <a:spLocks noChangeArrowheads="1"/>
          </p:cNvSpPr>
          <p:nvPr/>
        </p:nvSpPr>
        <p:spPr bwMode="gray">
          <a:xfrm>
            <a:off x="802591" y="2673992"/>
            <a:ext cx="5817149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4" name="Text Box 398"/>
          <p:cNvSpPr txBox="1">
            <a:spLocks noChangeArrowheads="1"/>
          </p:cNvSpPr>
          <p:nvPr/>
        </p:nvSpPr>
        <p:spPr bwMode="gray">
          <a:xfrm>
            <a:off x="1412192" y="2781942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Extension to Coalitions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5" name="Oval 399"/>
          <p:cNvSpPr>
            <a:spLocks noChangeArrowheads="1"/>
          </p:cNvSpPr>
          <p:nvPr/>
        </p:nvSpPr>
        <p:spPr bwMode="gray">
          <a:xfrm>
            <a:off x="718455" y="2637168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6" name="Text Box 400"/>
          <p:cNvSpPr txBox="1">
            <a:spLocks noChangeArrowheads="1"/>
          </p:cNvSpPr>
          <p:nvPr/>
        </p:nvSpPr>
        <p:spPr bwMode="gray">
          <a:xfrm>
            <a:off x="750205" y="2745118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03</a:t>
            </a:r>
          </a:p>
        </p:txBody>
      </p:sp>
      <p:sp>
        <p:nvSpPr>
          <p:cNvPr id="199057" name="AutoShape 401"/>
          <p:cNvSpPr>
            <a:spLocks noChangeArrowheads="1"/>
          </p:cNvSpPr>
          <p:nvPr/>
        </p:nvSpPr>
        <p:spPr bwMode="gray">
          <a:xfrm>
            <a:off x="802592" y="3481290"/>
            <a:ext cx="5881543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58" name="Text Box 402"/>
          <p:cNvSpPr txBox="1">
            <a:spLocks noChangeArrowheads="1"/>
          </p:cNvSpPr>
          <p:nvPr/>
        </p:nvSpPr>
        <p:spPr bwMode="gray">
          <a:xfrm>
            <a:off x="1412192" y="3589240"/>
            <a:ext cx="496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Weighted Partitions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9059" name="Oval 403"/>
          <p:cNvSpPr>
            <a:spLocks noChangeArrowheads="1"/>
          </p:cNvSpPr>
          <p:nvPr/>
        </p:nvSpPr>
        <p:spPr bwMode="gray">
          <a:xfrm>
            <a:off x="718455" y="3444466"/>
            <a:ext cx="600075" cy="615950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9060" name="Text Box 404"/>
          <p:cNvSpPr txBox="1">
            <a:spLocks noChangeArrowheads="1"/>
          </p:cNvSpPr>
          <p:nvPr/>
        </p:nvSpPr>
        <p:spPr bwMode="gray">
          <a:xfrm>
            <a:off x="750205" y="3552416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Verdana" pitchFamily="34" charset="0"/>
              </a:rPr>
              <a:t>04</a:t>
            </a:r>
          </a:p>
        </p:txBody>
      </p:sp>
      <p:sp>
        <p:nvSpPr>
          <p:cNvPr id="199067" name="Rectangle 411"/>
          <p:cNvSpPr>
            <a:spLocks noGrp="1" noChangeArrowheads="1"/>
          </p:cNvSpPr>
          <p:nvPr>
            <p:ph type="title"/>
          </p:nvPr>
        </p:nvSpPr>
        <p:spPr>
          <a:xfrm>
            <a:off x="1" y="17463"/>
            <a:ext cx="9144000" cy="862012"/>
          </a:xfrm>
        </p:spPr>
        <p:txBody>
          <a:bodyPr/>
          <a:lstStyle/>
          <a:p>
            <a:r>
              <a:rPr lang="en-US" sz="4000" dirty="0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42" name="AutoShape 391"/>
          <p:cNvSpPr>
            <a:spLocks noChangeArrowheads="1"/>
          </p:cNvSpPr>
          <p:nvPr/>
        </p:nvSpPr>
        <p:spPr bwMode="gray">
          <a:xfrm>
            <a:off x="774686" y="4278190"/>
            <a:ext cx="5845055" cy="5984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326"/>
          <p:cNvSpPr txBox="1">
            <a:spLocks noChangeArrowheads="1"/>
          </p:cNvSpPr>
          <p:nvPr/>
        </p:nvSpPr>
        <p:spPr bwMode="gray">
          <a:xfrm>
            <a:off x="1384285" y="4386140"/>
            <a:ext cx="48748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Mapping Partition Problems to SCSPs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Oval 381"/>
          <p:cNvSpPr>
            <a:spLocks noChangeArrowheads="1"/>
          </p:cNvSpPr>
          <p:nvPr/>
        </p:nvSpPr>
        <p:spPr bwMode="gray">
          <a:xfrm>
            <a:off x="690549" y="4241367"/>
            <a:ext cx="600075" cy="615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380"/>
          <p:cNvSpPr txBox="1">
            <a:spLocks noChangeArrowheads="1"/>
          </p:cNvSpPr>
          <p:nvPr/>
        </p:nvSpPr>
        <p:spPr bwMode="gray">
          <a:xfrm>
            <a:off x="722299" y="4349317"/>
            <a:ext cx="53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05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7" name="AutoShape 393"/>
          <p:cNvSpPr>
            <a:spLocks noChangeArrowheads="1"/>
          </p:cNvSpPr>
          <p:nvPr/>
        </p:nvSpPr>
        <p:spPr bwMode="gray">
          <a:xfrm>
            <a:off x="761807" y="5126161"/>
            <a:ext cx="5857934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394"/>
          <p:cNvSpPr txBox="1">
            <a:spLocks noChangeArrowheads="1"/>
          </p:cNvSpPr>
          <p:nvPr/>
        </p:nvSpPr>
        <p:spPr bwMode="gray">
          <a:xfrm>
            <a:off x="1371407" y="5234111"/>
            <a:ext cx="46795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Implementation in </a:t>
            </a:r>
            <a:r>
              <a:rPr lang="en-US" sz="2000" b="0" dirty="0" err="1" smtClean="0">
                <a:latin typeface="Calibri" pitchFamily="34" charset="0"/>
                <a:cs typeface="Calibri" pitchFamily="34" charset="0"/>
              </a:rPr>
              <a:t>Jacop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Oval 395"/>
          <p:cNvSpPr>
            <a:spLocks noChangeArrowheads="1"/>
          </p:cNvSpPr>
          <p:nvPr/>
        </p:nvSpPr>
        <p:spPr bwMode="gray">
          <a:xfrm>
            <a:off x="677670" y="5089337"/>
            <a:ext cx="600075" cy="615950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96"/>
          <p:cNvSpPr txBox="1">
            <a:spLocks noChangeArrowheads="1"/>
          </p:cNvSpPr>
          <p:nvPr/>
        </p:nvSpPr>
        <p:spPr bwMode="gray">
          <a:xfrm>
            <a:off x="709420" y="5197287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06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7" name="AutoShape 397"/>
          <p:cNvSpPr>
            <a:spLocks noChangeArrowheads="1"/>
          </p:cNvSpPr>
          <p:nvPr/>
        </p:nvSpPr>
        <p:spPr bwMode="gray">
          <a:xfrm>
            <a:off x="748928" y="5937538"/>
            <a:ext cx="5896571" cy="598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3372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398"/>
          <p:cNvSpPr txBox="1">
            <a:spLocks noChangeArrowheads="1"/>
          </p:cNvSpPr>
          <p:nvPr/>
        </p:nvSpPr>
        <p:spPr bwMode="gray">
          <a:xfrm>
            <a:off x="1358529" y="6045488"/>
            <a:ext cx="475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>
                <a:alpha val="20000"/>
              </a:schemeClr>
            </a:outer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Summary and Future Work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Oval 399"/>
          <p:cNvSpPr>
            <a:spLocks noChangeArrowheads="1"/>
          </p:cNvSpPr>
          <p:nvPr/>
        </p:nvSpPr>
        <p:spPr bwMode="gray">
          <a:xfrm>
            <a:off x="664792" y="5900714"/>
            <a:ext cx="600075" cy="61595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400"/>
          <p:cNvSpPr txBox="1">
            <a:spLocks noChangeArrowheads="1"/>
          </p:cNvSpPr>
          <p:nvPr/>
        </p:nvSpPr>
        <p:spPr bwMode="gray">
          <a:xfrm>
            <a:off x="696542" y="6008664"/>
            <a:ext cx="5318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</a:rPr>
              <a:t>07</a:t>
            </a: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gray">
          <a:xfrm rot="5400000" flipV="1">
            <a:off x="7512337" y="441838"/>
            <a:ext cx="739071" cy="1931827"/>
          </a:xfrm>
          <a:prstGeom prst="upArrow">
            <a:avLst>
              <a:gd name="adj1" fmla="val 65157"/>
              <a:gd name="adj2" fmla="val 48347"/>
            </a:avLst>
          </a:prstGeom>
          <a:gradFill rotWithShape="1">
            <a:gsLst>
              <a:gs pos="0">
                <a:srgbClr val="66CCFF"/>
              </a:gs>
              <a:gs pos="100000">
                <a:srgbClr val="FCFB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/>
        </p:nvSpPr>
        <p:spPr bwMode="auto">
          <a:xfrm>
            <a:off x="438149" y="1238250"/>
            <a:ext cx="5553075" cy="5048250"/>
          </a:xfrm>
          <a:prstGeom prst="rect">
            <a:avLst/>
          </a:prstGeom>
          <a:solidFill>
            <a:srgbClr val="F8F8F8">
              <a:alpha val="59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ttangolo 18"/>
          <p:cNvSpPr/>
          <p:nvPr/>
        </p:nvSpPr>
        <p:spPr bwMode="auto">
          <a:xfrm>
            <a:off x="6105525" y="1238251"/>
            <a:ext cx="2743200" cy="5029200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0887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>
                <a:solidFill>
                  <a:srgbClr val="FFFFFF"/>
                </a:solidFill>
              </a:rPr>
              <a:t>Dung Argumentation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4" name="Freccia in giù 3"/>
          <p:cNvSpPr/>
          <p:nvPr/>
        </p:nvSpPr>
        <p:spPr bwMode="auto">
          <a:xfrm>
            <a:off x="2241193" y="3985877"/>
            <a:ext cx="1315926" cy="1303450"/>
          </a:xfrm>
          <a:prstGeom prst="downArrow">
            <a:avLst>
              <a:gd name="adj1" fmla="val 23639"/>
              <a:gd name="adj2" fmla="val 3611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3161" y="5412882"/>
            <a:ext cx="516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Extension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:  a set </a:t>
            </a:r>
            <a:r>
              <a:rPr lang="it-IT" sz="2400" b="0" i="1" dirty="0" smtClean="0">
                <a:latin typeface="Calibri" pitchFamily="34" charset="0"/>
                <a:cs typeface="Calibri" pitchFamily="34" charset="0"/>
              </a:rPr>
              <a:t>B 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with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well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defined</a:t>
            </a:r>
            <a:r>
              <a:rPr lang="it-IT" sz="20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b="0" dirty="0" err="1" smtClean="0">
                <a:latin typeface="Calibri" pitchFamily="34" charset="0"/>
                <a:cs typeface="Calibri" pitchFamily="34" charset="0"/>
              </a:rPr>
              <a:t>properties</a:t>
            </a:r>
            <a:endParaRPr lang="it-IT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val 405"/>
          <p:cNvSpPr>
            <a:spLocks noChangeArrowheads="1"/>
          </p:cNvSpPr>
          <p:nvPr/>
        </p:nvSpPr>
        <p:spPr bwMode="gray">
          <a:xfrm>
            <a:off x="8238466" y="2636252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7" name="Oval 408"/>
          <p:cNvSpPr>
            <a:spLocks noChangeArrowheads="1"/>
          </p:cNvSpPr>
          <p:nvPr/>
        </p:nvSpPr>
        <p:spPr bwMode="gray">
          <a:xfrm>
            <a:off x="7950034" y="1659174"/>
            <a:ext cx="349250" cy="358775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8" name="Oval 406"/>
          <p:cNvSpPr>
            <a:spLocks noChangeArrowheads="1"/>
          </p:cNvSpPr>
          <p:nvPr/>
        </p:nvSpPr>
        <p:spPr bwMode="gray">
          <a:xfrm>
            <a:off x="6279399" y="2001802"/>
            <a:ext cx="349250" cy="358775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9" name="Oval 407"/>
          <p:cNvSpPr>
            <a:spLocks noChangeArrowheads="1"/>
          </p:cNvSpPr>
          <p:nvPr/>
        </p:nvSpPr>
        <p:spPr bwMode="gray">
          <a:xfrm>
            <a:off x="6923209" y="2602960"/>
            <a:ext cx="349250" cy="3587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b</a:t>
            </a:r>
            <a:endParaRPr lang="en-GB" dirty="0"/>
          </a:p>
        </p:txBody>
      </p:sp>
      <p:cxnSp>
        <p:nvCxnSpPr>
          <p:cNvPr id="10" name="Connettore 2 9"/>
          <p:cNvCxnSpPr>
            <a:stCxn id="8" idx="5"/>
            <a:endCxn id="9" idx="1"/>
          </p:cNvCxnSpPr>
          <p:nvPr/>
        </p:nvCxnSpPr>
        <p:spPr bwMode="auto">
          <a:xfrm rot="16200000" flipH="1">
            <a:off x="6602197" y="2283341"/>
            <a:ext cx="347465" cy="396854"/>
          </a:xfrm>
          <a:prstGeom prst="straightConnector1">
            <a:avLst/>
          </a:prstGeom>
          <a:ln>
            <a:solidFill>
              <a:srgbClr val="FFC000"/>
            </a:solidFill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>
            <a:stCxn id="9" idx="7"/>
            <a:endCxn id="7" idx="3"/>
          </p:cNvCxnSpPr>
          <p:nvPr/>
        </p:nvCxnSpPr>
        <p:spPr bwMode="auto">
          <a:xfrm rot="5400000" flipH="1" flipV="1">
            <a:off x="7266200" y="1920521"/>
            <a:ext cx="690093" cy="77986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6" idx="2"/>
            <a:endCxn id="9" idx="6"/>
          </p:cNvCxnSpPr>
          <p:nvPr/>
        </p:nvCxnSpPr>
        <p:spPr bwMode="auto">
          <a:xfrm rot="10800000">
            <a:off x="7272460" y="2782348"/>
            <a:ext cx="966007" cy="3329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6285383" y="3419073"/>
            <a:ext cx="2324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Nodes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arguments</a:t>
            </a:r>
            <a:endParaRPr lang="it-IT" b="0" dirty="0" smtClean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Edges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it-IT" b="0" dirty="0" err="1" smtClean="0">
                <a:latin typeface="Calibri" pitchFamily="34" charset="0"/>
                <a:cs typeface="Calibri" pitchFamily="34" charset="0"/>
              </a:rPr>
              <a:t>attack</a:t>
            </a:r>
            <a:r>
              <a:rPr lang="it-IT" b="0" dirty="0" smtClean="0">
                <a:latin typeface="Calibri" pitchFamily="34" charset="0"/>
                <a:cs typeface="Calibri" pitchFamily="34" charset="0"/>
              </a:rPr>
              <a:t> relations</a:t>
            </a:r>
            <a:endParaRPr lang="it-IT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Oval 406"/>
          <p:cNvSpPr>
            <a:spLocks noChangeArrowheads="1"/>
          </p:cNvSpPr>
          <p:nvPr/>
        </p:nvSpPr>
        <p:spPr bwMode="gray">
          <a:xfrm>
            <a:off x="6150594" y="5203178"/>
            <a:ext cx="701160" cy="734384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sz="1100" dirty="0" smtClean="0"/>
              <a:t>Sunny</a:t>
            </a:r>
            <a:endParaRPr lang="en-GB" sz="1100" dirty="0"/>
          </a:p>
        </p:txBody>
      </p:sp>
      <p:sp>
        <p:nvSpPr>
          <p:cNvPr id="22" name="Oval 407"/>
          <p:cNvSpPr>
            <a:spLocks noChangeArrowheads="1"/>
          </p:cNvSpPr>
          <p:nvPr/>
        </p:nvSpPr>
        <p:spPr bwMode="gray">
          <a:xfrm>
            <a:off x="7091283" y="5206233"/>
            <a:ext cx="762148" cy="763796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sz="1100" dirty="0" smtClean="0"/>
              <a:t>Rainy</a:t>
            </a:r>
          </a:p>
          <a:p>
            <a:r>
              <a:rPr lang="en-GB" sz="1100" dirty="0" smtClean="0"/>
              <a:t>and </a:t>
            </a:r>
          </a:p>
          <a:p>
            <a:r>
              <a:rPr lang="en-GB" sz="1100" dirty="0" smtClean="0"/>
              <a:t>Windy</a:t>
            </a:r>
            <a:endParaRPr lang="en-GB" sz="1100" dirty="0"/>
          </a:p>
        </p:txBody>
      </p:sp>
      <p:sp>
        <p:nvSpPr>
          <p:cNvPr id="23" name="Oval 405"/>
          <p:cNvSpPr>
            <a:spLocks noChangeArrowheads="1"/>
          </p:cNvSpPr>
          <p:nvPr/>
        </p:nvSpPr>
        <p:spPr bwMode="gray">
          <a:xfrm>
            <a:off x="8088697" y="5190081"/>
            <a:ext cx="702575" cy="78947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sz="1100" dirty="0" smtClean="0"/>
              <a:t>Mid </a:t>
            </a:r>
          </a:p>
          <a:p>
            <a:r>
              <a:rPr lang="en-GB" sz="1100" dirty="0" smtClean="0"/>
              <a:t>Breeze</a:t>
            </a:r>
            <a:endParaRPr lang="en-GB" sz="1100" dirty="0"/>
          </a:p>
        </p:txBody>
      </p:sp>
      <p:cxnSp>
        <p:nvCxnSpPr>
          <p:cNvPr id="31" name="Connettore 2 30"/>
          <p:cNvCxnSpPr/>
          <p:nvPr/>
        </p:nvCxnSpPr>
        <p:spPr bwMode="auto">
          <a:xfrm>
            <a:off x="6791325" y="5448300"/>
            <a:ext cx="342900" cy="9526"/>
          </a:xfrm>
          <a:prstGeom prst="straightConnector1">
            <a:avLst/>
          </a:prstGeom>
          <a:ln>
            <a:solidFill>
              <a:srgbClr val="FFC000"/>
            </a:solidFill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 bwMode="auto">
          <a:xfrm>
            <a:off x="7810500" y="5476875"/>
            <a:ext cx="3048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 bwMode="auto">
          <a:xfrm rot="10800000" flipV="1">
            <a:off x="7800978" y="5734049"/>
            <a:ext cx="314323" cy="952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 bwMode="auto">
          <a:xfrm rot="10800000" flipV="1">
            <a:off x="6762750" y="5692908"/>
            <a:ext cx="338060" cy="304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9558" name="Picture 6" descr="http://t0.gstatic.com/images?q=tbn:ANd9GcSh_Cw8GXT29mBpkiuIaSiGFV1q5XgLWO3eIx0Anh8XQIdVH3-kZ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4536" y="4752304"/>
            <a:ext cx="442019" cy="442019"/>
          </a:xfrm>
          <a:prstGeom prst="rect">
            <a:avLst/>
          </a:prstGeom>
          <a:noFill/>
        </p:spPr>
      </p:pic>
      <p:pic>
        <p:nvPicPr>
          <p:cNvPr id="279560" name="Picture 8" descr="http://www.easyvectors.com/assets/images/vectors/afbig/rainy-weather-clip-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9441" y="4813888"/>
            <a:ext cx="391553" cy="372206"/>
          </a:xfrm>
          <a:prstGeom prst="rect">
            <a:avLst/>
          </a:prstGeom>
          <a:noFill/>
        </p:spPr>
      </p:pic>
      <p:sp>
        <p:nvSpPr>
          <p:cNvPr id="58" name="Rettangolo 57"/>
          <p:cNvSpPr/>
          <p:nvPr/>
        </p:nvSpPr>
        <p:spPr bwMode="auto">
          <a:xfrm>
            <a:off x="425003" y="1249251"/>
            <a:ext cx="5563673" cy="515155"/>
          </a:xfrm>
          <a:prstGeom prst="rect">
            <a:avLst/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79562" name="Picture 10" descr="http://www.golfnow.com/img/AccuWeather/DailyIcons/3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65206" y="4698464"/>
            <a:ext cx="491722" cy="491722"/>
          </a:xfrm>
          <a:prstGeom prst="rect">
            <a:avLst/>
          </a:prstGeom>
          <a:noFill/>
        </p:spPr>
      </p:pic>
      <p:sp>
        <p:nvSpPr>
          <p:cNvPr id="250884" name="Rectangle 4"/>
          <p:cNvSpPr>
            <a:spLocks noChangeArrowheads="1"/>
          </p:cNvSpPr>
          <p:nvPr/>
        </p:nvSpPr>
        <p:spPr bwMode="auto">
          <a:xfrm>
            <a:off x="695460" y="1287887"/>
            <a:ext cx="4984124" cy="360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00050" indent="-400050" defTabSz="4343400">
              <a:spcBef>
                <a:spcPct val="20000"/>
              </a:spcBef>
              <a:tabLst>
                <a:tab pos="6858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Argumentation Framework (AF)</a:t>
            </a:r>
          </a:p>
          <a:p>
            <a:pPr marL="400050" indent="-400050" algn="l" defTabSz="4343400">
              <a:spcBef>
                <a:spcPct val="20000"/>
              </a:spcBef>
              <a:tabLst>
                <a:tab pos="685800" algn="l"/>
              </a:tabLst>
            </a:pPr>
            <a:endParaRPr lang="en-US" sz="2400" b="0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l" defTabSz="4343400">
              <a:spcBef>
                <a:spcPct val="20000"/>
              </a:spcBef>
              <a:tabLst>
                <a:tab pos="685800" algn="l"/>
              </a:tabLst>
            </a:pP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A pair (</a:t>
            </a:r>
            <a:r>
              <a:rPr lang="en-US" sz="2400" b="0" i="1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,R)</a:t>
            </a:r>
          </a:p>
          <a:p>
            <a:pPr marL="400050" indent="-400050" algn="l" defTabSz="4343400">
              <a:spcBef>
                <a:spcPct val="20000"/>
              </a:spcBef>
              <a:tabLst>
                <a:tab pos="685800" algn="l"/>
              </a:tabLst>
            </a:pPr>
            <a:r>
              <a:rPr lang="en-US" sz="2400" b="0" i="1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=set of Arguments</a:t>
            </a:r>
          </a:p>
          <a:p>
            <a:pPr marL="400050" indent="-400050" algn="l" defTabSz="4343400">
              <a:spcBef>
                <a:spcPct val="20000"/>
              </a:spcBef>
              <a:tabLst>
                <a:tab pos="685800" algn="l"/>
              </a:tabLst>
            </a:pPr>
            <a:r>
              <a:rPr lang="en-US" sz="2400" b="0" i="1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=binary relation R on A</a:t>
            </a:r>
          </a:p>
          <a:p>
            <a:pPr marL="400050" indent="-400050" algn="l" defTabSz="4343400">
              <a:spcBef>
                <a:spcPct val="20000"/>
              </a:spcBef>
              <a:tabLst>
                <a:tab pos="685800" algn="l"/>
              </a:tabLst>
            </a:pPr>
            <a:r>
              <a:rPr lang="en-US" sz="2400" b="0" dirty="0" err="1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0" i="1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err="1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 </a:t>
            </a:r>
            <a:r>
              <a:rPr lang="en-US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en-US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</a:t>
            </a:r>
            <a:r>
              <a:rPr lang="en-US" sz="2400" b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attacks </a:t>
            </a:r>
            <a:r>
              <a:rPr lang="en-US" sz="2400" b="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</a:t>
            </a:r>
            <a:r>
              <a:rPr lang="en-US" sz="2400" b="0" baseline="-250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j</a:t>
            </a:r>
            <a:endParaRPr lang="en-US" sz="2400" b="0" baseline="-25000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l" defTabSz="4343400">
              <a:spcBef>
                <a:spcPct val="20000"/>
              </a:spcBef>
              <a:tabLst>
                <a:tab pos="685800" algn="l"/>
              </a:tabLst>
            </a:pPr>
            <a:endParaRPr lang="en-US" sz="3200" b="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0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0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0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7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7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7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3" grpId="0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 bwMode="auto">
          <a:xfrm>
            <a:off x="438149" y="1238250"/>
            <a:ext cx="5553075" cy="5048250"/>
          </a:xfrm>
          <a:prstGeom prst="rect">
            <a:avLst/>
          </a:prstGeom>
          <a:solidFill>
            <a:srgbClr val="F8F8F8">
              <a:alpha val="59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Acceptable Extensions</a:t>
            </a:r>
            <a:endParaRPr lang="en-US" sz="4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925547" y="1725769"/>
            <a:ext cx="4489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Several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semantics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sz="2400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0" dirty="0" err="1" smtClean="0">
                <a:latin typeface="Calibri" pitchFamily="34" charset="0"/>
                <a:cs typeface="Calibri" pitchFamily="34" charset="0"/>
              </a:rPr>
              <a:t>acceptability</a:t>
            </a:r>
            <a:endParaRPr lang="it-IT" sz="24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932538" y="5188039"/>
            <a:ext cx="44972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acceptable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 set(s) (</a:t>
            </a:r>
            <a:r>
              <a:rPr lang="it-IT" sz="2800" b="0" dirty="0" err="1" smtClean="0">
                <a:latin typeface="Calibri" pitchFamily="34" charset="0"/>
                <a:cs typeface="Calibri" pitchFamily="34" charset="0"/>
              </a:rPr>
              <a:t>Extensions</a:t>
            </a:r>
            <a:r>
              <a:rPr lang="it-IT" sz="2800" b="0" dirty="0" smtClean="0">
                <a:latin typeface="Calibri" pitchFamily="34" charset="0"/>
                <a:cs typeface="Calibri" pitchFamily="34" charset="0"/>
              </a:rPr>
              <a:t>)</a:t>
            </a:r>
            <a:endParaRPr lang="it-IT" sz="28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gray">
          <a:xfrm flipV="1">
            <a:off x="2299061" y="2897744"/>
            <a:ext cx="1612900" cy="1493952"/>
          </a:xfrm>
          <a:prstGeom prst="upArrow">
            <a:avLst>
              <a:gd name="adj1" fmla="val 65157"/>
              <a:gd name="adj2" fmla="val 48347"/>
            </a:avLst>
          </a:prstGeom>
          <a:gradFill rotWithShape="1">
            <a:gsLst>
              <a:gs pos="0">
                <a:srgbClr val="66CCFF"/>
              </a:gs>
              <a:gs pos="100000">
                <a:srgbClr val="FCFB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ttangolo 7"/>
          <p:cNvSpPr/>
          <p:nvPr/>
        </p:nvSpPr>
        <p:spPr bwMode="auto">
          <a:xfrm>
            <a:off x="6131283" y="1225372"/>
            <a:ext cx="2743200" cy="5029200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405"/>
          <p:cNvSpPr>
            <a:spLocks noChangeArrowheads="1"/>
          </p:cNvSpPr>
          <p:nvPr/>
        </p:nvSpPr>
        <p:spPr bwMode="gray">
          <a:xfrm>
            <a:off x="8238466" y="2494583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10" name="Oval 408"/>
          <p:cNvSpPr>
            <a:spLocks noChangeArrowheads="1"/>
          </p:cNvSpPr>
          <p:nvPr/>
        </p:nvSpPr>
        <p:spPr bwMode="gray">
          <a:xfrm>
            <a:off x="7950034" y="1517505"/>
            <a:ext cx="349250" cy="358775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1" name="Oval 406"/>
          <p:cNvSpPr>
            <a:spLocks noChangeArrowheads="1"/>
          </p:cNvSpPr>
          <p:nvPr/>
        </p:nvSpPr>
        <p:spPr bwMode="gray">
          <a:xfrm>
            <a:off x="6279399" y="1860133"/>
            <a:ext cx="349250" cy="358775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5" name="Oval 407"/>
          <p:cNvSpPr>
            <a:spLocks noChangeArrowheads="1"/>
          </p:cNvSpPr>
          <p:nvPr/>
        </p:nvSpPr>
        <p:spPr bwMode="gray">
          <a:xfrm>
            <a:off x="6923209" y="2461291"/>
            <a:ext cx="349250" cy="3587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b</a:t>
            </a:r>
            <a:endParaRPr lang="en-GB" dirty="0"/>
          </a:p>
        </p:txBody>
      </p:sp>
      <p:cxnSp>
        <p:nvCxnSpPr>
          <p:cNvPr id="16" name="Connettore 2 15"/>
          <p:cNvCxnSpPr>
            <a:stCxn id="11" idx="5"/>
            <a:endCxn id="15" idx="1"/>
          </p:cNvCxnSpPr>
          <p:nvPr/>
        </p:nvCxnSpPr>
        <p:spPr bwMode="auto">
          <a:xfrm rot="16200000" flipH="1">
            <a:off x="6602197" y="2141672"/>
            <a:ext cx="347465" cy="396854"/>
          </a:xfrm>
          <a:prstGeom prst="straightConnector1">
            <a:avLst/>
          </a:prstGeom>
          <a:ln>
            <a:solidFill>
              <a:srgbClr val="FFC000"/>
            </a:solidFill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endCxn id="11" idx="6"/>
          </p:cNvCxnSpPr>
          <p:nvPr/>
        </p:nvCxnSpPr>
        <p:spPr bwMode="auto">
          <a:xfrm rot="10800000" flipV="1">
            <a:off x="6628649" y="1790161"/>
            <a:ext cx="1291858" cy="24935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9" idx="2"/>
            <a:endCxn id="15" idx="6"/>
          </p:cNvCxnSpPr>
          <p:nvPr/>
        </p:nvCxnSpPr>
        <p:spPr bwMode="auto">
          <a:xfrm rot="10800000">
            <a:off x="7272460" y="2640679"/>
            <a:ext cx="966007" cy="3329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AutoShape 11"/>
          <p:cNvSpPr>
            <a:spLocks noChangeArrowheads="1"/>
          </p:cNvSpPr>
          <p:nvPr/>
        </p:nvSpPr>
        <p:spPr bwMode="gray">
          <a:xfrm flipV="1">
            <a:off x="6727247" y="3025673"/>
            <a:ext cx="1612900" cy="1546326"/>
          </a:xfrm>
          <a:prstGeom prst="upArrow">
            <a:avLst>
              <a:gd name="adj1" fmla="val 65157"/>
              <a:gd name="adj2" fmla="val 48347"/>
            </a:avLst>
          </a:prstGeom>
          <a:gradFill rotWithShape="1">
            <a:gsLst>
              <a:gs pos="0">
                <a:srgbClr val="66CCFF"/>
              </a:gs>
              <a:gs pos="100000">
                <a:srgbClr val="FCFB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Oval 406"/>
          <p:cNvSpPr>
            <a:spLocks noChangeArrowheads="1"/>
          </p:cNvSpPr>
          <p:nvPr/>
        </p:nvSpPr>
        <p:spPr bwMode="gray">
          <a:xfrm>
            <a:off x="6393162" y="4987554"/>
            <a:ext cx="349250" cy="358775"/>
          </a:xfrm>
          <a:prstGeom prst="ellipse">
            <a:avLst/>
          </a:prstGeom>
          <a:solidFill>
            <a:schemeClr val="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40" name="Ovale 39"/>
          <p:cNvSpPr/>
          <p:nvPr/>
        </p:nvSpPr>
        <p:spPr bwMode="auto">
          <a:xfrm rot="21403638">
            <a:off x="7701671" y="4472654"/>
            <a:ext cx="991337" cy="163561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Oval 407"/>
          <p:cNvSpPr>
            <a:spLocks noChangeArrowheads="1"/>
          </p:cNvSpPr>
          <p:nvPr/>
        </p:nvSpPr>
        <p:spPr bwMode="gray">
          <a:xfrm>
            <a:off x="7036972" y="5588712"/>
            <a:ext cx="349250" cy="3587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b</a:t>
            </a:r>
            <a:endParaRPr lang="en-GB" dirty="0"/>
          </a:p>
        </p:txBody>
      </p:sp>
      <p:cxnSp>
        <p:nvCxnSpPr>
          <p:cNvPr id="37" name="Connettore 2 36"/>
          <p:cNvCxnSpPr>
            <a:stCxn id="35" idx="5"/>
            <a:endCxn id="36" idx="1"/>
          </p:cNvCxnSpPr>
          <p:nvPr/>
        </p:nvCxnSpPr>
        <p:spPr bwMode="auto">
          <a:xfrm rot="16200000" flipH="1">
            <a:off x="6715960" y="5269093"/>
            <a:ext cx="347465" cy="396854"/>
          </a:xfrm>
          <a:prstGeom prst="straightConnector1">
            <a:avLst/>
          </a:prstGeom>
          <a:ln>
            <a:solidFill>
              <a:srgbClr val="FFC000"/>
            </a:solidFill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endCxn id="35" idx="6"/>
          </p:cNvCxnSpPr>
          <p:nvPr/>
        </p:nvCxnSpPr>
        <p:spPr bwMode="auto">
          <a:xfrm rot="10800000" flipV="1">
            <a:off x="6742412" y="4917582"/>
            <a:ext cx="1291858" cy="24935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33" idx="2"/>
            <a:endCxn id="36" idx="6"/>
          </p:cNvCxnSpPr>
          <p:nvPr/>
        </p:nvCxnSpPr>
        <p:spPr bwMode="auto">
          <a:xfrm rot="10800000" flipV="1">
            <a:off x="7386223" y="5724118"/>
            <a:ext cx="759945" cy="4398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Oval 405"/>
          <p:cNvSpPr>
            <a:spLocks noChangeArrowheads="1"/>
          </p:cNvSpPr>
          <p:nvPr/>
        </p:nvSpPr>
        <p:spPr bwMode="gray">
          <a:xfrm>
            <a:off x="8146167" y="5544731"/>
            <a:ext cx="349250" cy="358775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34" name="Oval 408"/>
          <p:cNvSpPr>
            <a:spLocks noChangeArrowheads="1"/>
          </p:cNvSpPr>
          <p:nvPr/>
        </p:nvSpPr>
        <p:spPr bwMode="gray">
          <a:xfrm>
            <a:off x="8063797" y="4644926"/>
            <a:ext cx="349250" cy="358775"/>
          </a:xfrm>
          <a:prstGeom prst="ellipse">
            <a:avLst/>
          </a:prstGeom>
          <a:solidFill>
            <a:schemeClr val="folHlink">
              <a:alpha val="80000"/>
            </a:schemeClr>
          </a:solidFill>
          <a:ln w="5715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42" name="CasellaDiTesto 41"/>
          <p:cNvSpPr txBox="1"/>
          <p:nvPr/>
        </p:nvSpPr>
        <p:spPr>
          <a:xfrm>
            <a:off x="8390975" y="4430332"/>
            <a:ext cx="35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B</a:t>
            </a:r>
            <a:endParaRPr lang="it-IT" i="1" dirty="0"/>
          </a:p>
        </p:txBody>
      </p:sp>
      <p:cxnSp>
        <p:nvCxnSpPr>
          <p:cNvPr id="43" name="Connettore 2 42"/>
          <p:cNvCxnSpPr>
            <a:endCxn id="33" idx="1"/>
          </p:cNvCxnSpPr>
          <p:nvPr/>
        </p:nvCxnSpPr>
        <p:spPr bwMode="auto">
          <a:xfrm>
            <a:off x="6689120" y="5201489"/>
            <a:ext cx="1508194" cy="395783"/>
          </a:xfrm>
          <a:prstGeom prst="straightConnector1">
            <a:avLst/>
          </a:prstGeom>
          <a:ln>
            <a:solidFill>
              <a:srgbClr val="FFC000"/>
            </a:solidFill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endCxn id="9" idx="1"/>
          </p:cNvCxnSpPr>
          <p:nvPr/>
        </p:nvCxnSpPr>
        <p:spPr bwMode="auto">
          <a:xfrm>
            <a:off x="6624726" y="2110559"/>
            <a:ext cx="1664887" cy="436565"/>
          </a:xfrm>
          <a:prstGeom prst="straightConnector1">
            <a:avLst/>
          </a:prstGeom>
          <a:ln>
            <a:solidFill>
              <a:srgbClr val="FFC000"/>
            </a:solidFill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ttangolo 86"/>
          <p:cNvSpPr/>
          <p:nvPr/>
        </p:nvSpPr>
        <p:spPr bwMode="auto">
          <a:xfrm>
            <a:off x="296214" y="1545465"/>
            <a:ext cx="8500056" cy="437881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" name="Gruppo 68"/>
          <p:cNvGrpSpPr/>
          <p:nvPr/>
        </p:nvGrpSpPr>
        <p:grpSpPr>
          <a:xfrm>
            <a:off x="6607332" y="2047733"/>
            <a:ext cx="1648024" cy="1287887"/>
            <a:chOff x="6671727" y="927270"/>
            <a:chExt cx="1648024" cy="1287887"/>
          </a:xfrm>
        </p:grpSpPr>
        <p:sp>
          <p:nvSpPr>
            <p:cNvPr id="22" name="Ovale 21"/>
            <p:cNvSpPr/>
            <p:nvPr/>
          </p:nvSpPr>
          <p:spPr bwMode="auto">
            <a:xfrm>
              <a:off x="6800044" y="1081816"/>
              <a:ext cx="1519707" cy="11333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405"/>
            <p:cNvSpPr>
              <a:spLocks noChangeArrowheads="1"/>
            </p:cNvSpPr>
            <p:nvPr/>
          </p:nvSpPr>
          <p:spPr bwMode="gray">
            <a:xfrm>
              <a:off x="7693453" y="1772279"/>
              <a:ext cx="349250" cy="35877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4</a:t>
              </a:r>
              <a:endParaRPr lang="en-GB" baseline="-25000" dirty="0"/>
            </a:p>
          </p:txBody>
        </p:sp>
        <p:sp>
          <p:nvSpPr>
            <p:cNvPr id="16" name="Oval 408"/>
            <p:cNvSpPr>
              <a:spLocks noChangeArrowheads="1"/>
            </p:cNvSpPr>
            <p:nvPr/>
          </p:nvSpPr>
          <p:spPr bwMode="gray">
            <a:xfrm>
              <a:off x="7770727" y="1269439"/>
              <a:ext cx="349250" cy="358775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bg1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2</a:t>
              </a:r>
              <a:endParaRPr lang="en-GB" baseline="-25000" dirty="0"/>
            </a:p>
          </p:txBody>
        </p:sp>
        <p:sp>
          <p:nvSpPr>
            <p:cNvPr id="17" name="Oval 406"/>
            <p:cNvSpPr>
              <a:spLocks noChangeArrowheads="1"/>
            </p:cNvSpPr>
            <p:nvPr/>
          </p:nvSpPr>
          <p:spPr bwMode="gray">
            <a:xfrm>
              <a:off x="7201907" y="1240057"/>
              <a:ext cx="349250" cy="358775"/>
            </a:xfrm>
            <a:prstGeom prst="ellipse">
              <a:avLst/>
            </a:prstGeom>
            <a:solidFill>
              <a:srgbClr val="FFC000"/>
            </a:solidFill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1</a:t>
              </a:r>
              <a:endParaRPr lang="en-GB" baseline="-25000" dirty="0"/>
            </a:p>
          </p:txBody>
        </p:sp>
        <p:sp>
          <p:nvSpPr>
            <p:cNvPr id="18" name="Oval 407"/>
            <p:cNvSpPr>
              <a:spLocks noChangeArrowheads="1"/>
            </p:cNvSpPr>
            <p:nvPr/>
          </p:nvSpPr>
          <p:spPr bwMode="gray">
            <a:xfrm>
              <a:off x="7098877" y="1780979"/>
              <a:ext cx="349250" cy="35877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bg1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3</a:t>
              </a:r>
              <a:endParaRPr lang="en-GB" baseline="-25000" dirty="0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6671727" y="927270"/>
              <a:ext cx="389851" cy="4616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it-IT" sz="2400" b="0" i="1" dirty="0" smtClean="0">
                  <a:solidFill>
                    <a:srgbClr val="0070C0"/>
                  </a:solidFill>
                </a:rPr>
                <a:t>B</a:t>
              </a:r>
              <a:endParaRPr lang="it-IT" b="0" i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Acceptable Extensions</a:t>
            </a:r>
            <a:endParaRPr lang="en-US" sz="4000" dirty="0"/>
          </a:p>
        </p:txBody>
      </p:sp>
      <p:sp>
        <p:nvSpPr>
          <p:cNvPr id="256004" name="AutoShape 4"/>
          <p:cNvSpPr>
            <a:spLocks noChangeArrowheads="1"/>
          </p:cNvSpPr>
          <p:nvPr/>
        </p:nvSpPr>
        <p:spPr bwMode="gray">
          <a:xfrm>
            <a:off x="448455" y="2116627"/>
            <a:ext cx="1365250" cy="1339850"/>
          </a:xfrm>
          <a:prstGeom prst="flowChartConnector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66275"/>
                  <a:invGamma/>
                </a:schemeClr>
              </a:gs>
            </a:gsLst>
            <a:lin ang="2700000" scaled="1"/>
          </a:gradFill>
          <a:ln w="88900" cmpd="thinThick" algn="ctr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6005" name="AutoShape 5"/>
          <p:cNvSpPr>
            <a:spLocks noChangeArrowheads="1"/>
          </p:cNvSpPr>
          <p:nvPr/>
        </p:nvSpPr>
        <p:spPr bwMode="gray">
          <a:xfrm>
            <a:off x="512849" y="3850913"/>
            <a:ext cx="1365250" cy="1339850"/>
          </a:xfrm>
          <a:prstGeom prst="flowChartConnector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lin ang="2700000" scaled="1"/>
          </a:gradFill>
          <a:ln w="88900" cmpd="thinThick" algn="ctr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6007" name="Rectangle 7"/>
          <p:cNvSpPr>
            <a:spLocks noChangeArrowheads="1"/>
          </p:cNvSpPr>
          <p:nvPr/>
        </p:nvSpPr>
        <p:spPr bwMode="auto">
          <a:xfrm>
            <a:off x="2025199" y="2321412"/>
            <a:ext cx="40407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dirty="0" smtClean="0">
                <a:latin typeface="Calibri" pitchFamily="34" charset="0"/>
                <a:cs typeface="Calibri" pitchFamily="34" charset="0"/>
              </a:rPr>
              <a:t>B is conflict-free :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sz="2400" b="0" dirty="0" err="1" smtClean="0">
                <a:latin typeface="Calibri" pitchFamily="34" charset="0"/>
                <a:cs typeface="Calibri" pitchFamily="34" charset="0"/>
              </a:rPr>
              <a:t>Iff</a:t>
            </a: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 for no two arguments a and b in B, a attacks b</a:t>
            </a:r>
            <a:endParaRPr lang="en-US" sz="24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08" name="Rectangle 8"/>
          <p:cNvSpPr>
            <a:spLocks noChangeArrowheads="1"/>
          </p:cNvSpPr>
          <p:nvPr/>
        </p:nvSpPr>
        <p:spPr bwMode="auto">
          <a:xfrm>
            <a:off x="2101937" y="3949852"/>
            <a:ext cx="415719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 conflict-free set B is stable :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sz="2400" b="0" dirty="0" err="1" smtClean="0">
                <a:latin typeface="Calibri" pitchFamily="34" charset="0"/>
                <a:cs typeface="Calibri" pitchFamily="34" charset="0"/>
              </a:rPr>
              <a:t>Iff</a:t>
            </a: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 each argument not in B is attacked by an argument in B</a:t>
            </a:r>
            <a:endParaRPr lang="en-US" sz="24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10" name="Rectangle 10"/>
          <p:cNvSpPr>
            <a:spLocks noChangeArrowheads="1"/>
          </p:cNvSpPr>
          <p:nvPr/>
        </p:nvSpPr>
        <p:spPr bwMode="auto">
          <a:xfrm>
            <a:off x="502455" y="2425273"/>
            <a:ext cx="127500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Conflict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Free</a:t>
            </a:r>
          </a:p>
        </p:txBody>
      </p:sp>
      <p:sp>
        <p:nvSpPr>
          <p:cNvPr id="256011" name="Rectangle 11"/>
          <p:cNvSpPr>
            <a:spLocks noChangeArrowheads="1"/>
          </p:cNvSpPr>
          <p:nvPr/>
        </p:nvSpPr>
        <p:spPr bwMode="auto">
          <a:xfrm>
            <a:off x="631065" y="4357506"/>
            <a:ext cx="117197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Stable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6296094" y="3616810"/>
            <a:ext cx="38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0" i="1" dirty="0" smtClean="0">
                <a:solidFill>
                  <a:srgbClr val="0070C0"/>
                </a:solidFill>
              </a:rPr>
              <a:t>B</a:t>
            </a:r>
            <a:endParaRPr lang="it-IT" b="0" i="1" dirty="0">
              <a:solidFill>
                <a:srgbClr val="0070C0"/>
              </a:solidFill>
            </a:endParaRPr>
          </a:p>
        </p:txBody>
      </p:sp>
      <p:grpSp>
        <p:nvGrpSpPr>
          <p:cNvPr id="3" name="Gruppo 81"/>
          <p:cNvGrpSpPr/>
          <p:nvPr/>
        </p:nvGrpSpPr>
        <p:grpSpPr>
          <a:xfrm>
            <a:off x="6684135" y="3772903"/>
            <a:ext cx="1843200" cy="1431910"/>
            <a:chOff x="6787166" y="2356227"/>
            <a:chExt cx="1843200" cy="1431910"/>
          </a:xfrm>
        </p:grpSpPr>
        <p:sp>
          <p:nvSpPr>
            <p:cNvPr id="37" name="Ovale 36"/>
            <p:cNvSpPr/>
            <p:nvPr/>
          </p:nvSpPr>
          <p:spPr bwMode="auto">
            <a:xfrm>
              <a:off x="6787166" y="2380437"/>
              <a:ext cx="1298619" cy="130292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405"/>
            <p:cNvSpPr>
              <a:spLocks noChangeArrowheads="1"/>
            </p:cNvSpPr>
            <p:nvPr/>
          </p:nvSpPr>
          <p:spPr bwMode="gray">
            <a:xfrm>
              <a:off x="7626912" y="2929232"/>
              <a:ext cx="349250" cy="358775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4</a:t>
              </a:r>
              <a:endParaRPr lang="en-GB" baseline="-25000" dirty="0"/>
            </a:p>
          </p:txBody>
        </p:sp>
        <p:sp>
          <p:nvSpPr>
            <p:cNvPr id="34" name="Oval 408"/>
            <p:cNvSpPr>
              <a:spLocks noChangeArrowheads="1"/>
            </p:cNvSpPr>
            <p:nvPr/>
          </p:nvSpPr>
          <p:spPr bwMode="gray">
            <a:xfrm>
              <a:off x="7292063" y="2465029"/>
              <a:ext cx="349250" cy="358775"/>
            </a:xfrm>
            <a:prstGeom prst="ellipse">
              <a:avLst/>
            </a:prstGeom>
            <a:solidFill>
              <a:schemeClr val="fol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2</a:t>
              </a:r>
              <a:endParaRPr lang="en-GB" baseline="-25000" dirty="0"/>
            </a:p>
          </p:txBody>
        </p:sp>
        <p:sp>
          <p:nvSpPr>
            <p:cNvPr id="35" name="Oval 406"/>
            <p:cNvSpPr>
              <a:spLocks noChangeArrowheads="1"/>
            </p:cNvSpPr>
            <p:nvPr/>
          </p:nvSpPr>
          <p:spPr bwMode="gray">
            <a:xfrm>
              <a:off x="6929304" y="2847772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1</a:t>
              </a:r>
              <a:endParaRPr lang="en-GB" baseline="-25000" dirty="0"/>
            </a:p>
          </p:txBody>
        </p:sp>
        <p:sp>
          <p:nvSpPr>
            <p:cNvPr id="36" name="Oval 407"/>
            <p:cNvSpPr>
              <a:spLocks noChangeArrowheads="1"/>
            </p:cNvSpPr>
            <p:nvPr/>
          </p:nvSpPr>
          <p:spPr bwMode="gray">
            <a:xfrm>
              <a:off x="7238399" y="3259904"/>
              <a:ext cx="349250" cy="358775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3</a:t>
              </a:r>
              <a:endParaRPr lang="en-GB" baseline="-25000" dirty="0"/>
            </a:p>
          </p:txBody>
        </p:sp>
        <p:sp>
          <p:nvSpPr>
            <p:cNvPr id="39" name="Oval 405"/>
            <p:cNvSpPr>
              <a:spLocks noChangeArrowheads="1"/>
            </p:cNvSpPr>
            <p:nvPr/>
          </p:nvSpPr>
          <p:spPr bwMode="gray">
            <a:xfrm>
              <a:off x="8165205" y="3429362"/>
              <a:ext cx="349250" cy="358775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7</a:t>
              </a:r>
              <a:endParaRPr lang="en-GB" baseline="-25000" dirty="0"/>
            </a:p>
          </p:txBody>
        </p:sp>
        <p:sp>
          <p:nvSpPr>
            <p:cNvPr id="40" name="Oval 408"/>
            <p:cNvSpPr>
              <a:spLocks noChangeArrowheads="1"/>
            </p:cNvSpPr>
            <p:nvPr/>
          </p:nvSpPr>
          <p:spPr bwMode="gray">
            <a:xfrm>
              <a:off x="8281116" y="3029552"/>
              <a:ext cx="349250" cy="358775"/>
            </a:xfrm>
            <a:prstGeom prst="ellipse">
              <a:avLst/>
            </a:prstGeom>
            <a:solidFill>
              <a:schemeClr val="fol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6</a:t>
              </a:r>
              <a:endParaRPr lang="en-GB" baseline="-25000" dirty="0"/>
            </a:p>
          </p:txBody>
        </p:sp>
        <p:sp>
          <p:nvSpPr>
            <p:cNvPr id="41" name="Oval 406"/>
            <p:cNvSpPr>
              <a:spLocks noChangeArrowheads="1"/>
            </p:cNvSpPr>
            <p:nvPr/>
          </p:nvSpPr>
          <p:spPr bwMode="gray">
            <a:xfrm>
              <a:off x="8253208" y="2356227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5</a:t>
              </a:r>
              <a:endParaRPr lang="en-GB" baseline="-25000" dirty="0"/>
            </a:p>
          </p:txBody>
        </p:sp>
        <p:cxnSp>
          <p:nvCxnSpPr>
            <p:cNvPr id="43" name="Connettore 2 42"/>
            <p:cNvCxnSpPr>
              <a:stCxn id="34" idx="6"/>
              <a:endCxn id="41" idx="2"/>
            </p:cNvCxnSpPr>
            <p:nvPr/>
          </p:nvCxnSpPr>
          <p:spPr bwMode="auto">
            <a:xfrm flipV="1">
              <a:off x="7641313" y="2535615"/>
              <a:ext cx="611895" cy="10880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2 44"/>
            <p:cNvCxnSpPr>
              <a:stCxn id="33" idx="6"/>
              <a:endCxn id="40" idx="2"/>
            </p:cNvCxnSpPr>
            <p:nvPr/>
          </p:nvCxnSpPr>
          <p:spPr bwMode="auto">
            <a:xfrm>
              <a:off x="7976162" y="3108620"/>
              <a:ext cx="304954" cy="10032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2 46"/>
            <p:cNvCxnSpPr>
              <a:stCxn id="36" idx="6"/>
              <a:endCxn id="39" idx="2"/>
            </p:cNvCxnSpPr>
            <p:nvPr/>
          </p:nvCxnSpPr>
          <p:spPr bwMode="auto">
            <a:xfrm>
              <a:off x="7587649" y="3439292"/>
              <a:ext cx="577556" cy="16945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ttore 2 50"/>
            <p:cNvCxnSpPr>
              <a:stCxn id="40" idx="0"/>
              <a:endCxn id="41" idx="4"/>
            </p:cNvCxnSpPr>
            <p:nvPr/>
          </p:nvCxnSpPr>
          <p:spPr bwMode="auto">
            <a:xfrm rot="16200000" flipV="1">
              <a:off x="8284512" y="2858323"/>
              <a:ext cx="314550" cy="27908"/>
            </a:xfrm>
            <a:prstGeom prst="straightConnector1">
              <a:avLst/>
            </a:prstGeom>
            <a:ln>
              <a:solidFill>
                <a:srgbClr val="00B050"/>
              </a:solidFill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6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6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5" grpId="0" animBg="1"/>
      <p:bldP spid="256008" grpId="0"/>
      <p:bldP spid="256011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ttangolo 68"/>
          <p:cNvSpPr/>
          <p:nvPr/>
        </p:nvSpPr>
        <p:spPr bwMode="auto">
          <a:xfrm>
            <a:off x="296214" y="1545465"/>
            <a:ext cx="8500056" cy="4378817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862012"/>
          </a:xfrm>
        </p:spPr>
        <p:txBody>
          <a:bodyPr/>
          <a:lstStyle/>
          <a:p>
            <a:r>
              <a:rPr lang="en-US" sz="4000" dirty="0" smtClean="0"/>
              <a:t>Acceptable Extensions</a:t>
            </a:r>
            <a:endParaRPr lang="en-US" sz="4000" dirty="0"/>
          </a:p>
        </p:txBody>
      </p:sp>
      <p:sp>
        <p:nvSpPr>
          <p:cNvPr id="256009" name="Rectangle 9"/>
          <p:cNvSpPr>
            <a:spLocks noChangeArrowheads="1"/>
          </p:cNvSpPr>
          <p:nvPr/>
        </p:nvSpPr>
        <p:spPr bwMode="auto">
          <a:xfrm>
            <a:off x="2067188" y="2488871"/>
            <a:ext cx="4539673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 conflict-free set B is admissible: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sz="2400" b="0" dirty="0" err="1" smtClean="0">
                <a:latin typeface="Calibri" pitchFamily="34" charset="0"/>
                <a:cs typeface="Calibri" pitchFamily="34" charset="0"/>
              </a:rPr>
              <a:t>Iff</a:t>
            </a: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 each argument in B is defended by B</a:t>
            </a:r>
            <a:endParaRPr lang="en-US" sz="2400" b="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5" name="Gruppo 44"/>
          <p:cNvGrpSpPr/>
          <p:nvPr/>
        </p:nvGrpSpPr>
        <p:grpSpPr>
          <a:xfrm>
            <a:off x="538607" y="2382518"/>
            <a:ext cx="1365250" cy="1339850"/>
            <a:chOff x="538607" y="2382518"/>
            <a:chExt cx="1365250" cy="1339850"/>
          </a:xfrm>
        </p:grpSpPr>
        <p:sp>
          <p:nvSpPr>
            <p:cNvPr id="256006" name="AutoShape 6"/>
            <p:cNvSpPr>
              <a:spLocks noChangeArrowheads="1"/>
            </p:cNvSpPr>
            <p:nvPr/>
          </p:nvSpPr>
          <p:spPr bwMode="ltGray">
            <a:xfrm>
              <a:off x="538607" y="2382518"/>
              <a:ext cx="1365250" cy="1339850"/>
            </a:xfrm>
            <a:prstGeom prst="flowChartConnector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88900" cmpd="thinThick" algn="ctr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12" name="Rectangle 12"/>
            <p:cNvSpPr>
              <a:spLocks noChangeArrowheads="1"/>
            </p:cNvSpPr>
            <p:nvPr/>
          </p:nvSpPr>
          <p:spPr bwMode="auto">
            <a:xfrm>
              <a:off x="572401" y="2903417"/>
              <a:ext cx="1286143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Admissible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Gruppo 54"/>
          <p:cNvGrpSpPr/>
          <p:nvPr/>
        </p:nvGrpSpPr>
        <p:grpSpPr>
          <a:xfrm>
            <a:off x="562218" y="4366675"/>
            <a:ext cx="1365250" cy="1339850"/>
            <a:chOff x="549339" y="5355596"/>
            <a:chExt cx="1365250" cy="1339850"/>
          </a:xfrm>
        </p:grpSpPr>
        <p:sp>
          <p:nvSpPr>
            <p:cNvPr id="52" name="AutoShape 5"/>
            <p:cNvSpPr>
              <a:spLocks noChangeArrowheads="1"/>
            </p:cNvSpPr>
            <p:nvPr/>
          </p:nvSpPr>
          <p:spPr bwMode="gray">
            <a:xfrm>
              <a:off x="549339" y="5355596"/>
              <a:ext cx="1365250" cy="1339850"/>
            </a:xfrm>
            <a:prstGeom prst="flowChartConnector">
              <a:avLst/>
            </a:prstGeom>
            <a:solidFill>
              <a:srgbClr val="7030A0"/>
            </a:solidFill>
            <a:ln w="88900" cmpd="thinThick" algn="ctr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Rectangle 11"/>
            <p:cNvSpPr>
              <a:spLocks noChangeArrowheads="1"/>
            </p:cNvSpPr>
            <p:nvPr/>
          </p:nvSpPr>
          <p:spPr bwMode="auto">
            <a:xfrm>
              <a:off x="615438" y="5829531"/>
              <a:ext cx="123623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Complete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70" name="Rectangle 8"/>
          <p:cNvSpPr>
            <a:spLocks noChangeArrowheads="1"/>
          </p:cNvSpPr>
          <p:nvPr/>
        </p:nvSpPr>
        <p:spPr bwMode="auto">
          <a:xfrm>
            <a:off x="2112669" y="4401218"/>
            <a:ext cx="4532830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An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admissilbe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set B is a complete extension: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sz="2400" b="0" dirty="0" err="1" smtClean="0">
                <a:latin typeface="Calibri" pitchFamily="34" charset="0"/>
                <a:cs typeface="Calibri" pitchFamily="34" charset="0"/>
              </a:rPr>
              <a:t>Iff</a:t>
            </a:r>
            <a:r>
              <a:rPr lang="en-US" sz="2400" b="0" dirty="0" smtClean="0">
                <a:latin typeface="Calibri" pitchFamily="34" charset="0"/>
                <a:cs typeface="Calibri" pitchFamily="34" charset="0"/>
              </a:rPr>
              <a:t> each argument which is defended by B is in B</a:t>
            </a:r>
            <a:endParaRPr lang="en-US" sz="2400" b="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1" name="Gruppo 40"/>
          <p:cNvGrpSpPr/>
          <p:nvPr/>
        </p:nvGrpSpPr>
        <p:grpSpPr>
          <a:xfrm>
            <a:off x="6579275" y="2354210"/>
            <a:ext cx="2050937" cy="1523609"/>
            <a:chOff x="6590161" y="2082060"/>
            <a:chExt cx="2050937" cy="1523609"/>
          </a:xfrm>
        </p:grpSpPr>
        <p:sp>
          <p:nvSpPr>
            <p:cNvPr id="59" name="Ovale 58"/>
            <p:cNvSpPr/>
            <p:nvPr/>
          </p:nvSpPr>
          <p:spPr bwMode="auto">
            <a:xfrm>
              <a:off x="6781801" y="2094938"/>
              <a:ext cx="1327596" cy="13449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Oval 405"/>
            <p:cNvSpPr>
              <a:spLocks noChangeArrowheads="1"/>
            </p:cNvSpPr>
            <p:nvPr/>
          </p:nvSpPr>
          <p:spPr bwMode="gray">
            <a:xfrm>
              <a:off x="7637644" y="2746764"/>
              <a:ext cx="349250" cy="358775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4</a:t>
              </a:r>
              <a:endParaRPr lang="en-GB" baseline="-25000" dirty="0"/>
            </a:p>
          </p:txBody>
        </p:sp>
        <p:sp>
          <p:nvSpPr>
            <p:cNvPr id="57" name="Oval 408"/>
            <p:cNvSpPr>
              <a:spLocks noChangeArrowheads="1"/>
            </p:cNvSpPr>
            <p:nvPr/>
          </p:nvSpPr>
          <p:spPr bwMode="gray">
            <a:xfrm>
              <a:off x="7315674" y="2192409"/>
              <a:ext cx="349250" cy="358775"/>
            </a:xfrm>
            <a:prstGeom prst="ellipse">
              <a:avLst/>
            </a:prstGeom>
            <a:solidFill>
              <a:schemeClr val="fol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2</a:t>
              </a:r>
              <a:endParaRPr lang="en-GB" baseline="-25000" dirty="0"/>
            </a:p>
          </p:txBody>
        </p:sp>
        <p:sp>
          <p:nvSpPr>
            <p:cNvPr id="58" name="Oval 406"/>
            <p:cNvSpPr>
              <a:spLocks noChangeArrowheads="1"/>
            </p:cNvSpPr>
            <p:nvPr/>
          </p:nvSpPr>
          <p:spPr bwMode="gray">
            <a:xfrm>
              <a:off x="6940036" y="2497878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1</a:t>
              </a:r>
              <a:endParaRPr lang="en-GB" baseline="-25000" dirty="0"/>
            </a:p>
          </p:txBody>
        </p:sp>
        <p:sp>
          <p:nvSpPr>
            <p:cNvPr id="60" name="Oval 407"/>
            <p:cNvSpPr>
              <a:spLocks noChangeArrowheads="1"/>
            </p:cNvSpPr>
            <p:nvPr/>
          </p:nvSpPr>
          <p:spPr bwMode="gray">
            <a:xfrm>
              <a:off x="7146100" y="3000162"/>
              <a:ext cx="349250" cy="358775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3</a:t>
              </a:r>
              <a:endParaRPr lang="en-GB" baseline="-25000" dirty="0"/>
            </a:p>
          </p:txBody>
        </p:sp>
        <p:sp>
          <p:nvSpPr>
            <p:cNvPr id="61" name="CasellaDiTesto 60"/>
            <p:cNvSpPr txBox="1"/>
            <p:nvPr/>
          </p:nvSpPr>
          <p:spPr>
            <a:xfrm>
              <a:off x="6590161" y="2082060"/>
              <a:ext cx="3898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0" i="1" dirty="0" smtClean="0">
                  <a:solidFill>
                    <a:srgbClr val="0070C0"/>
                  </a:solidFill>
                </a:rPr>
                <a:t>B</a:t>
              </a:r>
              <a:endParaRPr lang="it-IT" b="0" i="1" dirty="0">
                <a:solidFill>
                  <a:srgbClr val="0070C0"/>
                </a:solidFill>
              </a:endParaRPr>
            </a:p>
          </p:txBody>
        </p:sp>
        <p:sp>
          <p:nvSpPr>
            <p:cNvPr id="62" name="Oval 405"/>
            <p:cNvSpPr>
              <a:spLocks noChangeArrowheads="1"/>
            </p:cNvSpPr>
            <p:nvPr/>
          </p:nvSpPr>
          <p:spPr bwMode="gray">
            <a:xfrm>
              <a:off x="8175937" y="3246894"/>
              <a:ext cx="349250" cy="358775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7</a:t>
              </a:r>
              <a:endParaRPr lang="en-GB" baseline="-25000" dirty="0"/>
            </a:p>
          </p:txBody>
        </p:sp>
        <p:sp>
          <p:nvSpPr>
            <p:cNvPr id="63" name="Oval 408"/>
            <p:cNvSpPr>
              <a:spLocks noChangeArrowheads="1"/>
            </p:cNvSpPr>
            <p:nvPr/>
          </p:nvSpPr>
          <p:spPr bwMode="gray">
            <a:xfrm>
              <a:off x="8291848" y="2847084"/>
              <a:ext cx="349250" cy="358775"/>
            </a:xfrm>
            <a:prstGeom prst="ellipse">
              <a:avLst/>
            </a:prstGeom>
            <a:solidFill>
              <a:schemeClr val="fol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6</a:t>
              </a:r>
              <a:endParaRPr lang="en-GB" baseline="-25000" dirty="0"/>
            </a:p>
          </p:txBody>
        </p:sp>
        <p:sp>
          <p:nvSpPr>
            <p:cNvPr id="64" name="Oval 406"/>
            <p:cNvSpPr>
              <a:spLocks noChangeArrowheads="1"/>
            </p:cNvSpPr>
            <p:nvPr/>
          </p:nvSpPr>
          <p:spPr bwMode="gray">
            <a:xfrm>
              <a:off x="8263940" y="2173759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5</a:t>
              </a:r>
              <a:endParaRPr lang="en-GB" baseline="-25000" dirty="0"/>
            </a:p>
          </p:txBody>
        </p:sp>
        <p:cxnSp>
          <p:nvCxnSpPr>
            <p:cNvPr id="65" name="Connettore 2 64"/>
            <p:cNvCxnSpPr>
              <a:stCxn id="64" idx="2"/>
              <a:endCxn id="57" idx="6"/>
            </p:cNvCxnSpPr>
            <p:nvPr/>
          </p:nvCxnSpPr>
          <p:spPr bwMode="auto">
            <a:xfrm rot="10800000" flipV="1">
              <a:off x="7664924" y="2353147"/>
              <a:ext cx="599016" cy="18650"/>
            </a:xfrm>
            <a:prstGeom prst="straightConnector1">
              <a:avLst/>
            </a:prstGeom>
            <a:ln>
              <a:solidFill>
                <a:srgbClr val="FFC000"/>
              </a:solidFill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2 65"/>
            <p:cNvCxnSpPr>
              <a:stCxn id="56" idx="6"/>
              <a:endCxn id="64" idx="3"/>
            </p:cNvCxnSpPr>
            <p:nvPr/>
          </p:nvCxnSpPr>
          <p:spPr bwMode="auto">
            <a:xfrm flipV="1">
              <a:off x="7986894" y="2479993"/>
              <a:ext cx="328193" cy="44615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2 66"/>
            <p:cNvCxnSpPr>
              <a:stCxn id="62" idx="1"/>
              <a:endCxn id="56" idx="5"/>
            </p:cNvCxnSpPr>
            <p:nvPr/>
          </p:nvCxnSpPr>
          <p:spPr bwMode="auto">
            <a:xfrm rot="16200000" flipV="1">
              <a:off x="7958198" y="3030548"/>
              <a:ext cx="246437" cy="291337"/>
            </a:xfrm>
            <a:prstGeom prst="straightConnector1">
              <a:avLst/>
            </a:prstGeom>
            <a:ln>
              <a:solidFill>
                <a:schemeClr val="accent2"/>
              </a:solidFill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2 67"/>
            <p:cNvCxnSpPr>
              <a:endCxn id="63" idx="0"/>
            </p:cNvCxnSpPr>
            <p:nvPr/>
          </p:nvCxnSpPr>
          <p:spPr bwMode="auto">
            <a:xfrm rot="16200000" flipH="1">
              <a:off x="8292609" y="2673220"/>
              <a:ext cx="334850" cy="12877"/>
            </a:xfrm>
            <a:prstGeom prst="straightConnector1">
              <a:avLst/>
            </a:prstGeom>
            <a:ln>
              <a:solidFill>
                <a:srgbClr val="FFC000"/>
              </a:solidFill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2 76"/>
            <p:cNvCxnSpPr>
              <a:stCxn id="58" idx="5"/>
              <a:endCxn id="62" idx="2"/>
            </p:cNvCxnSpPr>
            <p:nvPr/>
          </p:nvCxnSpPr>
          <p:spPr bwMode="auto">
            <a:xfrm rot="16200000" flipH="1">
              <a:off x="7395953" y="2646298"/>
              <a:ext cx="622170" cy="93779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o 85"/>
          <p:cNvGrpSpPr/>
          <p:nvPr/>
        </p:nvGrpSpPr>
        <p:grpSpPr>
          <a:xfrm>
            <a:off x="6588014" y="4430326"/>
            <a:ext cx="2010151" cy="1335109"/>
            <a:chOff x="6588014" y="5336147"/>
            <a:chExt cx="2010151" cy="1335109"/>
          </a:xfrm>
        </p:grpSpPr>
        <p:sp>
          <p:nvSpPr>
            <p:cNvPr id="74" name="Ovale 73"/>
            <p:cNvSpPr/>
            <p:nvPr/>
          </p:nvSpPr>
          <p:spPr bwMode="auto">
            <a:xfrm>
              <a:off x="6808630" y="5344732"/>
              <a:ext cx="1298619" cy="126857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1" name="Oval 405"/>
            <p:cNvSpPr>
              <a:spLocks noChangeArrowheads="1"/>
            </p:cNvSpPr>
            <p:nvPr/>
          </p:nvSpPr>
          <p:spPr bwMode="gray">
            <a:xfrm>
              <a:off x="7648376" y="5975093"/>
              <a:ext cx="349250" cy="358775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4</a:t>
              </a:r>
              <a:endParaRPr lang="en-GB" baseline="-25000" dirty="0"/>
            </a:p>
          </p:txBody>
        </p:sp>
        <p:sp>
          <p:nvSpPr>
            <p:cNvPr id="72" name="Oval 408"/>
            <p:cNvSpPr>
              <a:spLocks noChangeArrowheads="1"/>
            </p:cNvSpPr>
            <p:nvPr/>
          </p:nvSpPr>
          <p:spPr bwMode="gray">
            <a:xfrm>
              <a:off x="7262011" y="5459375"/>
              <a:ext cx="349250" cy="358775"/>
            </a:xfrm>
            <a:prstGeom prst="ellipse">
              <a:avLst/>
            </a:prstGeom>
            <a:solidFill>
              <a:schemeClr val="fol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2</a:t>
              </a:r>
              <a:endParaRPr lang="en-GB" baseline="-25000" dirty="0"/>
            </a:p>
          </p:txBody>
        </p:sp>
        <p:sp>
          <p:nvSpPr>
            <p:cNvPr id="73" name="Oval 406"/>
            <p:cNvSpPr>
              <a:spLocks noChangeArrowheads="1"/>
            </p:cNvSpPr>
            <p:nvPr/>
          </p:nvSpPr>
          <p:spPr bwMode="gray">
            <a:xfrm>
              <a:off x="7131072" y="6164090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1</a:t>
              </a:r>
              <a:endParaRPr lang="en-GB" baseline="-25000" dirty="0"/>
            </a:p>
          </p:txBody>
        </p:sp>
        <p:sp>
          <p:nvSpPr>
            <p:cNvPr id="75" name="Oval 407"/>
            <p:cNvSpPr>
              <a:spLocks noChangeArrowheads="1"/>
            </p:cNvSpPr>
            <p:nvPr/>
          </p:nvSpPr>
          <p:spPr bwMode="gray">
            <a:xfrm>
              <a:off x="6912132" y="5803489"/>
              <a:ext cx="349250" cy="358775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3</a:t>
              </a:r>
              <a:endParaRPr lang="en-GB" baseline="-25000" dirty="0"/>
            </a:p>
          </p:txBody>
        </p:sp>
        <p:sp>
          <p:nvSpPr>
            <p:cNvPr id="76" name="CasellaDiTesto 75"/>
            <p:cNvSpPr txBox="1"/>
            <p:nvPr/>
          </p:nvSpPr>
          <p:spPr>
            <a:xfrm>
              <a:off x="6588014" y="5336147"/>
              <a:ext cx="3898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0" i="1" dirty="0" smtClean="0">
                  <a:solidFill>
                    <a:srgbClr val="0070C0"/>
                  </a:solidFill>
                </a:rPr>
                <a:t>B</a:t>
              </a:r>
              <a:endParaRPr lang="it-IT" b="0" i="1" dirty="0">
                <a:solidFill>
                  <a:srgbClr val="0070C0"/>
                </a:solidFill>
              </a:endParaRPr>
            </a:p>
          </p:txBody>
        </p:sp>
        <p:sp>
          <p:nvSpPr>
            <p:cNvPr id="78" name="Oval 405"/>
            <p:cNvSpPr>
              <a:spLocks noChangeArrowheads="1"/>
            </p:cNvSpPr>
            <p:nvPr/>
          </p:nvSpPr>
          <p:spPr bwMode="gray">
            <a:xfrm>
              <a:off x="8186670" y="6312481"/>
              <a:ext cx="349250" cy="358775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7</a:t>
              </a:r>
              <a:endParaRPr lang="en-GB" baseline="-25000" dirty="0"/>
            </a:p>
          </p:txBody>
        </p:sp>
        <p:sp>
          <p:nvSpPr>
            <p:cNvPr id="79" name="Oval 408"/>
            <p:cNvSpPr>
              <a:spLocks noChangeArrowheads="1"/>
            </p:cNvSpPr>
            <p:nvPr/>
          </p:nvSpPr>
          <p:spPr bwMode="gray">
            <a:xfrm>
              <a:off x="7310907" y="5817836"/>
              <a:ext cx="349250" cy="358775"/>
            </a:xfrm>
            <a:prstGeom prst="ellipse">
              <a:avLst/>
            </a:prstGeom>
            <a:solidFill>
              <a:schemeClr val="fol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6</a:t>
              </a:r>
              <a:endParaRPr lang="en-GB" baseline="-25000" dirty="0"/>
            </a:p>
          </p:txBody>
        </p:sp>
        <p:sp>
          <p:nvSpPr>
            <p:cNvPr id="80" name="Oval 406"/>
            <p:cNvSpPr>
              <a:spLocks noChangeArrowheads="1"/>
            </p:cNvSpPr>
            <p:nvPr/>
          </p:nvSpPr>
          <p:spPr bwMode="gray">
            <a:xfrm>
              <a:off x="8248915" y="5595272"/>
              <a:ext cx="349250" cy="358775"/>
            </a:xfrm>
            <a:prstGeom prst="ellipse">
              <a:avLst/>
            </a:prstGeom>
            <a:solidFill>
              <a:schemeClr val="hlink">
                <a:alpha val="80000"/>
              </a:schemeClr>
            </a:solidFill>
            <a:ln w="571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dirty="0" smtClean="0"/>
                <a:t>x</a:t>
              </a:r>
              <a:r>
                <a:rPr lang="en-GB" baseline="-25000" dirty="0" smtClean="0"/>
                <a:t>5</a:t>
              </a:r>
              <a:endParaRPr lang="en-GB" baseline="-25000" dirty="0"/>
            </a:p>
          </p:txBody>
        </p:sp>
        <p:cxnSp>
          <p:nvCxnSpPr>
            <p:cNvPr id="81" name="Connettore 2 80"/>
            <p:cNvCxnSpPr>
              <a:stCxn id="80" idx="1"/>
              <a:endCxn id="72" idx="6"/>
            </p:cNvCxnSpPr>
            <p:nvPr/>
          </p:nvCxnSpPr>
          <p:spPr bwMode="auto">
            <a:xfrm rot="16200000" flipV="1">
              <a:off x="7951137" y="5298887"/>
              <a:ext cx="9050" cy="688801"/>
            </a:xfrm>
            <a:prstGeom prst="straightConnector1">
              <a:avLst/>
            </a:prstGeom>
            <a:ln>
              <a:solidFill>
                <a:srgbClr val="FFC000"/>
              </a:solidFill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2 82"/>
            <p:cNvCxnSpPr>
              <a:stCxn id="78" idx="1"/>
              <a:endCxn id="71" idx="5"/>
            </p:cNvCxnSpPr>
            <p:nvPr/>
          </p:nvCxnSpPr>
          <p:spPr bwMode="auto">
            <a:xfrm rot="16200000" flipV="1">
              <a:off x="8050301" y="6177506"/>
              <a:ext cx="83695" cy="291338"/>
            </a:xfrm>
            <a:prstGeom prst="straightConnector1">
              <a:avLst/>
            </a:prstGeom>
            <a:ln>
              <a:solidFill>
                <a:schemeClr val="accent2"/>
              </a:solidFill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2 84"/>
            <p:cNvCxnSpPr>
              <a:stCxn id="73" idx="5"/>
              <a:endCxn id="78" idx="2"/>
            </p:cNvCxnSpPr>
            <p:nvPr/>
          </p:nvCxnSpPr>
          <p:spPr bwMode="auto">
            <a:xfrm rot="16200000" flipH="1">
              <a:off x="7797150" y="6102348"/>
              <a:ext cx="21545" cy="75749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2 105"/>
            <p:cNvCxnSpPr>
              <a:stCxn id="71" idx="7"/>
              <a:endCxn id="80" idx="2"/>
            </p:cNvCxnSpPr>
            <p:nvPr/>
          </p:nvCxnSpPr>
          <p:spPr bwMode="auto">
            <a:xfrm rot="5400000" flipH="1" flipV="1">
              <a:off x="7971210" y="5749929"/>
              <a:ext cx="252974" cy="30243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2 111"/>
            <p:cNvCxnSpPr>
              <a:stCxn id="80" idx="2"/>
              <a:endCxn id="79" idx="7"/>
            </p:cNvCxnSpPr>
            <p:nvPr/>
          </p:nvCxnSpPr>
          <p:spPr bwMode="auto">
            <a:xfrm rot="10800000" flipV="1">
              <a:off x="7609011" y="5774659"/>
              <a:ext cx="639905" cy="95717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po 45"/>
          <p:cNvGrpSpPr/>
          <p:nvPr/>
        </p:nvGrpSpPr>
        <p:grpSpPr>
          <a:xfrm>
            <a:off x="173257" y="1409158"/>
            <a:ext cx="4420514" cy="849627"/>
            <a:chOff x="173257" y="1409158"/>
            <a:chExt cx="4420514" cy="849627"/>
          </a:xfrm>
        </p:grpSpPr>
        <p:sp>
          <p:nvSpPr>
            <p:cNvPr id="42" name="Rectangle 8"/>
            <p:cNvSpPr>
              <a:spLocks noChangeArrowheads="1"/>
            </p:cNvSpPr>
            <p:nvPr/>
          </p:nvSpPr>
          <p:spPr bwMode="auto">
            <a:xfrm>
              <a:off x="290595" y="1550899"/>
              <a:ext cx="4303176" cy="707886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lvl="1" algn="l"/>
              <a:r>
                <a:rPr lang="en-US" sz="2000" dirty="0" smtClean="0">
                  <a:latin typeface="Calibri" pitchFamily="34" charset="0"/>
                  <a:cs typeface="Calibri" pitchFamily="34" charset="0"/>
                </a:rPr>
                <a:t>B defends b </a:t>
              </a:r>
              <a:r>
                <a:rPr lang="en-US" sz="2000" b="0" dirty="0" err="1" smtClean="0">
                  <a:latin typeface="Calibri" pitchFamily="34" charset="0"/>
                  <a:cs typeface="Calibri" pitchFamily="34" charset="0"/>
                </a:rPr>
                <a:t>iff</a:t>
              </a:r>
              <a:r>
                <a:rPr lang="en-US" sz="2000" b="0" dirty="0" smtClean="0">
                  <a:latin typeface="Calibri" pitchFamily="34" charset="0"/>
                  <a:cs typeface="Calibri" pitchFamily="34" charset="0"/>
                </a:rPr>
                <a:t> for any argument a </a:t>
              </a:r>
              <a:r>
                <a:rPr lang="el-GR" sz="2000" b="0" dirty="0" smtClean="0">
                  <a:latin typeface="Calibri" pitchFamily="34" charset="0"/>
                  <a:cs typeface="Calibri" pitchFamily="34" charset="0"/>
                </a:rPr>
                <a:t>ϵ</a:t>
              </a:r>
              <a:r>
                <a:rPr lang="it-IT" sz="2000" b="0" dirty="0" smtClean="0">
                  <a:latin typeface="Calibri" pitchFamily="34" charset="0"/>
                  <a:cs typeface="Calibri" pitchFamily="34" charset="0"/>
                </a:rPr>
                <a:t> A, </a:t>
              </a:r>
              <a:r>
                <a:rPr lang="it-IT" sz="2000" b="0" dirty="0" err="1" smtClean="0">
                  <a:latin typeface="Calibri" pitchFamily="34" charset="0"/>
                  <a:cs typeface="Calibri" pitchFamily="34" charset="0"/>
                </a:rPr>
                <a:t>if</a:t>
              </a:r>
              <a:r>
                <a:rPr lang="it-IT" sz="2000" b="0" dirty="0" smtClean="0">
                  <a:latin typeface="Calibri" pitchFamily="34" charset="0"/>
                  <a:cs typeface="Calibri" pitchFamily="34" charset="0"/>
                </a:rPr>
                <a:t> a </a:t>
              </a:r>
              <a:r>
                <a:rPr lang="it-IT" sz="2000" b="0" dirty="0" err="1" smtClean="0">
                  <a:latin typeface="Calibri" pitchFamily="34" charset="0"/>
                  <a:cs typeface="Calibri" pitchFamily="34" charset="0"/>
                </a:rPr>
                <a:t>attacks</a:t>
              </a:r>
              <a:r>
                <a:rPr lang="it-IT" sz="2000" b="0" dirty="0" smtClean="0">
                  <a:latin typeface="Calibri" pitchFamily="34" charset="0"/>
                  <a:cs typeface="Calibri" pitchFamily="34" charset="0"/>
                </a:rPr>
                <a:t> b, </a:t>
              </a:r>
              <a:r>
                <a:rPr lang="it-IT" sz="2000" b="0" dirty="0" err="1" smtClean="0">
                  <a:latin typeface="Calibri" pitchFamily="34" charset="0"/>
                  <a:cs typeface="Calibri" pitchFamily="34" charset="0"/>
                </a:rPr>
                <a:t>then</a:t>
              </a:r>
              <a:r>
                <a:rPr lang="it-IT" sz="2000" b="0" dirty="0" smtClean="0">
                  <a:latin typeface="Calibri" pitchFamily="34" charset="0"/>
                  <a:cs typeface="Calibri" pitchFamily="34" charset="0"/>
                </a:rPr>
                <a:t> B </a:t>
              </a:r>
              <a:r>
                <a:rPr lang="it-IT" sz="2000" b="0" dirty="0" err="1" smtClean="0">
                  <a:latin typeface="Calibri" pitchFamily="34" charset="0"/>
                  <a:cs typeface="Calibri" pitchFamily="34" charset="0"/>
                </a:rPr>
                <a:t>attacks</a:t>
              </a:r>
              <a:r>
                <a:rPr lang="it-IT" sz="2000" b="0" dirty="0" smtClean="0">
                  <a:latin typeface="Calibri" pitchFamily="34" charset="0"/>
                  <a:cs typeface="Calibri" pitchFamily="34" charset="0"/>
                </a:rPr>
                <a:t> a</a:t>
              </a:r>
              <a:endParaRPr lang="en-US" sz="1600" b="0" baseline="-25000" dirty="0"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43" name="Immagine 42" descr="graf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183941">
              <a:off x="173257" y="1409158"/>
              <a:ext cx="557871" cy="557871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theme/theme1.xml><?xml version="1.0" encoding="utf-8"?>
<a:theme xmlns:a="http://schemas.openxmlformats.org/drawingml/2006/main" name="RH020_biz_rhythm">
  <a:themeElements>
    <a:clrScheme name="RH020_biz_rhythm 2">
      <a:dk1>
        <a:srgbClr val="1C1C1C"/>
      </a:dk1>
      <a:lt1>
        <a:srgbClr val="FFFFFF"/>
      </a:lt1>
      <a:dk2>
        <a:srgbClr val="292929"/>
      </a:dk2>
      <a:lt2>
        <a:srgbClr val="DDDDDD"/>
      </a:lt2>
      <a:accent1>
        <a:srgbClr val="9A2FBB"/>
      </a:accent1>
      <a:accent2>
        <a:srgbClr val="0091D2"/>
      </a:accent2>
      <a:accent3>
        <a:srgbClr val="FFFFFF"/>
      </a:accent3>
      <a:accent4>
        <a:srgbClr val="161616"/>
      </a:accent4>
      <a:accent5>
        <a:srgbClr val="CAADDA"/>
      </a:accent5>
      <a:accent6>
        <a:srgbClr val="0083BE"/>
      </a:accent6>
      <a:hlink>
        <a:srgbClr val="FCA11C"/>
      </a:hlink>
      <a:folHlink>
        <a:srgbClr val="89BC36"/>
      </a:folHlink>
    </a:clrScheme>
    <a:fontScheme name="RH020_biz_rhyth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2700000">
            <a:srgbClr val="080808">
              <a:alpha val="50000"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2700000">
            <a:srgbClr val="080808">
              <a:alpha val="50000"/>
            </a:srgb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H020_biz_rhythm 1">
        <a:dk1>
          <a:srgbClr val="1C1C1C"/>
        </a:dk1>
        <a:lt1>
          <a:srgbClr val="FFFFFF"/>
        </a:lt1>
        <a:dk2>
          <a:srgbClr val="292929"/>
        </a:dk2>
        <a:lt2>
          <a:srgbClr val="DDDDDD"/>
        </a:lt2>
        <a:accent1>
          <a:srgbClr val="1F4377"/>
        </a:accent1>
        <a:accent2>
          <a:srgbClr val="A4CB5D"/>
        </a:accent2>
        <a:accent3>
          <a:srgbClr val="FFFFFF"/>
        </a:accent3>
        <a:accent4>
          <a:srgbClr val="161616"/>
        </a:accent4>
        <a:accent5>
          <a:srgbClr val="ABB0BD"/>
        </a:accent5>
        <a:accent6>
          <a:srgbClr val="94B853"/>
        </a:accent6>
        <a:hlink>
          <a:srgbClr val="83BFDD"/>
        </a:hlink>
        <a:folHlink>
          <a:srgbClr val="FF873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H020_biz_rhythm 2">
        <a:dk1>
          <a:srgbClr val="1C1C1C"/>
        </a:dk1>
        <a:lt1>
          <a:srgbClr val="FFFFFF"/>
        </a:lt1>
        <a:dk2>
          <a:srgbClr val="292929"/>
        </a:dk2>
        <a:lt2>
          <a:srgbClr val="DDDDDD"/>
        </a:lt2>
        <a:accent1>
          <a:srgbClr val="9A2FBB"/>
        </a:accent1>
        <a:accent2>
          <a:srgbClr val="0091D2"/>
        </a:accent2>
        <a:accent3>
          <a:srgbClr val="FFFFFF"/>
        </a:accent3>
        <a:accent4>
          <a:srgbClr val="161616"/>
        </a:accent4>
        <a:accent5>
          <a:srgbClr val="CAADDA"/>
        </a:accent5>
        <a:accent6>
          <a:srgbClr val="0083BE"/>
        </a:accent6>
        <a:hlink>
          <a:srgbClr val="FCA11C"/>
        </a:hlink>
        <a:folHlink>
          <a:srgbClr val="89BC3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H020_biz_rhythm 3">
        <a:dk1>
          <a:srgbClr val="1C1C1C"/>
        </a:dk1>
        <a:lt1>
          <a:srgbClr val="FFFFFF"/>
        </a:lt1>
        <a:dk2>
          <a:srgbClr val="292929"/>
        </a:dk2>
        <a:lt2>
          <a:srgbClr val="DDDDDD"/>
        </a:lt2>
        <a:accent1>
          <a:srgbClr val="F2960E"/>
        </a:accent1>
        <a:accent2>
          <a:srgbClr val="AD255F"/>
        </a:accent2>
        <a:accent3>
          <a:srgbClr val="FFFFFF"/>
        </a:accent3>
        <a:accent4>
          <a:srgbClr val="161616"/>
        </a:accent4>
        <a:accent5>
          <a:srgbClr val="F7C9AA"/>
        </a:accent5>
        <a:accent6>
          <a:srgbClr val="9C2055"/>
        </a:accent6>
        <a:hlink>
          <a:srgbClr val="2FBBA0"/>
        </a:hlink>
        <a:folHlink>
          <a:srgbClr val="C89A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RH020_biz_rhythm</Template>
  <TotalTime>2089</TotalTime>
  <Words>2380</Words>
  <Application>Microsoft Office PowerPoint</Application>
  <PresentationFormat>Presentazione su schermo (4:3)</PresentationFormat>
  <Paragraphs>468</Paragraphs>
  <Slides>33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RH020_biz_rhythm</vt:lpstr>
      <vt:lpstr>Finding Partitions of Arguments with Dung’s Properties via SCSPs</vt:lpstr>
      <vt:lpstr>Introduction</vt:lpstr>
      <vt:lpstr>Introduction</vt:lpstr>
      <vt:lpstr>Contents</vt:lpstr>
      <vt:lpstr>Contents</vt:lpstr>
      <vt:lpstr>Dung Argumentation</vt:lpstr>
      <vt:lpstr>Acceptable Extensions</vt:lpstr>
      <vt:lpstr>Acceptable Extensions</vt:lpstr>
      <vt:lpstr>Acceptable Extensions</vt:lpstr>
      <vt:lpstr>Contents</vt:lpstr>
      <vt:lpstr>Constraint Satisfaction Problems</vt:lpstr>
      <vt:lpstr>Soft Constraints and Semirings </vt:lpstr>
      <vt:lpstr>Soft Constraints and Semirings</vt:lpstr>
      <vt:lpstr>Contents</vt:lpstr>
      <vt:lpstr> From Arguments to Coalitions   </vt:lpstr>
      <vt:lpstr> Dung’s semantics for coalitions</vt:lpstr>
      <vt:lpstr> Dung’s semantics for coalitions</vt:lpstr>
      <vt:lpstr> Hierarchy of the set inclusions</vt:lpstr>
      <vt:lpstr>Contents</vt:lpstr>
      <vt:lpstr> Weighted Partitions</vt:lpstr>
      <vt:lpstr> Weighted Partitions</vt:lpstr>
      <vt:lpstr>Contents</vt:lpstr>
      <vt:lpstr>           From Partition problems to SCSP</vt:lpstr>
      <vt:lpstr>           From Partition problems to SCSP</vt:lpstr>
      <vt:lpstr>           From Partition problems to SCSP</vt:lpstr>
      <vt:lpstr>Contents</vt:lpstr>
      <vt:lpstr>Solving with JaCoP</vt:lpstr>
      <vt:lpstr>Solving with JaCoP</vt:lpstr>
      <vt:lpstr>Contents</vt:lpstr>
      <vt:lpstr>Furture Works</vt:lpstr>
      <vt:lpstr>References</vt:lpstr>
      <vt:lpstr>References</vt:lpstr>
      <vt:lpstr>Diapositiva 33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PENTIUM 4</dc:creator>
  <cp:lastModifiedBy> </cp:lastModifiedBy>
  <cp:revision>160</cp:revision>
  <dcterms:created xsi:type="dcterms:W3CDTF">2008-06-14T11:15:09Z</dcterms:created>
  <dcterms:modified xsi:type="dcterms:W3CDTF">2011-09-01T11:14:48Z</dcterms:modified>
</cp:coreProperties>
</file>